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61" r:id="rId4"/>
    <p:sldId id="317" r:id="rId5"/>
    <p:sldId id="309" r:id="rId6"/>
    <p:sldId id="259" r:id="rId7"/>
    <p:sldId id="260" r:id="rId8"/>
    <p:sldId id="312" r:id="rId9"/>
    <p:sldId id="265" r:id="rId10"/>
    <p:sldId id="311" r:id="rId11"/>
    <p:sldId id="322" r:id="rId12"/>
    <p:sldId id="324" r:id="rId13"/>
    <p:sldId id="321" r:id="rId14"/>
    <p:sldId id="320" r:id="rId15"/>
    <p:sldId id="271" r:id="rId16"/>
    <p:sldId id="323" r:id="rId17"/>
    <p:sldId id="318" r:id="rId18"/>
    <p:sldId id="319" r:id="rId19"/>
    <p:sldId id="315" r:id="rId20"/>
    <p:sldId id="325" r:id="rId21"/>
    <p:sldId id="326" r:id="rId22"/>
    <p:sldId id="327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21317" autoAdjust="0"/>
    <p:restoredTop sz="96357" autoAdjust="0"/>
  </p:normalViewPr>
  <p:slideViewPr>
    <p:cSldViewPr snapToGrid="0">
      <p:cViewPr varScale="1">
        <p:scale>
          <a:sx n="59" d="100"/>
          <a:sy n="59" d="100"/>
        </p:scale>
        <p:origin x="720" y="5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6192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1BB5-2905-497E-88CC-B098124799F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A3274-284A-462C-A03D-53D8C29895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48BC780-E819-E9D5-2C36-3E16FDF24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60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B65A5B0-EAE0-09E3-F079-79C88F82D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47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8073B7F-7084-2E4B-C656-2CD6CAD7C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8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29F8A62-BBAF-9E17-7497-350AD8D56B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8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98A403-6ECC-DA3A-448A-76AF6CD28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6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273434C-BAD5-53FE-FEB6-74478ACB7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56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E0157-A9F6-4646-A325-4774C2C19531}" type="slidenum">
              <a:rPr lang="en-GB" smtClean="0"/>
              <a:t>15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E02F2F9-2B69-5C6D-3EE0-7CC26F22B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45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AF59096-27F3-FEC5-4791-FB90A1939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0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17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92973CC-A19E-6C4E-EBE3-812B45574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2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18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89979CD-1B0B-5A1D-6F9C-933AC3462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36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19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5619E09-C023-A2DD-C3B9-345C38C73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1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D47B64B-4F90-1FDC-987E-9231B388E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29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20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7699964-49EB-E1B6-6729-E0D9FFBEC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48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21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F379504-FB02-F733-AA93-DE0716DA1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79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22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31B538A-48CB-8B90-78F7-126777951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9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23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F48EBB5-A114-61AC-85AE-47E2C7E2B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6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3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07FA2A1-4455-6634-C169-83E8EED1F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9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4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DBF19F5-F793-61D7-7B40-B776C48AD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3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FAC03E1-C7D1-1555-F903-7A6D032B7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57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6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752AFA3-62AF-3518-A05F-49ECC4351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45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7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465B687-E99A-BDFC-DFEF-B64ACE347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1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A3274-284A-462C-A03D-53D8C298953E}" type="slidenum">
              <a:rPr lang="en-GB" smtClean="0"/>
              <a:t>8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BD4CA5-39CD-9504-99B4-94FABA8DE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78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956BF-5B9B-4D35-8280-DB40E1B64C01}" type="slidenum">
              <a:rPr lang="en-GB" smtClean="0"/>
              <a:t>9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7213984-6211-93D5-2B03-050A87179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34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B05F-CC90-3346-B0F9-8EED99B38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FDAFB-97C9-B627-3FDB-B4E1F81F1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48135-61E4-FA21-745B-D187E8EC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EDD96-4503-778D-FD4A-067731D9E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1B186-0E3F-3CE9-EB6A-10CD8C5D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4A6C-5587-7D35-4DFD-10EE0EE3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44F96-C1BC-B5D1-529B-AFCB065D0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09CCE-0A1A-83CA-1107-DCE20FB6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7B254-14B8-04A4-AFC7-C3EF5097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4B416-DAD1-6DAC-F1D6-518041F8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7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B21E5-B34D-06D6-205D-7989F3894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CE1BE-99EA-73CD-298B-B545AB644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CC8BE-C7B8-5E3F-08EC-9FC20D74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2B49-31E4-CEEE-BF95-76AF8758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ACB2-5016-0B57-4DD0-9DC2B2E9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33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4C7F-B54B-2F6C-B1B9-528111B3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0D0A4-A746-AE5F-0BC3-D4F82F05F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9DA6D-A3CA-E638-1A53-C9A3F2CD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C0479-4860-D16A-EE64-3513AFAC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FBED-DA3A-A628-A1BF-65F8A29EA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7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519C-22B0-AB6B-01B1-25E83B66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F5096-E718-5D29-4513-6F4271600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C9ED-1C87-91E3-C01E-ABB303E3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10366-AEAB-B29A-AA21-2A620ACD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6E9D-3E8E-A585-44D6-885DF01A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AC814-401F-8342-66C2-B592076BF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0249D-10DA-F144-C7EA-6510E6803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24E81-D7F2-2546-C937-4BA91C148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AFED0-A905-F97F-991E-FE6D8139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BF9F0-D97D-9C0D-1164-CBFF2015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2298D-E115-8895-689C-EC7057DAD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8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ED37-4CDC-0A4D-7952-5362CC15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4EF5-D4A3-13E1-386F-FB91FB34F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9C92B-48DA-F500-216A-5A0373DA6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477557-062C-D6EF-EF0E-962E26ECC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6F33C-16E5-2B75-A214-BE865D63B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2E89E-D369-26C1-C8C2-F08348FF5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C0E5D-1A69-8877-5DEE-8DCCD68F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C4BAFF-1A0D-B57E-02E4-E186B3DF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9DC9-15C5-C736-8738-71D0A9E3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D3C27-F088-6835-95C7-D233A64D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E87D5-CDDD-B8EC-9E65-D9A6C12D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1BFFE-A7A2-842C-DA0F-621130CC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9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E493F-D4B9-9F2E-1497-B6B9664B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02BB1C-66E1-7940-41BD-FD7490ED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794EA-2937-743D-480C-64956ACF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0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9B8A-1916-D7C6-ECA6-7919148FF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72E3-8586-BD5C-E397-435DDEC5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ECD5E-358B-1896-321B-C3017010F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F03EC-0FBA-9E06-6DF9-2226ADAD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88513-58B4-D635-FF90-AC4A98E4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326B1-72F9-9409-A580-8EF5B1E3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9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1CEB-C7F1-DE57-3B21-10474648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D95D7A-CC1F-CA97-A56B-C95A65CA8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1F948-583F-C038-D46C-7DBC7ED16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15CE1-6295-5152-10E3-74331CCF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F2AB9-48A9-3E7D-481E-C23CE41A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E14EE-DD83-141D-6910-33897BAE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41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107AA-5BE6-6F43-2B39-1C91D14B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F7F97-BFA2-E79A-7986-DD2FB0FD5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BE5D-0BD9-0CA7-28D4-DEE3E3E8A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14483-9F7E-4C5B-B95D-FD6FB5CF794F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9C099-2C91-E949-8415-010DC1286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C0C4-6217-BAA3-B29A-184E3342E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90BE-E914-4853-B5D2-92D74EE70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6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05F80A-5B50-E790-5BE1-B2EA832A4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D635F9-ECD2-454C-34CB-1B7CCD4658DA}"/>
              </a:ext>
            </a:extLst>
          </p:cNvPr>
          <p:cNvSpPr txBox="1"/>
          <p:nvPr/>
        </p:nvSpPr>
        <p:spPr>
          <a:xfrm>
            <a:off x="633984" y="1905506"/>
            <a:ext cx="111069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rgbClr val="FF0000"/>
                </a:solidFill>
              </a:rPr>
              <a:t>I’m a carer </a:t>
            </a:r>
          </a:p>
          <a:p>
            <a:r>
              <a:rPr lang="en-GB" sz="9600" b="1" dirty="0">
                <a:solidFill>
                  <a:srgbClr val="FF0000"/>
                </a:solidFill>
              </a:rPr>
              <a:t>- get me out of here !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92778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0F774D-0F29-0233-99C2-5D04669B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1E9C1DA-68C3-C63D-F8E4-EA04AF04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" y="1217638"/>
            <a:ext cx="9431606" cy="53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2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A99BD-7ABF-3DF4-D4D0-7312F161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62ECE5-23E8-8233-4510-586407FA5F15}"/>
              </a:ext>
            </a:extLst>
          </p:cNvPr>
          <p:cNvSpPr txBox="1"/>
          <p:nvPr/>
        </p:nvSpPr>
        <p:spPr>
          <a:xfrm>
            <a:off x="731520" y="1502688"/>
            <a:ext cx="111838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FAMILY SUPPORT WAS ONE OF THE OVERWHELMING POSITIVES FROM THE REPORT </a:t>
            </a:r>
          </a:p>
          <a:p>
            <a:r>
              <a:rPr lang="en-GB" sz="3600" dirty="0"/>
              <a:t>SFAD AND CAMPAIGN FOR CHANGE WERE DESCRIBED AS</a:t>
            </a:r>
          </a:p>
          <a:p>
            <a:endParaRPr lang="en-GB" sz="3600" dirty="0"/>
          </a:p>
          <a:p>
            <a:r>
              <a:rPr lang="en-GB" sz="6000" i="1" dirty="0">
                <a:solidFill>
                  <a:srgbClr val="FF0000"/>
                </a:solidFill>
              </a:rPr>
              <a:t>“fantastic”, “amazing”, “brilliant”, “great support”  “couldn’t do without them” and “a lifeline”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30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9BC96-A860-5A44-C263-4FCDAA2E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291291-8447-9AE7-9167-E0B4BE641F17}"/>
              </a:ext>
            </a:extLst>
          </p:cNvPr>
          <p:cNvSpPr txBox="1"/>
          <p:nvPr/>
        </p:nvSpPr>
        <p:spPr>
          <a:xfrm>
            <a:off x="276665" y="829056"/>
            <a:ext cx="120278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Mental health legislation – Scotland</a:t>
            </a:r>
          </a:p>
          <a:p>
            <a:r>
              <a:rPr lang="en-GB" sz="4800" b="1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Carers (Scotland) act 2016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Mental health(Care and Treatment ) (Scotland) Act 2003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Adult Support and Protection(Scotland) Act   2007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dirty="0"/>
              <a:t>Adults with Incapacity (Scotland) Act 2000</a:t>
            </a:r>
          </a:p>
        </p:txBody>
      </p:sp>
    </p:spTree>
    <p:extLst>
      <p:ext uri="{BB962C8B-B14F-4D97-AF65-F5344CB8AC3E}">
        <p14:creationId xmlns:p14="http://schemas.microsoft.com/office/powerpoint/2010/main" val="34073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2B38C-4DCB-A08A-C888-2AEABE7DE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150"/>
            <a:ext cx="12192000" cy="829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9ABD7D-40D6-2241-19F7-BB245E29C733}"/>
              </a:ext>
            </a:extLst>
          </p:cNvPr>
          <p:cNvSpPr txBox="1"/>
          <p:nvPr/>
        </p:nvSpPr>
        <p:spPr>
          <a:xfrm>
            <a:off x="1947753" y="1077956"/>
            <a:ext cx="8018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Carers (Scotland )Act 2016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579BC-3F5D-CBB7-56AC-FAE23578FA10}"/>
              </a:ext>
            </a:extLst>
          </p:cNvPr>
          <p:cNvSpPr txBox="1"/>
          <p:nvPr/>
        </p:nvSpPr>
        <p:spPr>
          <a:xfrm>
            <a:off x="762001" y="1997147"/>
            <a:ext cx="8522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Provides rights for carers including:</a:t>
            </a:r>
          </a:p>
          <a:p>
            <a:r>
              <a:rPr lang="en-GB" sz="4400" dirty="0"/>
              <a:t> </a:t>
            </a:r>
          </a:p>
          <a:p>
            <a:r>
              <a:rPr lang="en-GB" sz="4400" dirty="0"/>
              <a:t>Involvement </a:t>
            </a:r>
          </a:p>
          <a:p>
            <a:r>
              <a:rPr lang="en-GB" sz="4400" dirty="0"/>
              <a:t>Support</a:t>
            </a:r>
          </a:p>
          <a:p>
            <a:r>
              <a:rPr lang="en-GB" sz="4400" dirty="0"/>
              <a:t>Adult support plan</a:t>
            </a:r>
          </a:p>
          <a:p>
            <a:r>
              <a:rPr lang="en-GB" sz="4400" dirty="0"/>
              <a:t>Young carer Statement </a:t>
            </a:r>
          </a:p>
        </p:txBody>
      </p:sp>
    </p:spTree>
    <p:extLst>
      <p:ext uri="{BB962C8B-B14F-4D97-AF65-F5344CB8AC3E}">
        <p14:creationId xmlns:p14="http://schemas.microsoft.com/office/powerpoint/2010/main" val="16840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AC8AD-EC71-1E80-8D6F-5EA422752DE4}"/>
              </a:ext>
            </a:extLst>
          </p:cNvPr>
          <p:cNvSpPr txBox="1"/>
          <p:nvPr/>
        </p:nvSpPr>
        <p:spPr>
          <a:xfrm>
            <a:off x="670560" y="1127451"/>
            <a:ext cx="111800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Mental Health (Care and Treatment)(Scotland) Act 2003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Duty on LA to provide care and support for people with “mental disorder”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Allows detention of people at risk to themselves or others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Safeguards against misuse provided Mental health Tribunal service and  MWC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Advance statements /Named persons /Advocacy</a:t>
            </a:r>
          </a:p>
          <a:p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A658B-1010-C2EF-A4BE-218D2F00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135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5970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81949-F002-4F23-86CA-BE9ACF482FDF}"/>
              </a:ext>
            </a:extLst>
          </p:cNvPr>
          <p:cNvSpPr txBox="1"/>
          <p:nvPr/>
        </p:nvSpPr>
        <p:spPr>
          <a:xfrm rot="10800000" flipV="1">
            <a:off x="369246" y="1166843"/>
            <a:ext cx="11453508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ADULT SUPPORT AND PROTECTION (SCOTLAND) ACT 2007  (ASP)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This Act was introduced to protect individuals seen to be “adults at risk”.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It places a duty on councils</a:t>
            </a:r>
            <a:r>
              <a:rPr kumimoji="0" lang="en-GB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to identify and protect individuals seen to be in this category and who meet the 3 requirements  below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1.unable to safeguard themselves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2.are at risk of harm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/>
              <a:t>3 are affected by disability physical or mental that makes them more vulnerable to harm  </a:t>
            </a:r>
          </a:p>
        </p:txBody>
      </p:sp>
    </p:spTree>
    <p:extLst>
      <p:ext uri="{BB962C8B-B14F-4D97-AF65-F5344CB8AC3E}">
        <p14:creationId xmlns:p14="http://schemas.microsoft.com/office/powerpoint/2010/main" val="223470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A3F0EA-2C37-416F-35B3-025D76660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C316B-973E-3A88-49A5-56A72F374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15" y="1484207"/>
            <a:ext cx="8667326" cy="433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10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615B2E-1F40-980F-4272-47562400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3" name="Picture 2" descr="A picture containing text, grass, outdoor, riding&#10;&#10;Description automatically generated">
            <a:extLst>
              <a:ext uri="{FF2B5EF4-FFF2-40B4-BE49-F238E27FC236}">
                <a16:creationId xmlns:a16="http://schemas.microsoft.com/office/drawing/2014/main" id="{8BF1E95B-1B68-27F7-5035-47B5FE93B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49" y="1435349"/>
            <a:ext cx="5794744" cy="50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323DE0-E682-D387-3524-48CF15A6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E4304-4056-9456-D6CC-3357985C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624" y="1263247"/>
            <a:ext cx="6096528" cy="3429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D9C14-54B7-2C0E-8CF7-79D5CE0EF546}"/>
              </a:ext>
            </a:extLst>
          </p:cNvPr>
          <p:cNvSpPr txBox="1"/>
          <p:nvPr/>
        </p:nvSpPr>
        <p:spPr>
          <a:xfrm>
            <a:off x="2511288" y="5364480"/>
            <a:ext cx="638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kathleen.taylor1@nhs.scot</a:t>
            </a:r>
          </a:p>
        </p:txBody>
      </p:sp>
    </p:spTree>
    <p:extLst>
      <p:ext uri="{BB962C8B-B14F-4D97-AF65-F5344CB8AC3E}">
        <p14:creationId xmlns:p14="http://schemas.microsoft.com/office/powerpoint/2010/main" val="10096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B3CDE-81F2-3A76-7FA1-303CB98D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B52C72-2D07-CA12-061D-86C5305A1788}"/>
              </a:ext>
            </a:extLst>
          </p:cNvPr>
          <p:cNvSpPr txBox="1"/>
          <p:nvPr/>
        </p:nvSpPr>
        <p:spPr>
          <a:xfrm>
            <a:off x="1694687" y="1243584"/>
            <a:ext cx="941878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ALEX</a:t>
            </a:r>
          </a:p>
          <a:p>
            <a:r>
              <a:rPr lang="en-GB" sz="2800" dirty="0"/>
              <a:t>21YEARS OLD</a:t>
            </a:r>
          </a:p>
          <a:p>
            <a:r>
              <a:rPr lang="en-GB" sz="2800" dirty="0"/>
              <a:t>GOOD STUDENT </a:t>
            </a:r>
          </a:p>
          <a:p>
            <a:r>
              <a:rPr lang="en-GB" sz="2800" dirty="0"/>
              <a:t>UNIVERSITY  </a:t>
            </a:r>
          </a:p>
          <a:p>
            <a:r>
              <a:rPr lang="en-GB" sz="2800" dirty="0"/>
              <a:t>TRAUMA – FRIEND DIED OF OD</a:t>
            </a:r>
          </a:p>
          <a:p>
            <a:r>
              <a:rPr lang="en-GB" sz="2800" dirty="0"/>
              <a:t>BECAME VERY WITHDRAWN</a:t>
            </a:r>
          </a:p>
          <a:p>
            <a:r>
              <a:rPr lang="en-GB" sz="2800" dirty="0"/>
              <a:t>OFTEN UNDER THE INFLUENCE /CLEAR DRUG USE </a:t>
            </a:r>
          </a:p>
          <a:p>
            <a:r>
              <a:rPr lang="en-GB" sz="2800" dirty="0"/>
              <a:t>PARANOID -  THINKS FAMILY AGAINST THEM </a:t>
            </a:r>
          </a:p>
          <a:p>
            <a:r>
              <a:rPr lang="en-GB" sz="2800" dirty="0"/>
              <a:t>DEVELOPS AUDITORY HALLUCINATIONS </a:t>
            </a:r>
          </a:p>
          <a:p>
            <a:r>
              <a:rPr lang="en-GB" sz="2800" dirty="0"/>
              <a:t>WONT SEE DOCTOR </a:t>
            </a:r>
          </a:p>
          <a:p>
            <a:r>
              <a:rPr lang="en-GB" sz="2800" dirty="0"/>
              <a:t>DENIES ANYTHING WRONG 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96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0B1DF-BF95-F812-341C-EA1138920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" y="0"/>
            <a:ext cx="12191202" cy="827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A04AB2-E5A6-8F6F-6B89-681137E79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429" y="1108372"/>
            <a:ext cx="6618828" cy="37197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D88952-90BB-4B28-D328-0148CD68DA6E}"/>
              </a:ext>
            </a:extLst>
          </p:cNvPr>
          <p:cNvSpPr txBox="1"/>
          <p:nvPr/>
        </p:nvSpPr>
        <p:spPr>
          <a:xfrm>
            <a:off x="1428750" y="5272574"/>
            <a:ext cx="93916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Kathleen Taylor </a:t>
            </a:r>
          </a:p>
          <a:p>
            <a:r>
              <a:rPr lang="en-GB" sz="3200" b="1" dirty="0"/>
              <a:t>Engagement and Participation Officer (carer)</a:t>
            </a:r>
          </a:p>
        </p:txBody>
      </p:sp>
    </p:spTree>
    <p:extLst>
      <p:ext uri="{BB962C8B-B14F-4D97-AF65-F5344CB8AC3E}">
        <p14:creationId xmlns:p14="http://schemas.microsoft.com/office/powerpoint/2010/main" val="368779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959A0E-4A9B-AD1C-FD9B-F4A8C3BC3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34591C1-1052-6ECC-5350-2BE2224FE009}"/>
              </a:ext>
            </a:extLst>
          </p:cNvPr>
          <p:cNvSpPr/>
          <p:nvPr/>
        </p:nvSpPr>
        <p:spPr>
          <a:xfrm>
            <a:off x="4059936" y="2941320"/>
            <a:ext cx="3681984" cy="2097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044337-DB19-BA5F-EE26-74FC9D829C3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108960" y="2014728"/>
            <a:ext cx="1490190" cy="12336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1AD485-31FE-A89D-CB30-DA341D28F07F}"/>
              </a:ext>
            </a:extLst>
          </p:cNvPr>
          <p:cNvCxnSpPr>
            <a:stCxn id="3" idx="0"/>
          </p:cNvCxnSpPr>
          <p:nvPr/>
        </p:nvCxnSpPr>
        <p:spPr>
          <a:xfrm flipV="1">
            <a:off x="5900928" y="1852437"/>
            <a:ext cx="24384" cy="10888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8203C8-AAC0-6BB5-9110-7A89A00E1CEE}"/>
              </a:ext>
            </a:extLst>
          </p:cNvPr>
          <p:cNvCxnSpPr>
            <a:cxnSpLocks/>
            <a:stCxn id="3" idx="7"/>
          </p:cNvCxnSpPr>
          <p:nvPr/>
        </p:nvCxnSpPr>
        <p:spPr>
          <a:xfrm flipV="1">
            <a:off x="7202706" y="2426208"/>
            <a:ext cx="1026894" cy="8222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7724DA-81F6-8C45-29FB-FCA51AE8B4C4}"/>
              </a:ext>
            </a:extLst>
          </p:cNvPr>
          <p:cNvCxnSpPr>
            <a:cxnSpLocks/>
          </p:cNvCxnSpPr>
          <p:nvPr/>
        </p:nvCxnSpPr>
        <p:spPr>
          <a:xfrm>
            <a:off x="7307721" y="4371205"/>
            <a:ext cx="1307310" cy="6210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1C7DEA-52F4-C09E-1A82-D192B911395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2218944" y="3989832"/>
            <a:ext cx="1840992" cy="1654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4853E2-72EC-01E0-55F6-F80A1BB84D4E}"/>
              </a:ext>
            </a:extLst>
          </p:cNvPr>
          <p:cNvCxnSpPr>
            <a:cxnSpLocks/>
            <a:stCxn id="3" idx="3"/>
          </p:cNvCxnSpPr>
          <p:nvPr/>
        </p:nvCxnSpPr>
        <p:spPr>
          <a:xfrm flipH="1">
            <a:off x="3186825" y="4731242"/>
            <a:ext cx="1412325" cy="8222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541F80-A6C3-FE9A-3AFF-7AB170912541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5864352" y="5038344"/>
            <a:ext cx="36576" cy="6309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8E52B1B-7603-3B6D-FAD7-3330FF18C8FD}"/>
              </a:ext>
            </a:extLst>
          </p:cNvPr>
          <p:cNvSpPr txBox="1"/>
          <p:nvPr/>
        </p:nvSpPr>
        <p:spPr>
          <a:xfrm>
            <a:off x="5620512" y="1051780"/>
            <a:ext cx="248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GP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C3E407-7639-9398-7978-5E93E354D3B2}"/>
              </a:ext>
            </a:extLst>
          </p:cNvPr>
          <p:cNvSpPr txBox="1"/>
          <p:nvPr/>
        </p:nvSpPr>
        <p:spPr>
          <a:xfrm>
            <a:off x="7716153" y="1852437"/>
            <a:ext cx="392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CPN/PSYCHIATRIST (CMHT</a:t>
            </a:r>
            <a:r>
              <a:rPr lang="en-GB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9C0FEA-946A-63F8-E742-DAFA62D7A257}"/>
              </a:ext>
            </a:extLst>
          </p:cNvPr>
          <p:cNvSpPr txBox="1"/>
          <p:nvPr/>
        </p:nvSpPr>
        <p:spPr>
          <a:xfrm>
            <a:off x="8497824" y="5184124"/>
            <a:ext cx="33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SOCIAL WORKER/  MHO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95FC97-4690-E213-F29C-81C413914F9E}"/>
              </a:ext>
            </a:extLst>
          </p:cNvPr>
          <p:cNvSpPr txBox="1"/>
          <p:nvPr/>
        </p:nvSpPr>
        <p:spPr>
          <a:xfrm>
            <a:off x="5352288" y="5822646"/>
            <a:ext cx="2816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POLICE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F29434-0926-7443-FC8F-63BD1668BB04}"/>
              </a:ext>
            </a:extLst>
          </p:cNvPr>
          <p:cNvSpPr txBox="1"/>
          <p:nvPr/>
        </p:nvSpPr>
        <p:spPr>
          <a:xfrm>
            <a:off x="1848471" y="1458241"/>
            <a:ext cx="3401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ADVOCATE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5FFE6D-9AD0-DC30-7305-E975D135D4A8}"/>
              </a:ext>
            </a:extLst>
          </p:cNvPr>
          <p:cNvSpPr txBox="1"/>
          <p:nvPr/>
        </p:nvSpPr>
        <p:spPr>
          <a:xfrm>
            <a:off x="46412" y="3451223"/>
            <a:ext cx="2389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ADDICTIONS TEAM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2D303-CEDA-FD68-DFEB-7772583A9AD6}"/>
              </a:ext>
            </a:extLst>
          </p:cNvPr>
          <p:cNvSpPr txBox="1"/>
          <p:nvPr/>
        </p:nvSpPr>
        <p:spPr>
          <a:xfrm>
            <a:off x="1368834" y="5588618"/>
            <a:ext cx="3197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CRISIS SERVICE/ A and 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98734-859D-9FA0-FE60-702064ABC922}"/>
              </a:ext>
            </a:extLst>
          </p:cNvPr>
          <p:cNvSpPr txBox="1"/>
          <p:nvPr/>
        </p:nvSpPr>
        <p:spPr>
          <a:xfrm>
            <a:off x="4933047" y="3416300"/>
            <a:ext cx="212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218947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A210F-933F-C7DA-2C80-330758C5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FADFD5-864D-143C-BA99-E62E0A9A2897}"/>
              </a:ext>
            </a:extLst>
          </p:cNvPr>
          <p:cNvSpPr txBox="1"/>
          <p:nvPr/>
        </p:nvSpPr>
        <p:spPr>
          <a:xfrm>
            <a:off x="1060704" y="1170432"/>
            <a:ext cx="9753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1/2  GP </a:t>
            </a:r>
          </a:p>
          <a:p>
            <a:r>
              <a:rPr lang="en-GB" sz="2800" dirty="0"/>
              <a:t>3/4  CMHT</a:t>
            </a:r>
          </a:p>
          <a:p>
            <a:r>
              <a:rPr lang="en-GB" sz="2800" dirty="0"/>
              <a:t>5/6 SW</a:t>
            </a:r>
          </a:p>
          <a:p>
            <a:r>
              <a:rPr lang="en-GB" sz="2800" dirty="0"/>
              <a:t>7/8 ADDICTION TEAM</a:t>
            </a:r>
          </a:p>
          <a:p>
            <a:endParaRPr lang="en-GB" sz="2800" dirty="0"/>
          </a:p>
          <a:p>
            <a:r>
              <a:rPr lang="en-GB" sz="2800" dirty="0"/>
              <a:t>ALSO :</a:t>
            </a:r>
          </a:p>
          <a:p>
            <a:r>
              <a:rPr lang="en-GB" sz="2800" dirty="0"/>
              <a:t>ADVOCATE </a:t>
            </a:r>
          </a:p>
          <a:p>
            <a:r>
              <a:rPr lang="en-GB" sz="2800" dirty="0"/>
              <a:t>POLICE </a:t>
            </a:r>
          </a:p>
          <a:p>
            <a:r>
              <a:rPr lang="en-GB" sz="2800" dirty="0"/>
              <a:t>A AND E</a:t>
            </a:r>
          </a:p>
          <a:p>
            <a:r>
              <a:rPr lang="en-GB" sz="2800" dirty="0"/>
              <a:t>CRISIS SERVICE </a:t>
            </a:r>
          </a:p>
        </p:txBody>
      </p:sp>
    </p:spTree>
    <p:extLst>
      <p:ext uri="{BB962C8B-B14F-4D97-AF65-F5344CB8AC3E}">
        <p14:creationId xmlns:p14="http://schemas.microsoft.com/office/powerpoint/2010/main" val="3371686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C02D82-3636-330A-A8A3-968439123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5915F-EFB7-8008-E3A7-A6400EE593D1}"/>
              </a:ext>
            </a:extLst>
          </p:cNvPr>
          <p:cNvSpPr txBox="1"/>
          <p:nvPr/>
        </p:nvSpPr>
        <p:spPr>
          <a:xfrm>
            <a:off x="1231392" y="1865376"/>
            <a:ext cx="9521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CAN YOU DO ? (AS YOUR ALTER EGO)</a:t>
            </a:r>
          </a:p>
          <a:p>
            <a:endParaRPr lang="en-GB" sz="3200" dirty="0"/>
          </a:p>
          <a:p>
            <a:r>
              <a:rPr lang="en-GB" sz="3200" dirty="0"/>
              <a:t>WHAT WOULD MAKE A DIFFERENCE?</a:t>
            </a:r>
          </a:p>
          <a:p>
            <a:r>
              <a:rPr lang="en-GB" sz="3200" dirty="0"/>
              <a:t> </a:t>
            </a:r>
          </a:p>
          <a:p>
            <a:r>
              <a:rPr lang="en-GB" sz="3200" dirty="0"/>
              <a:t>WHAT STOPS YOU? </a:t>
            </a:r>
          </a:p>
          <a:p>
            <a:endParaRPr lang="en-GB" sz="3200" dirty="0"/>
          </a:p>
          <a:p>
            <a:r>
              <a:rPr lang="en-GB" sz="3200" dirty="0"/>
              <a:t>WHAT CAN YOU DO BETTER?</a:t>
            </a:r>
          </a:p>
        </p:txBody>
      </p:sp>
    </p:spTree>
    <p:extLst>
      <p:ext uri="{BB962C8B-B14F-4D97-AF65-F5344CB8AC3E}">
        <p14:creationId xmlns:p14="http://schemas.microsoft.com/office/powerpoint/2010/main" val="3100602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323DE0-E682-D387-3524-48CF15A6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6E4304-4056-9456-D6CC-3357985C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624" y="1263247"/>
            <a:ext cx="6096528" cy="3429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D9C14-54B7-2C0E-8CF7-79D5CE0EF546}"/>
              </a:ext>
            </a:extLst>
          </p:cNvPr>
          <p:cNvSpPr txBox="1"/>
          <p:nvPr/>
        </p:nvSpPr>
        <p:spPr>
          <a:xfrm>
            <a:off x="2511288" y="5364480"/>
            <a:ext cx="638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kathleen.taylor1@nhs.scot</a:t>
            </a:r>
          </a:p>
        </p:txBody>
      </p:sp>
    </p:spTree>
    <p:extLst>
      <p:ext uri="{BB962C8B-B14F-4D97-AF65-F5344CB8AC3E}">
        <p14:creationId xmlns:p14="http://schemas.microsoft.com/office/powerpoint/2010/main" val="18051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9BE2E7-DCDF-A994-CE5D-059A5B6DA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AE2B9C-2F22-CD39-789E-A98C0D3FB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268729"/>
            <a:ext cx="9428480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A8E7B-A60D-6A68-AEE3-22C04B60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37"/>
            <a:ext cx="12192000" cy="829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E01FCA-B725-1563-B7A5-80F0317C9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3999">
            <a:off x="631080" y="974346"/>
            <a:ext cx="3196851" cy="56548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1947EF-711D-B851-89B0-A4877F933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2121">
            <a:off x="4134501" y="1084023"/>
            <a:ext cx="3564024" cy="534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A9607-2B49-08E5-5C16-01E7BEEDE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33600">
            <a:off x="8173529" y="1320462"/>
            <a:ext cx="3170195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5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7BC374-C55F-9D7D-658F-8470DDDF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71DA2-33E9-43D7-86F6-AE00B83A22EB}"/>
              </a:ext>
            </a:extLst>
          </p:cNvPr>
          <p:cNvSpPr txBox="1"/>
          <p:nvPr/>
        </p:nvSpPr>
        <p:spPr>
          <a:xfrm>
            <a:off x="6245762" y="1877435"/>
            <a:ext cx="8077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/>
              <a:t>ADVICE LINE </a:t>
            </a:r>
          </a:p>
          <a:p>
            <a:endParaRPr lang="en-GB" sz="6000" b="1" dirty="0"/>
          </a:p>
          <a:p>
            <a:r>
              <a:rPr lang="en-GB" sz="6000" b="1" dirty="0"/>
              <a:t>0800 389 6809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89F8933-8B1A-98ED-A5F6-E0C2E81D9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2" y="951977"/>
            <a:ext cx="4496898" cy="56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6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829056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41D3C8-838E-7538-54DB-37AD328B6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5" name="Picture 4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CB962CF9-9E33-3582-D9E6-12B43F34A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32" y="1272929"/>
            <a:ext cx="7202770" cy="51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3A0CD-9716-0449-450B-779C8322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06A432-729E-E2AF-A469-6EAB3AAA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884936"/>
            <a:ext cx="10403541" cy="58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24A04-C450-47A9-5CD3-8B496BB45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829056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DF4F6B34-605F-B08B-4431-FC0D6A66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4" y="984738"/>
            <a:ext cx="9925299" cy="56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7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9EEC-EAFA-6DA8-F46E-9D285836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B18C2-77CC-2FD5-EADF-CA8182443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938" y="765960"/>
            <a:ext cx="5671898" cy="609203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0CCFBE-3D70-0DDD-6561-5B5E1E77C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209379740B47AD6C22351D4C8A64" ma:contentTypeVersion="16" ma:contentTypeDescription="Create a new document." ma:contentTypeScope="" ma:versionID="0cf8dde9e873470329fcef2a0295caf0">
  <xsd:schema xmlns:xsd="http://www.w3.org/2001/XMLSchema" xmlns:xs="http://www.w3.org/2001/XMLSchema" xmlns:p="http://schemas.microsoft.com/office/2006/metadata/properties" xmlns:ns2="bf41e88b-e5cd-438b-bf1f-95a342fb6453" xmlns:ns3="3443b80a-54f0-4ca5-9db8-2896f51fe2f0" targetNamespace="http://schemas.microsoft.com/office/2006/metadata/properties" ma:root="true" ma:fieldsID="d8ce33ec28f60945bc43b7b5df2529d4" ns2:_="" ns3:_="">
    <xsd:import namespace="bf41e88b-e5cd-438b-bf1f-95a342fb6453"/>
    <xsd:import namespace="3443b80a-54f0-4ca5-9db8-2896f51fe2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1e88b-e5cd-438b-bf1f-95a342fb64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6c85f6-8fb4-4cf5-93ce-3863067841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3b80a-54f0-4ca5-9db8-2896f51fe2f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36e0227-c48f-4555-b9a2-ab1cbbc2092e}" ma:internalName="TaxCatchAll" ma:showField="CatchAllData" ma:web="3443b80a-54f0-4ca5-9db8-2896f51fe2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43b80a-54f0-4ca5-9db8-2896f51fe2f0" xsi:nil="true"/>
    <lcf76f155ced4ddcb4097134ff3c332f xmlns="bf41e88b-e5cd-438b-bf1f-95a342fb64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C4C0EE-31E7-4F09-9224-7B9C016A2596}"/>
</file>

<file path=customXml/itemProps2.xml><?xml version="1.0" encoding="utf-8"?>
<ds:datastoreItem xmlns:ds="http://schemas.openxmlformats.org/officeDocument/2006/customXml" ds:itemID="{3063612C-5B8C-4BC3-B13C-D7907000BF3F}"/>
</file>

<file path=customXml/itemProps3.xml><?xml version="1.0" encoding="utf-8"?>
<ds:datastoreItem xmlns:ds="http://schemas.openxmlformats.org/officeDocument/2006/customXml" ds:itemID="{99B52140-A3EF-41EF-AE6C-3DFABC0B590D}"/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406</Words>
  <Application>Microsoft Office PowerPoint</Application>
  <PresentationFormat>Widescreen</PresentationFormat>
  <Paragraphs>101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Taylor (MENTAL WELFARE COMMISSION FOR SCOTLAND)</dc:creator>
  <cp:lastModifiedBy>Justina Murray</cp:lastModifiedBy>
  <cp:revision>8</cp:revision>
  <dcterms:created xsi:type="dcterms:W3CDTF">2023-03-19T20:46:40Z</dcterms:created>
  <dcterms:modified xsi:type="dcterms:W3CDTF">2023-03-26T13:43:21Z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0x0101005D16209379740B47AD6C22351D4C8A64</vt:lpwstr>
  </property>
</Properties>
</file>