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 id="2147483707" r:id="rId5"/>
    <p:sldMasterId id="2147483719" r:id="rId6"/>
  </p:sldMasterIdLst>
  <p:notesMasterIdLst>
    <p:notesMasterId r:id="rId39"/>
  </p:notesMasterIdLst>
  <p:sldIdLst>
    <p:sldId id="1864" r:id="rId7"/>
    <p:sldId id="1849" r:id="rId8"/>
    <p:sldId id="1846" r:id="rId9"/>
    <p:sldId id="1863" r:id="rId10"/>
    <p:sldId id="1852" r:id="rId11"/>
    <p:sldId id="3835" r:id="rId12"/>
    <p:sldId id="1862" r:id="rId13"/>
    <p:sldId id="310" r:id="rId14"/>
    <p:sldId id="365" r:id="rId15"/>
    <p:sldId id="291" r:id="rId16"/>
    <p:sldId id="356" r:id="rId17"/>
    <p:sldId id="276" r:id="rId18"/>
    <p:sldId id="354" r:id="rId19"/>
    <p:sldId id="278" r:id="rId20"/>
    <p:sldId id="366" r:id="rId21"/>
    <p:sldId id="360" r:id="rId22"/>
    <p:sldId id="308" r:id="rId23"/>
    <p:sldId id="367" r:id="rId24"/>
    <p:sldId id="264" r:id="rId25"/>
    <p:sldId id="273" r:id="rId26"/>
    <p:sldId id="266" r:id="rId27"/>
    <p:sldId id="268" r:id="rId28"/>
    <p:sldId id="269" r:id="rId29"/>
    <p:sldId id="265" r:id="rId30"/>
    <p:sldId id="270" r:id="rId31"/>
    <p:sldId id="267" r:id="rId32"/>
    <p:sldId id="271" r:id="rId33"/>
    <p:sldId id="274" r:id="rId34"/>
    <p:sldId id="272" r:id="rId35"/>
    <p:sldId id="3838" r:id="rId36"/>
    <p:sldId id="1860" r:id="rId37"/>
    <p:sldId id="1859" r:id="rId3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68"/>
    <a:srgbClr val="FE4387"/>
    <a:srgbClr val="F69000"/>
    <a:srgbClr val="FF2625"/>
    <a:srgbClr val="007788"/>
    <a:srgbClr val="297C2A"/>
    <a:srgbClr val="01C2D1"/>
    <a:srgbClr val="D6D734"/>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6998" autoAdjust="0"/>
    <p:restoredTop sz="94663"/>
  </p:normalViewPr>
  <p:slideViewPr>
    <p:cSldViewPr snapToGrid="0">
      <p:cViewPr varScale="1">
        <p:scale>
          <a:sx n="63" d="100"/>
          <a:sy n="63" d="100"/>
        </p:scale>
        <p:origin x="728" y="56"/>
      </p:cViewPr>
      <p:guideLst>
        <p:guide orient="horz" pos="2160"/>
        <p:guide pos="480"/>
        <p:guide pos="7200"/>
        <p:guide pos="4368"/>
      </p:guideLst>
    </p:cSldViewPr>
  </p:slideViewPr>
  <p:notesTextViewPr>
    <p:cViewPr>
      <p:scale>
        <a:sx n="1" d="1"/>
        <a:sy n="1" d="1"/>
      </p:scale>
      <p:origin x="0" y="0"/>
    </p:cViewPr>
  </p:notesTextViewPr>
  <p:sorterViewPr>
    <p:cViewPr>
      <p:scale>
        <a:sx n="140" d="100"/>
        <a:sy n="140" d="100"/>
      </p:scale>
      <p:origin x="0" y="-1752"/>
    </p:cViewPr>
  </p:sorterViewPr>
  <p:notesViewPr>
    <p:cSldViewPr snapToGrid="0">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a Murray" userId="548eb88f-47f7-48ab-8397-4902f9b809b3" providerId="ADAL" clId="{B1B04D0E-B718-457A-98B6-3DD3F949F206}"/>
    <pc:docChg chg="custSel modSld">
      <pc:chgData name="Justina Murray" userId="548eb88f-47f7-48ab-8397-4902f9b809b3" providerId="ADAL" clId="{B1B04D0E-B718-457A-98B6-3DD3F949F206}" dt="2023-03-26T13:47:32.520" v="10" actId="478"/>
      <pc:docMkLst>
        <pc:docMk/>
      </pc:docMkLst>
      <pc:sldChg chg="modNotes">
        <pc:chgData name="Justina Murray" userId="548eb88f-47f7-48ab-8397-4902f9b809b3" providerId="ADAL" clId="{B1B04D0E-B718-457A-98B6-3DD3F949F206}" dt="2023-03-26T13:47:11.382" v="7" actId="478"/>
        <pc:sldMkLst>
          <pc:docMk/>
          <pc:sldMk cId="3077482959" sldId="265"/>
        </pc:sldMkLst>
      </pc:sldChg>
      <pc:sldChg chg="modNotes">
        <pc:chgData name="Justina Murray" userId="548eb88f-47f7-48ab-8397-4902f9b809b3" providerId="ADAL" clId="{B1B04D0E-B718-457A-98B6-3DD3F949F206}" dt="2023-03-26T13:46:53.591" v="4" actId="478"/>
        <pc:sldMkLst>
          <pc:docMk/>
          <pc:sldMk cId="2712857658" sldId="266"/>
        </pc:sldMkLst>
      </pc:sldChg>
      <pc:sldChg chg="modNotes">
        <pc:chgData name="Justina Murray" userId="548eb88f-47f7-48ab-8397-4902f9b809b3" providerId="ADAL" clId="{B1B04D0E-B718-457A-98B6-3DD3F949F206}" dt="2023-03-26T13:46:59.594" v="5" actId="478"/>
        <pc:sldMkLst>
          <pc:docMk/>
          <pc:sldMk cId="3752162478" sldId="268"/>
        </pc:sldMkLst>
      </pc:sldChg>
      <pc:sldChg chg="modNotes">
        <pc:chgData name="Justina Murray" userId="548eb88f-47f7-48ab-8397-4902f9b809b3" providerId="ADAL" clId="{B1B04D0E-B718-457A-98B6-3DD3F949F206}" dt="2023-03-26T13:47:05.751" v="6" actId="478"/>
        <pc:sldMkLst>
          <pc:docMk/>
          <pc:sldMk cId="2221982745" sldId="269"/>
        </pc:sldMkLst>
      </pc:sldChg>
      <pc:sldChg chg="modNotes">
        <pc:chgData name="Justina Murray" userId="548eb88f-47f7-48ab-8397-4902f9b809b3" providerId="ADAL" clId="{B1B04D0E-B718-457A-98B6-3DD3F949F206}" dt="2023-03-26T13:47:17.371" v="8" actId="478"/>
        <pc:sldMkLst>
          <pc:docMk/>
          <pc:sldMk cId="3853547513" sldId="270"/>
        </pc:sldMkLst>
      </pc:sldChg>
      <pc:sldChg chg="modNotes">
        <pc:chgData name="Justina Murray" userId="548eb88f-47f7-48ab-8397-4902f9b809b3" providerId="ADAL" clId="{B1B04D0E-B718-457A-98B6-3DD3F949F206}" dt="2023-03-26T13:47:26.060" v="9" actId="478"/>
        <pc:sldMkLst>
          <pc:docMk/>
          <pc:sldMk cId="1463256695" sldId="271"/>
        </pc:sldMkLst>
      </pc:sldChg>
      <pc:sldChg chg="modNotes">
        <pc:chgData name="Justina Murray" userId="548eb88f-47f7-48ab-8397-4902f9b809b3" providerId="ADAL" clId="{B1B04D0E-B718-457A-98B6-3DD3F949F206}" dt="2023-03-26T13:46:46.066" v="3" actId="478"/>
        <pc:sldMkLst>
          <pc:docMk/>
          <pc:sldMk cId="948651908" sldId="273"/>
        </pc:sldMkLst>
      </pc:sldChg>
      <pc:sldChg chg="modNotes">
        <pc:chgData name="Justina Murray" userId="548eb88f-47f7-48ab-8397-4902f9b809b3" providerId="ADAL" clId="{B1B04D0E-B718-457A-98B6-3DD3F949F206}" dt="2023-03-26T13:47:32.520" v="10" actId="478"/>
        <pc:sldMkLst>
          <pc:docMk/>
          <pc:sldMk cId="2643621935" sldId="274"/>
        </pc:sldMkLst>
      </pc:sldChg>
      <pc:sldChg chg="modNotes">
        <pc:chgData name="Justina Murray" userId="548eb88f-47f7-48ab-8397-4902f9b809b3" providerId="ADAL" clId="{B1B04D0E-B718-457A-98B6-3DD3F949F206}" dt="2023-03-26T13:46:31.854" v="1" actId="478"/>
        <pc:sldMkLst>
          <pc:docMk/>
          <pc:sldMk cId="686416172" sldId="276"/>
        </pc:sldMkLst>
      </pc:sldChg>
      <pc:sldChg chg="modNotes">
        <pc:chgData name="Justina Murray" userId="548eb88f-47f7-48ab-8397-4902f9b809b3" providerId="ADAL" clId="{B1B04D0E-B718-457A-98B6-3DD3F949F206}" dt="2023-03-26T13:46:27.055" v="0" actId="478"/>
        <pc:sldMkLst>
          <pc:docMk/>
          <pc:sldMk cId="3081543726" sldId="356"/>
        </pc:sldMkLst>
      </pc:sldChg>
    </pc:docChg>
  </pc:docChgLst>
  <pc:docChgLst>
    <pc:chgData name="Melanie McPherson" userId="d11e6ec04158418d" providerId="LiveId" clId="{2BBE2BCB-16B3-4C65-81F6-986473A5B157}"/>
    <pc:docChg chg="addSld delSld modSld">
      <pc:chgData name="Melanie McPherson" userId="d11e6ec04158418d" providerId="LiveId" clId="{2BBE2BCB-16B3-4C65-81F6-986473A5B157}" dt="2023-03-22T16:23:06.427" v="5"/>
      <pc:docMkLst>
        <pc:docMk/>
      </pc:docMkLst>
      <pc:sldChg chg="add del">
        <pc:chgData name="Melanie McPherson" userId="d11e6ec04158418d" providerId="LiveId" clId="{2BBE2BCB-16B3-4C65-81F6-986473A5B157}" dt="2023-03-22T16:23:06.427" v="5"/>
        <pc:sldMkLst>
          <pc:docMk/>
          <pc:sldMk cId="2581862467" sldId="310"/>
        </pc:sldMkLst>
      </pc:sldChg>
      <pc:sldChg chg="addSp delSp modSp">
        <pc:chgData name="Melanie McPherson" userId="d11e6ec04158418d" providerId="LiveId" clId="{2BBE2BCB-16B3-4C65-81F6-986473A5B157}" dt="2023-03-22T16:22:34.873" v="2"/>
        <pc:sldMkLst>
          <pc:docMk/>
          <pc:sldMk cId="846236848" sldId="1862"/>
        </pc:sldMkLst>
        <pc:graphicFrameChg chg="add del mod">
          <ac:chgData name="Melanie McPherson" userId="d11e6ec04158418d" providerId="LiveId" clId="{2BBE2BCB-16B3-4C65-81F6-986473A5B157}" dt="2023-03-22T16:22:02.155" v="1"/>
          <ac:graphicFrameMkLst>
            <pc:docMk/>
            <pc:sldMk cId="846236848" sldId="1862"/>
            <ac:graphicFrameMk id="3" creationId="{7078FA7D-7700-BC3F-40C2-C20806ED72EF}"/>
          </ac:graphicFrameMkLst>
        </pc:graphicFrameChg>
        <pc:picChg chg="del">
          <ac:chgData name="Melanie McPherson" userId="d11e6ec04158418d" providerId="LiveId" clId="{2BBE2BCB-16B3-4C65-81F6-986473A5B157}" dt="2023-03-22T16:22:34.873" v="2"/>
          <ac:picMkLst>
            <pc:docMk/>
            <pc:sldMk cId="846236848" sldId="1862"/>
            <ac:picMk id="6" creationId="{04FCED07-7ACE-315A-46AA-E39CD20A2C3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551C9-0645-4164-BD5F-12B4ECCEEC3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815C9C2-1185-44D0-96F9-5345763B7A29}">
      <dgm:prSet/>
      <dgm:spPr/>
      <dgm:t>
        <a:bodyPr/>
        <a:lstStyle/>
        <a:p>
          <a:pPr rtl="0"/>
          <a:r>
            <a:rPr lang="en-GB" b="1"/>
            <a:t>The ethos behind VR is to share lived experience and to reinforce the message that recovery is possible.</a:t>
          </a:r>
          <a:r>
            <a:rPr lang="en-GB" b="1">
              <a:latin typeface="Corbel" panose="020B0503020204020204"/>
            </a:rPr>
            <a:t> </a:t>
          </a:r>
          <a:endParaRPr lang="en-US"/>
        </a:p>
      </dgm:t>
    </dgm:pt>
    <dgm:pt modelId="{D022ACE6-0BC7-49C9-A702-3B5D754D688E}" type="parTrans" cxnId="{EEC892A5-D223-49F1-8768-6D84E8CEA546}">
      <dgm:prSet/>
      <dgm:spPr/>
      <dgm:t>
        <a:bodyPr/>
        <a:lstStyle/>
        <a:p>
          <a:endParaRPr lang="en-US"/>
        </a:p>
      </dgm:t>
    </dgm:pt>
    <dgm:pt modelId="{60EC4678-9F57-4372-B3AE-EB06CADC2D4A}" type="sibTrans" cxnId="{EEC892A5-D223-49F1-8768-6D84E8CEA546}">
      <dgm:prSet/>
      <dgm:spPr/>
      <dgm:t>
        <a:bodyPr/>
        <a:lstStyle/>
        <a:p>
          <a:endParaRPr lang="en-US"/>
        </a:p>
      </dgm:t>
    </dgm:pt>
    <dgm:pt modelId="{63C7F866-4365-4A6B-9BEF-4411AE1428C9}">
      <dgm:prSet/>
      <dgm:spPr/>
      <dgm:t>
        <a:bodyPr/>
        <a:lstStyle/>
        <a:p>
          <a:pPr rtl="0"/>
          <a:r>
            <a:rPr lang="en-GB" b="1"/>
            <a:t>An increased recovery presence within communities maximises</a:t>
          </a:r>
          <a:r>
            <a:rPr lang="en-GB" b="1">
              <a:latin typeface="Corbel" panose="020B0503020204020204"/>
            </a:rPr>
            <a:t> </a:t>
          </a:r>
          <a:r>
            <a:rPr lang="en-GB" b="1"/>
            <a:t> engagement of treatment services and recovery initiatives​</a:t>
          </a:r>
          <a:endParaRPr lang="en-US"/>
        </a:p>
      </dgm:t>
    </dgm:pt>
    <dgm:pt modelId="{470DAB4A-8C61-484D-B115-128DE80C76B4}" type="parTrans" cxnId="{980B7F6C-653E-43DF-A32E-242671E6F997}">
      <dgm:prSet/>
      <dgm:spPr/>
      <dgm:t>
        <a:bodyPr/>
        <a:lstStyle/>
        <a:p>
          <a:endParaRPr lang="en-US"/>
        </a:p>
      </dgm:t>
    </dgm:pt>
    <dgm:pt modelId="{F91FCE4E-7516-4824-832F-FEC19ED7549F}" type="sibTrans" cxnId="{980B7F6C-653E-43DF-A32E-242671E6F997}">
      <dgm:prSet/>
      <dgm:spPr/>
      <dgm:t>
        <a:bodyPr/>
        <a:lstStyle/>
        <a:p>
          <a:endParaRPr lang="en-US"/>
        </a:p>
      </dgm:t>
    </dgm:pt>
    <dgm:pt modelId="{77BCC0A1-03B4-42C7-96C7-B035C5F0AC39}">
      <dgm:prSet/>
      <dgm:spPr/>
      <dgm:t>
        <a:bodyPr/>
        <a:lstStyle/>
        <a:p>
          <a:r>
            <a:rPr lang="en-GB" b="1"/>
            <a:t>Reduces stigma around problematic substance use and poor mental health within wider communities​ and the general public</a:t>
          </a:r>
          <a:endParaRPr lang="en-US"/>
        </a:p>
      </dgm:t>
    </dgm:pt>
    <dgm:pt modelId="{F2ADC330-2FCB-49C6-BEAE-C24CBD6A0C06}" type="parTrans" cxnId="{8121ECCB-6454-47B0-8B82-0F22CF59048F}">
      <dgm:prSet/>
      <dgm:spPr/>
      <dgm:t>
        <a:bodyPr/>
        <a:lstStyle/>
        <a:p>
          <a:endParaRPr lang="en-US"/>
        </a:p>
      </dgm:t>
    </dgm:pt>
    <dgm:pt modelId="{6E3809BF-DCE2-4255-A492-9C6E4363FEF2}" type="sibTrans" cxnId="{8121ECCB-6454-47B0-8B82-0F22CF59048F}">
      <dgm:prSet/>
      <dgm:spPr/>
      <dgm:t>
        <a:bodyPr/>
        <a:lstStyle/>
        <a:p>
          <a:endParaRPr lang="en-US"/>
        </a:p>
      </dgm:t>
    </dgm:pt>
    <dgm:pt modelId="{30E981ED-D45B-4CC7-9CE8-47227E44347F}">
      <dgm:prSet/>
      <dgm:spPr/>
      <dgm:t>
        <a:bodyPr/>
        <a:lstStyle/>
        <a:p>
          <a:r>
            <a:rPr lang="en-GB" b="1"/>
            <a:t>Allows us to show a different side to recovery - a side which sees people helping people to rebuild lives afresh, with new friends, stronger family links, more opportunities for self-development and better prospects</a:t>
          </a:r>
          <a:r>
            <a:rPr lang="en-GB"/>
            <a:t>​</a:t>
          </a:r>
          <a:endParaRPr lang="en-US"/>
        </a:p>
      </dgm:t>
    </dgm:pt>
    <dgm:pt modelId="{350FF21A-506A-42B0-B39C-137DED5A5D6A}" type="parTrans" cxnId="{3DC5A274-A220-4336-9E16-142B61DF9F69}">
      <dgm:prSet/>
      <dgm:spPr/>
      <dgm:t>
        <a:bodyPr/>
        <a:lstStyle/>
        <a:p>
          <a:endParaRPr lang="en-US"/>
        </a:p>
      </dgm:t>
    </dgm:pt>
    <dgm:pt modelId="{C10DE2CD-3785-480D-8A3E-3874E61626EE}" type="sibTrans" cxnId="{3DC5A274-A220-4336-9E16-142B61DF9F69}">
      <dgm:prSet/>
      <dgm:spPr/>
      <dgm:t>
        <a:bodyPr/>
        <a:lstStyle/>
        <a:p>
          <a:endParaRPr lang="en-US"/>
        </a:p>
      </dgm:t>
    </dgm:pt>
    <dgm:pt modelId="{80BDF451-1CA8-4368-BE18-D2EB32C3C70B}">
      <dgm:prSet phldr="0"/>
      <dgm:spPr/>
      <dgm:t>
        <a:bodyPr/>
        <a:lstStyle/>
        <a:p>
          <a:pPr rtl="0"/>
          <a:r>
            <a:rPr lang="en-GB" b="1">
              <a:latin typeface="Corbel" panose="020B0503020204020204"/>
            </a:rPr>
            <a:t>To ensure a Whole Family Approach is implemented across all localities in South Lanarkshire </a:t>
          </a:r>
        </a:p>
      </dgm:t>
    </dgm:pt>
    <dgm:pt modelId="{6F3D917D-AD04-4A28-8B5D-CFE1BBCB1782}" type="parTrans" cxnId="{3C343F03-7013-4AE1-996E-102D6AEBE721}">
      <dgm:prSet/>
      <dgm:spPr/>
      <dgm:t>
        <a:bodyPr/>
        <a:lstStyle/>
        <a:p>
          <a:endParaRPr lang="en-GB"/>
        </a:p>
      </dgm:t>
    </dgm:pt>
    <dgm:pt modelId="{47F0A1A3-7376-449C-902C-75DC5F8A0B27}" type="sibTrans" cxnId="{3C343F03-7013-4AE1-996E-102D6AEBE721}">
      <dgm:prSet/>
      <dgm:spPr/>
      <dgm:t>
        <a:bodyPr/>
        <a:lstStyle/>
        <a:p>
          <a:endParaRPr lang="en-GB"/>
        </a:p>
      </dgm:t>
    </dgm:pt>
    <dgm:pt modelId="{B0DF5C2E-2367-4429-8C82-8BD7D638BEFB}" type="pres">
      <dgm:prSet presAssocID="{FFD551C9-0645-4164-BD5F-12B4ECCEEC38}" presName="vert0" presStyleCnt="0">
        <dgm:presLayoutVars>
          <dgm:dir/>
          <dgm:animOne val="branch"/>
          <dgm:animLvl val="lvl"/>
        </dgm:presLayoutVars>
      </dgm:prSet>
      <dgm:spPr/>
    </dgm:pt>
    <dgm:pt modelId="{A75E2BF3-B159-4304-8332-983A35EB9B32}" type="pres">
      <dgm:prSet presAssocID="{F815C9C2-1185-44D0-96F9-5345763B7A29}" presName="thickLine" presStyleLbl="alignNode1" presStyleIdx="0" presStyleCnt="5"/>
      <dgm:spPr/>
    </dgm:pt>
    <dgm:pt modelId="{852569BB-C882-489B-95F9-9DA1691918B0}" type="pres">
      <dgm:prSet presAssocID="{F815C9C2-1185-44D0-96F9-5345763B7A29}" presName="horz1" presStyleCnt="0"/>
      <dgm:spPr/>
    </dgm:pt>
    <dgm:pt modelId="{128BA632-2FA4-47AE-9594-D13F54C30171}" type="pres">
      <dgm:prSet presAssocID="{F815C9C2-1185-44D0-96F9-5345763B7A29}" presName="tx1" presStyleLbl="revTx" presStyleIdx="0" presStyleCnt="5"/>
      <dgm:spPr/>
    </dgm:pt>
    <dgm:pt modelId="{DE2CA892-F8B6-48D8-BE96-D656E2090165}" type="pres">
      <dgm:prSet presAssocID="{F815C9C2-1185-44D0-96F9-5345763B7A29}" presName="vert1" presStyleCnt="0"/>
      <dgm:spPr/>
    </dgm:pt>
    <dgm:pt modelId="{AE062AFF-A941-4E26-9911-487CCA1FE28E}" type="pres">
      <dgm:prSet presAssocID="{63C7F866-4365-4A6B-9BEF-4411AE1428C9}" presName="thickLine" presStyleLbl="alignNode1" presStyleIdx="1" presStyleCnt="5"/>
      <dgm:spPr/>
    </dgm:pt>
    <dgm:pt modelId="{6864DC3F-2196-4191-8881-E95B3E938222}" type="pres">
      <dgm:prSet presAssocID="{63C7F866-4365-4A6B-9BEF-4411AE1428C9}" presName="horz1" presStyleCnt="0"/>
      <dgm:spPr/>
    </dgm:pt>
    <dgm:pt modelId="{DDF9F80C-757F-4D9E-A513-962BAB74924A}" type="pres">
      <dgm:prSet presAssocID="{63C7F866-4365-4A6B-9BEF-4411AE1428C9}" presName="tx1" presStyleLbl="revTx" presStyleIdx="1" presStyleCnt="5"/>
      <dgm:spPr/>
    </dgm:pt>
    <dgm:pt modelId="{8F3CAF6E-A1AA-44F9-BB32-07FEAF788684}" type="pres">
      <dgm:prSet presAssocID="{63C7F866-4365-4A6B-9BEF-4411AE1428C9}" presName="vert1" presStyleCnt="0"/>
      <dgm:spPr/>
    </dgm:pt>
    <dgm:pt modelId="{614B5BA8-82A2-4F5B-8730-F503AB9BF411}" type="pres">
      <dgm:prSet presAssocID="{77BCC0A1-03B4-42C7-96C7-B035C5F0AC39}" presName="thickLine" presStyleLbl="alignNode1" presStyleIdx="2" presStyleCnt="5"/>
      <dgm:spPr/>
    </dgm:pt>
    <dgm:pt modelId="{9C2E142A-E474-4F88-BC06-D07CCC6FD5FC}" type="pres">
      <dgm:prSet presAssocID="{77BCC0A1-03B4-42C7-96C7-B035C5F0AC39}" presName="horz1" presStyleCnt="0"/>
      <dgm:spPr/>
    </dgm:pt>
    <dgm:pt modelId="{CD7A60B3-847E-4222-A333-B76E0184586E}" type="pres">
      <dgm:prSet presAssocID="{77BCC0A1-03B4-42C7-96C7-B035C5F0AC39}" presName="tx1" presStyleLbl="revTx" presStyleIdx="2" presStyleCnt="5"/>
      <dgm:spPr/>
    </dgm:pt>
    <dgm:pt modelId="{6E02ED69-4B3D-4C5E-BF3A-036AAD23116B}" type="pres">
      <dgm:prSet presAssocID="{77BCC0A1-03B4-42C7-96C7-B035C5F0AC39}" presName="vert1" presStyleCnt="0"/>
      <dgm:spPr/>
    </dgm:pt>
    <dgm:pt modelId="{8930E101-103E-4010-9DC1-33E0D1668072}" type="pres">
      <dgm:prSet presAssocID="{30E981ED-D45B-4CC7-9CE8-47227E44347F}" presName="thickLine" presStyleLbl="alignNode1" presStyleIdx="3" presStyleCnt="5"/>
      <dgm:spPr/>
    </dgm:pt>
    <dgm:pt modelId="{F93C1F46-6E78-40AF-A841-31BADAFE568F}" type="pres">
      <dgm:prSet presAssocID="{30E981ED-D45B-4CC7-9CE8-47227E44347F}" presName="horz1" presStyleCnt="0"/>
      <dgm:spPr/>
    </dgm:pt>
    <dgm:pt modelId="{5A425E32-35BD-452D-81D2-E073095D14CC}" type="pres">
      <dgm:prSet presAssocID="{30E981ED-D45B-4CC7-9CE8-47227E44347F}" presName="tx1" presStyleLbl="revTx" presStyleIdx="3" presStyleCnt="5"/>
      <dgm:spPr/>
    </dgm:pt>
    <dgm:pt modelId="{CBE93260-416D-404D-92C4-22E000F7EEAC}" type="pres">
      <dgm:prSet presAssocID="{30E981ED-D45B-4CC7-9CE8-47227E44347F}" presName="vert1" presStyleCnt="0"/>
      <dgm:spPr/>
    </dgm:pt>
    <dgm:pt modelId="{C236BE18-152D-4914-B0C0-3FC4459FDF39}" type="pres">
      <dgm:prSet presAssocID="{80BDF451-1CA8-4368-BE18-D2EB32C3C70B}" presName="thickLine" presStyleLbl="alignNode1" presStyleIdx="4" presStyleCnt="5"/>
      <dgm:spPr/>
    </dgm:pt>
    <dgm:pt modelId="{09482AB0-38EB-4C08-8353-13853AD37D4E}" type="pres">
      <dgm:prSet presAssocID="{80BDF451-1CA8-4368-BE18-D2EB32C3C70B}" presName="horz1" presStyleCnt="0"/>
      <dgm:spPr/>
    </dgm:pt>
    <dgm:pt modelId="{9229DF59-787C-462C-88D6-FAFBBE79F049}" type="pres">
      <dgm:prSet presAssocID="{80BDF451-1CA8-4368-BE18-D2EB32C3C70B}" presName="tx1" presStyleLbl="revTx" presStyleIdx="4" presStyleCnt="5"/>
      <dgm:spPr/>
    </dgm:pt>
    <dgm:pt modelId="{D2103AE1-0667-4424-9F8C-F380C0812679}" type="pres">
      <dgm:prSet presAssocID="{80BDF451-1CA8-4368-BE18-D2EB32C3C70B}" presName="vert1" presStyleCnt="0"/>
      <dgm:spPr/>
    </dgm:pt>
  </dgm:ptLst>
  <dgm:cxnLst>
    <dgm:cxn modelId="{3C343F03-7013-4AE1-996E-102D6AEBE721}" srcId="{FFD551C9-0645-4164-BD5F-12B4ECCEEC38}" destId="{80BDF451-1CA8-4368-BE18-D2EB32C3C70B}" srcOrd="4" destOrd="0" parTransId="{6F3D917D-AD04-4A28-8B5D-CFE1BBCB1782}" sibTransId="{47F0A1A3-7376-449C-902C-75DC5F8A0B27}"/>
    <dgm:cxn modelId="{D0F59A29-B711-462B-B332-048021546EC6}" type="presOf" srcId="{30E981ED-D45B-4CC7-9CE8-47227E44347F}" destId="{5A425E32-35BD-452D-81D2-E073095D14CC}" srcOrd="0" destOrd="0" presId="urn:microsoft.com/office/officeart/2008/layout/LinedList"/>
    <dgm:cxn modelId="{980B7F6C-653E-43DF-A32E-242671E6F997}" srcId="{FFD551C9-0645-4164-BD5F-12B4ECCEEC38}" destId="{63C7F866-4365-4A6B-9BEF-4411AE1428C9}" srcOrd="1" destOrd="0" parTransId="{470DAB4A-8C61-484D-B115-128DE80C76B4}" sibTransId="{F91FCE4E-7516-4824-832F-FEC19ED7549F}"/>
    <dgm:cxn modelId="{3DC5A274-A220-4336-9E16-142B61DF9F69}" srcId="{FFD551C9-0645-4164-BD5F-12B4ECCEEC38}" destId="{30E981ED-D45B-4CC7-9CE8-47227E44347F}" srcOrd="3" destOrd="0" parTransId="{350FF21A-506A-42B0-B39C-137DED5A5D6A}" sibTransId="{C10DE2CD-3785-480D-8A3E-3874E61626EE}"/>
    <dgm:cxn modelId="{21213382-D317-494F-9EB7-64D76DF0F38B}" type="presOf" srcId="{FFD551C9-0645-4164-BD5F-12B4ECCEEC38}" destId="{B0DF5C2E-2367-4429-8C82-8BD7D638BEFB}" srcOrd="0" destOrd="0" presId="urn:microsoft.com/office/officeart/2008/layout/LinedList"/>
    <dgm:cxn modelId="{5C1E8F91-0DA3-431F-9F0C-0313B03A0112}" type="presOf" srcId="{63C7F866-4365-4A6B-9BEF-4411AE1428C9}" destId="{DDF9F80C-757F-4D9E-A513-962BAB74924A}" srcOrd="0" destOrd="0" presId="urn:microsoft.com/office/officeart/2008/layout/LinedList"/>
    <dgm:cxn modelId="{EEC892A5-D223-49F1-8768-6D84E8CEA546}" srcId="{FFD551C9-0645-4164-BD5F-12B4ECCEEC38}" destId="{F815C9C2-1185-44D0-96F9-5345763B7A29}" srcOrd="0" destOrd="0" parTransId="{D022ACE6-0BC7-49C9-A702-3B5D754D688E}" sibTransId="{60EC4678-9F57-4372-B3AE-EB06CADC2D4A}"/>
    <dgm:cxn modelId="{DC5F62B9-0064-4F47-83A7-E9BD687FC020}" type="presOf" srcId="{77BCC0A1-03B4-42C7-96C7-B035C5F0AC39}" destId="{CD7A60B3-847E-4222-A333-B76E0184586E}" srcOrd="0" destOrd="0" presId="urn:microsoft.com/office/officeart/2008/layout/LinedList"/>
    <dgm:cxn modelId="{8121ECCB-6454-47B0-8B82-0F22CF59048F}" srcId="{FFD551C9-0645-4164-BD5F-12B4ECCEEC38}" destId="{77BCC0A1-03B4-42C7-96C7-B035C5F0AC39}" srcOrd="2" destOrd="0" parTransId="{F2ADC330-2FCB-49C6-BEAE-C24CBD6A0C06}" sibTransId="{6E3809BF-DCE2-4255-A492-9C6E4363FEF2}"/>
    <dgm:cxn modelId="{615050EB-BF0E-416A-B6DE-F3E6133EC7C0}" type="presOf" srcId="{F815C9C2-1185-44D0-96F9-5345763B7A29}" destId="{128BA632-2FA4-47AE-9594-D13F54C30171}" srcOrd="0" destOrd="0" presId="urn:microsoft.com/office/officeart/2008/layout/LinedList"/>
    <dgm:cxn modelId="{2A9076EC-F031-4BE3-8940-846E7D78C3D2}" type="presOf" srcId="{80BDF451-1CA8-4368-BE18-D2EB32C3C70B}" destId="{9229DF59-787C-462C-88D6-FAFBBE79F049}" srcOrd="0" destOrd="0" presId="urn:microsoft.com/office/officeart/2008/layout/LinedList"/>
    <dgm:cxn modelId="{E075718F-A5E6-44C0-974E-1BD59B35E383}" type="presParOf" srcId="{B0DF5C2E-2367-4429-8C82-8BD7D638BEFB}" destId="{A75E2BF3-B159-4304-8332-983A35EB9B32}" srcOrd="0" destOrd="0" presId="urn:microsoft.com/office/officeart/2008/layout/LinedList"/>
    <dgm:cxn modelId="{819E4E8D-0CEF-45BA-9790-B1B88E22B8A7}" type="presParOf" srcId="{B0DF5C2E-2367-4429-8C82-8BD7D638BEFB}" destId="{852569BB-C882-489B-95F9-9DA1691918B0}" srcOrd="1" destOrd="0" presId="urn:microsoft.com/office/officeart/2008/layout/LinedList"/>
    <dgm:cxn modelId="{ADEEFF37-86C7-4A1B-AB3E-754199172A4C}" type="presParOf" srcId="{852569BB-C882-489B-95F9-9DA1691918B0}" destId="{128BA632-2FA4-47AE-9594-D13F54C30171}" srcOrd="0" destOrd="0" presId="urn:microsoft.com/office/officeart/2008/layout/LinedList"/>
    <dgm:cxn modelId="{7994D0DE-8C41-45A9-A504-AF70FCE861AE}" type="presParOf" srcId="{852569BB-C882-489B-95F9-9DA1691918B0}" destId="{DE2CA892-F8B6-48D8-BE96-D656E2090165}" srcOrd="1" destOrd="0" presId="urn:microsoft.com/office/officeart/2008/layout/LinedList"/>
    <dgm:cxn modelId="{1043D33F-7E01-484D-BE14-4C3ED6421893}" type="presParOf" srcId="{B0DF5C2E-2367-4429-8C82-8BD7D638BEFB}" destId="{AE062AFF-A941-4E26-9911-487CCA1FE28E}" srcOrd="2" destOrd="0" presId="urn:microsoft.com/office/officeart/2008/layout/LinedList"/>
    <dgm:cxn modelId="{665D70E5-35B4-443B-A4E1-C9C9C3BBB155}" type="presParOf" srcId="{B0DF5C2E-2367-4429-8C82-8BD7D638BEFB}" destId="{6864DC3F-2196-4191-8881-E95B3E938222}" srcOrd="3" destOrd="0" presId="urn:microsoft.com/office/officeart/2008/layout/LinedList"/>
    <dgm:cxn modelId="{6C506E4C-0FEF-4C82-AC8F-6C6F0C06DD47}" type="presParOf" srcId="{6864DC3F-2196-4191-8881-E95B3E938222}" destId="{DDF9F80C-757F-4D9E-A513-962BAB74924A}" srcOrd="0" destOrd="0" presId="urn:microsoft.com/office/officeart/2008/layout/LinedList"/>
    <dgm:cxn modelId="{1F93065B-1BFE-463C-BCA5-3DA0B5F29C99}" type="presParOf" srcId="{6864DC3F-2196-4191-8881-E95B3E938222}" destId="{8F3CAF6E-A1AA-44F9-BB32-07FEAF788684}" srcOrd="1" destOrd="0" presId="urn:microsoft.com/office/officeart/2008/layout/LinedList"/>
    <dgm:cxn modelId="{B507CCAB-CD93-4F2D-A503-552C1B77DD8B}" type="presParOf" srcId="{B0DF5C2E-2367-4429-8C82-8BD7D638BEFB}" destId="{614B5BA8-82A2-4F5B-8730-F503AB9BF411}" srcOrd="4" destOrd="0" presId="urn:microsoft.com/office/officeart/2008/layout/LinedList"/>
    <dgm:cxn modelId="{566B300D-F52B-43B2-A757-3D17FEF462C6}" type="presParOf" srcId="{B0DF5C2E-2367-4429-8C82-8BD7D638BEFB}" destId="{9C2E142A-E474-4F88-BC06-D07CCC6FD5FC}" srcOrd="5" destOrd="0" presId="urn:microsoft.com/office/officeart/2008/layout/LinedList"/>
    <dgm:cxn modelId="{2658CC09-36B6-4BD4-872A-9B076A4D805F}" type="presParOf" srcId="{9C2E142A-E474-4F88-BC06-D07CCC6FD5FC}" destId="{CD7A60B3-847E-4222-A333-B76E0184586E}" srcOrd="0" destOrd="0" presId="urn:microsoft.com/office/officeart/2008/layout/LinedList"/>
    <dgm:cxn modelId="{D68F6DF7-652D-4D2E-8F42-76D3E96B8F0A}" type="presParOf" srcId="{9C2E142A-E474-4F88-BC06-D07CCC6FD5FC}" destId="{6E02ED69-4B3D-4C5E-BF3A-036AAD23116B}" srcOrd="1" destOrd="0" presId="urn:microsoft.com/office/officeart/2008/layout/LinedList"/>
    <dgm:cxn modelId="{B3B2DAB5-2ACB-43C8-86FA-F924C5EC30C5}" type="presParOf" srcId="{B0DF5C2E-2367-4429-8C82-8BD7D638BEFB}" destId="{8930E101-103E-4010-9DC1-33E0D1668072}" srcOrd="6" destOrd="0" presId="urn:microsoft.com/office/officeart/2008/layout/LinedList"/>
    <dgm:cxn modelId="{0A501E3E-20AD-4783-9122-514B942AA3E8}" type="presParOf" srcId="{B0DF5C2E-2367-4429-8C82-8BD7D638BEFB}" destId="{F93C1F46-6E78-40AF-A841-31BADAFE568F}" srcOrd="7" destOrd="0" presId="urn:microsoft.com/office/officeart/2008/layout/LinedList"/>
    <dgm:cxn modelId="{BA2A8645-996F-471A-8413-32CA018B982E}" type="presParOf" srcId="{F93C1F46-6E78-40AF-A841-31BADAFE568F}" destId="{5A425E32-35BD-452D-81D2-E073095D14CC}" srcOrd="0" destOrd="0" presId="urn:microsoft.com/office/officeart/2008/layout/LinedList"/>
    <dgm:cxn modelId="{64597C21-AB06-4480-BA0C-D5735A2F972C}" type="presParOf" srcId="{F93C1F46-6E78-40AF-A841-31BADAFE568F}" destId="{CBE93260-416D-404D-92C4-22E000F7EEAC}" srcOrd="1" destOrd="0" presId="urn:microsoft.com/office/officeart/2008/layout/LinedList"/>
    <dgm:cxn modelId="{4F0E9CF2-23A4-4F85-A5AD-A39912ADA716}" type="presParOf" srcId="{B0DF5C2E-2367-4429-8C82-8BD7D638BEFB}" destId="{C236BE18-152D-4914-B0C0-3FC4459FDF39}" srcOrd="8" destOrd="0" presId="urn:microsoft.com/office/officeart/2008/layout/LinedList"/>
    <dgm:cxn modelId="{201CD20F-EE2A-4D28-ADD5-0CB260026C55}" type="presParOf" srcId="{B0DF5C2E-2367-4429-8C82-8BD7D638BEFB}" destId="{09482AB0-38EB-4C08-8353-13853AD37D4E}" srcOrd="9" destOrd="0" presId="urn:microsoft.com/office/officeart/2008/layout/LinedList"/>
    <dgm:cxn modelId="{E68AB05E-3E32-4AC1-AD1C-64C908E1FD2E}" type="presParOf" srcId="{09482AB0-38EB-4C08-8353-13853AD37D4E}" destId="{9229DF59-787C-462C-88D6-FAFBBE79F049}" srcOrd="0" destOrd="0" presId="urn:microsoft.com/office/officeart/2008/layout/LinedList"/>
    <dgm:cxn modelId="{1A08F594-9CE1-4265-A587-8035491D1891}" type="presParOf" srcId="{09482AB0-38EB-4C08-8353-13853AD37D4E}" destId="{D2103AE1-0667-4424-9F8C-F380C081267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6E1871-3E2F-4CA7-B96A-7A85802F32A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A5CAF95-C080-496E-BE55-AD880D87A0FF}">
      <dgm:prSet/>
      <dgm:spPr/>
      <dgm:t>
        <a:bodyPr/>
        <a:lstStyle/>
        <a:p>
          <a:r>
            <a:rPr lang="en-GB">
              <a:latin typeface="Corbel" panose="020B0503020204020204"/>
            </a:rPr>
            <a:t>CARe'S</a:t>
          </a:r>
          <a:endParaRPr lang="en-US"/>
        </a:p>
      </dgm:t>
    </dgm:pt>
    <dgm:pt modelId="{92089E7C-B626-468D-9D8A-AE5A2CF2320A}" type="parTrans" cxnId="{AFACBBCA-F716-428C-8D12-C87A3CFE9FD8}">
      <dgm:prSet/>
      <dgm:spPr/>
      <dgm:t>
        <a:bodyPr/>
        <a:lstStyle/>
        <a:p>
          <a:endParaRPr lang="en-US"/>
        </a:p>
      </dgm:t>
    </dgm:pt>
    <dgm:pt modelId="{AB8E0203-BC24-4913-92E4-58090FC7F4A7}" type="sibTrans" cxnId="{AFACBBCA-F716-428C-8D12-C87A3CFE9FD8}">
      <dgm:prSet/>
      <dgm:spPr/>
      <dgm:t>
        <a:bodyPr/>
        <a:lstStyle/>
        <a:p>
          <a:endParaRPr lang="en-US"/>
        </a:p>
      </dgm:t>
    </dgm:pt>
    <dgm:pt modelId="{2C7B233B-A341-4628-B69D-8D45D4A66FB4}">
      <dgm:prSet/>
      <dgm:spPr/>
      <dgm:t>
        <a:bodyPr/>
        <a:lstStyle/>
        <a:p>
          <a:r>
            <a:rPr lang="en-GB"/>
            <a:t>GIVIT</a:t>
          </a:r>
          <a:endParaRPr lang="en-US"/>
        </a:p>
      </dgm:t>
    </dgm:pt>
    <dgm:pt modelId="{9BC709EE-E43F-4B8D-9114-3B5014B2D93B}" type="parTrans" cxnId="{704BA9D4-E7F1-425C-99DC-A818F7EED01B}">
      <dgm:prSet/>
      <dgm:spPr/>
      <dgm:t>
        <a:bodyPr/>
        <a:lstStyle/>
        <a:p>
          <a:endParaRPr lang="en-US"/>
        </a:p>
      </dgm:t>
    </dgm:pt>
    <dgm:pt modelId="{FC7580C7-830B-449B-99F1-408A66ABC1D6}" type="sibTrans" cxnId="{704BA9D4-E7F1-425C-99DC-A818F7EED01B}">
      <dgm:prSet/>
      <dgm:spPr/>
      <dgm:t>
        <a:bodyPr/>
        <a:lstStyle/>
        <a:p>
          <a:endParaRPr lang="en-US"/>
        </a:p>
      </dgm:t>
    </dgm:pt>
    <dgm:pt modelId="{0EB35404-A826-410E-8DFE-1BA0E262020B}">
      <dgm:prSet phldr="0"/>
      <dgm:spPr/>
      <dgm:t>
        <a:bodyPr/>
        <a:lstStyle/>
        <a:p>
          <a:pPr rtl="0"/>
          <a:r>
            <a:rPr lang="en-GB">
              <a:latin typeface="Corbel" panose="020B0503020204020204"/>
            </a:rPr>
            <a:t>REACHOUT (TPS)</a:t>
          </a:r>
        </a:p>
      </dgm:t>
    </dgm:pt>
    <dgm:pt modelId="{5EF19E34-C102-4353-94B5-C56D80C7AB9E}" type="parTrans" cxnId="{5403B794-794E-44ED-9303-C14132C523F5}">
      <dgm:prSet/>
      <dgm:spPr/>
      <dgm:t>
        <a:bodyPr/>
        <a:lstStyle/>
        <a:p>
          <a:endParaRPr lang="en-US"/>
        </a:p>
      </dgm:t>
    </dgm:pt>
    <dgm:pt modelId="{54992AAB-2998-4AC4-A82F-8CD6EAFDB200}" type="sibTrans" cxnId="{5403B794-794E-44ED-9303-C14132C523F5}">
      <dgm:prSet/>
      <dgm:spPr/>
      <dgm:t>
        <a:bodyPr/>
        <a:lstStyle/>
        <a:p>
          <a:endParaRPr lang="en-US"/>
        </a:p>
      </dgm:t>
    </dgm:pt>
    <dgm:pt modelId="{6DF3F12D-660C-4196-9621-C8C6900CF741}">
      <dgm:prSet/>
      <dgm:spPr/>
      <dgm:t>
        <a:bodyPr/>
        <a:lstStyle/>
        <a:p>
          <a:r>
            <a:rPr lang="en-GB"/>
            <a:t>HEALTH IMPROVEMENT</a:t>
          </a:r>
          <a:endParaRPr lang="en-US"/>
        </a:p>
      </dgm:t>
    </dgm:pt>
    <dgm:pt modelId="{DE833D7C-8A34-4F64-8C90-F25E0AC63D24}" type="parTrans" cxnId="{F9ED7158-AE87-4BED-9F10-7B05A25146B1}">
      <dgm:prSet/>
      <dgm:spPr/>
      <dgm:t>
        <a:bodyPr/>
        <a:lstStyle/>
        <a:p>
          <a:endParaRPr lang="en-US"/>
        </a:p>
      </dgm:t>
    </dgm:pt>
    <dgm:pt modelId="{88F9BF68-0D01-4CE8-9DC3-091E4CE96666}" type="sibTrans" cxnId="{F9ED7158-AE87-4BED-9F10-7B05A25146B1}">
      <dgm:prSet/>
      <dgm:spPr/>
      <dgm:t>
        <a:bodyPr/>
        <a:lstStyle/>
        <a:p>
          <a:endParaRPr lang="en-US"/>
        </a:p>
      </dgm:t>
    </dgm:pt>
    <dgm:pt modelId="{BCCC9A07-B305-4486-BB84-6957CEE0B43E}">
      <dgm:prSet/>
      <dgm:spPr/>
      <dgm:t>
        <a:bodyPr/>
        <a:lstStyle/>
        <a:p>
          <a:r>
            <a:rPr lang="en-GB"/>
            <a:t>CRIMINAL JUSTICE</a:t>
          </a:r>
          <a:endParaRPr lang="en-US"/>
        </a:p>
      </dgm:t>
    </dgm:pt>
    <dgm:pt modelId="{F1349281-A875-44DB-9F0B-F075B5714A3E}" type="parTrans" cxnId="{1E103A42-7FF9-4CEB-8991-E5ECCF19BEA7}">
      <dgm:prSet/>
      <dgm:spPr/>
      <dgm:t>
        <a:bodyPr/>
        <a:lstStyle/>
        <a:p>
          <a:endParaRPr lang="en-US"/>
        </a:p>
      </dgm:t>
    </dgm:pt>
    <dgm:pt modelId="{B73D12BC-4D02-4ACC-AE27-8BB36A3E4D0F}" type="sibTrans" cxnId="{1E103A42-7FF9-4CEB-8991-E5ECCF19BEA7}">
      <dgm:prSet/>
      <dgm:spPr/>
      <dgm:t>
        <a:bodyPr/>
        <a:lstStyle/>
        <a:p>
          <a:endParaRPr lang="en-US"/>
        </a:p>
      </dgm:t>
    </dgm:pt>
    <dgm:pt modelId="{663FC282-D6D3-487F-8B07-35C8ACB23E9A}">
      <dgm:prSet/>
      <dgm:spPr/>
      <dgm:t>
        <a:bodyPr/>
        <a:lstStyle/>
        <a:p>
          <a:r>
            <a:rPr lang="en-GB"/>
            <a:t>CAB</a:t>
          </a:r>
          <a:endParaRPr lang="en-US"/>
        </a:p>
      </dgm:t>
    </dgm:pt>
    <dgm:pt modelId="{41B34410-678F-47AE-95BC-FCA866F5ADB6}" type="parTrans" cxnId="{DE21E8C3-999C-45C3-8A08-D7CA0376FF02}">
      <dgm:prSet/>
      <dgm:spPr/>
      <dgm:t>
        <a:bodyPr/>
        <a:lstStyle/>
        <a:p>
          <a:endParaRPr lang="en-US"/>
        </a:p>
      </dgm:t>
    </dgm:pt>
    <dgm:pt modelId="{6EA2F998-41B4-4F04-85F7-233027BA047F}" type="sibTrans" cxnId="{DE21E8C3-999C-45C3-8A08-D7CA0376FF02}">
      <dgm:prSet/>
      <dgm:spPr/>
      <dgm:t>
        <a:bodyPr/>
        <a:lstStyle/>
        <a:p>
          <a:endParaRPr lang="en-US"/>
        </a:p>
      </dgm:t>
    </dgm:pt>
    <dgm:pt modelId="{C65FDC65-402D-469B-9453-945DF3556F56}">
      <dgm:prSet/>
      <dgm:spPr/>
      <dgm:t>
        <a:bodyPr/>
        <a:lstStyle/>
        <a:p>
          <a:r>
            <a:rPr lang="en-GB"/>
            <a:t>SKILLS DEVELOPMENT SCOTLAND</a:t>
          </a:r>
          <a:endParaRPr lang="en-US"/>
        </a:p>
      </dgm:t>
    </dgm:pt>
    <dgm:pt modelId="{7E813A9E-A9EE-4C47-9A05-123AD472CB8A}" type="parTrans" cxnId="{5FADA9BE-0A7F-4243-A854-4C40C74AF6EB}">
      <dgm:prSet/>
      <dgm:spPr/>
      <dgm:t>
        <a:bodyPr/>
        <a:lstStyle/>
        <a:p>
          <a:endParaRPr lang="en-US"/>
        </a:p>
      </dgm:t>
    </dgm:pt>
    <dgm:pt modelId="{D9A61098-4F3D-45B1-97E7-2FB6D3850A18}" type="sibTrans" cxnId="{5FADA9BE-0A7F-4243-A854-4C40C74AF6EB}">
      <dgm:prSet/>
      <dgm:spPr/>
      <dgm:t>
        <a:bodyPr/>
        <a:lstStyle/>
        <a:p>
          <a:endParaRPr lang="en-US"/>
        </a:p>
      </dgm:t>
    </dgm:pt>
    <dgm:pt modelId="{2D239388-6951-4747-ADBD-C84530B5D493}">
      <dgm:prSet/>
      <dgm:spPr/>
      <dgm:t>
        <a:bodyPr/>
        <a:lstStyle/>
        <a:p>
          <a:r>
            <a:rPr lang="en-GB"/>
            <a:t>VENTURE TRUST</a:t>
          </a:r>
          <a:endParaRPr lang="en-US"/>
        </a:p>
      </dgm:t>
    </dgm:pt>
    <dgm:pt modelId="{839934DA-3296-4154-B291-567F99F6BF2E}" type="parTrans" cxnId="{DD432066-013C-4162-A0EE-BE7C59FE63D2}">
      <dgm:prSet/>
      <dgm:spPr/>
      <dgm:t>
        <a:bodyPr/>
        <a:lstStyle/>
        <a:p>
          <a:endParaRPr lang="en-US"/>
        </a:p>
      </dgm:t>
    </dgm:pt>
    <dgm:pt modelId="{61B784B5-2246-4F82-8444-81B47E887A5C}" type="sibTrans" cxnId="{DD432066-013C-4162-A0EE-BE7C59FE63D2}">
      <dgm:prSet/>
      <dgm:spPr/>
      <dgm:t>
        <a:bodyPr/>
        <a:lstStyle/>
        <a:p>
          <a:endParaRPr lang="en-US"/>
        </a:p>
      </dgm:t>
    </dgm:pt>
    <dgm:pt modelId="{BE2FC620-1EF3-4270-BCEB-B4C02226F0F6}">
      <dgm:prSet/>
      <dgm:spPr/>
      <dgm:t>
        <a:bodyPr/>
        <a:lstStyle/>
        <a:p>
          <a:r>
            <a:rPr lang="en-GB"/>
            <a:t>NEW LANARK COLLEGE</a:t>
          </a:r>
          <a:endParaRPr lang="en-US"/>
        </a:p>
      </dgm:t>
    </dgm:pt>
    <dgm:pt modelId="{9D921D6A-BE6B-4584-9166-4634AB015578}" type="parTrans" cxnId="{866D92EC-CF20-461C-AFFD-6CE1758F0B60}">
      <dgm:prSet/>
      <dgm:spPr/>
      <dgm:t>
        <a:bodyPr/>
        <a:lstStyle/>
        <a:p>
          <a:endParaRPr lang="en-US"/>
        </a:p>
      </dgm:t>
    </dgm:pt>
    <dgm:pt modelId="{E74DC5E6-689D-43FC-814D-C9BD523F1DDB}" type="sibTrans" cxnId="{866D92EC-CF20-461C-AFFD-6CE1758F0B60}">
      <dgm:prSet/>
      <dgm:spPr/>
      <dgm:t>
        <a:bodyPr/>
        <a:lstStyle/>
        <a:p>
          <a:endParaRPr lang="en-US"/>
        </a:p>
      </dgm:t>
    </dgm:pt>
    <dgm:pt modelId="{11969E84-7972-4E9E-AC08-D5D8662B0CBB}">
      <dgm:prSet/>
      <dgm:spPr/>
      <dgm:t>
        <a:bodyPr/>
        <a:lstStyle/>
        <a:p>
          <a:r>
            <a:rPr lang="en-GB"/>
            <a:t>SOCIAL WORK (EARLY INTERVENTION)</a:t>
          </a:r>
          <a:endParaRPr lang="en-US"/>
        </a:p>
      </dgm:t>
    </dgm:pt>
    <dgm:pt modelId="{1577FCF9-5DDE-4036-899E-060B729F3711}" type="parTrans" cxnId="{5DC35A94-CC69-419C-BC31-0F7CB28ECE85}">
      <dgm:prSet/>
      <dgm:spPr/>
      <dgm:t>
        <a:bodyPr/>
        <a:lstStyle/>
        <a:p>
          <a:endParaRPr lang="en-US"/>
        </a:p>
      </dgm:t>
    </dgm:pt>
    <dgm:pt modelId="{745F3DDA-D9EC-45BB-B84A-64C22D093F15}" type="sibTrans" cxnId="{5DC35A94-CC69-419C-BC31-0F7CB28ECE85}">
      <dgm:prSet/>
      <dgm:spPr/>
      <dgm:t>
        <a:bodyPr/>
        <a:lstStyle/>
        <a:p>
          <a:endParaRPr lang="en-US"/>
        </a:p>
      </dgm:t>
    </dgm:pt>
    <dgm:pt modelId="{5F560FEE-948C-4A99-8551-778276428DEE}">
      <dgm:prSet/>
      <dgm:spPr/>
      <dgm:t>
        <a:bodyPr/>
        <a:lstStyle/>
        <a:p>
          <a:r>
            <a:rPr lang="en-GB"/>
            <a:t>SAOIRSE</a:t>
          </a:r>
          <a:endParaRPr lang="en-US"/>
        </a:p>
      </dgm:t>
    </dgm:pt>
    <dgm:pt modelId="{FBADECCE-B810-4080-BDFB-37F6C3DFBB3D}" type="parTrans" cxnId="{F3B34D72-AB67-47F7-A438-4E18F47B3182}">
      <dgm:prSet/>
      <dgm:spPr/>
      <dgm:t>
        <a:bodyPr/>
        <a:lstStyle/>
        <a:p>
          <a:endParaRPr lang="en-US"/>
        </a:p>
      </dgm:t>
    </dgm:pt>
    <dgm:pt modelId="{F6D94B9B-BC12-4B93-8F9D-683C5C60AEFF}" type="sibTrans" cxnId="{F3B34D72-AB67-47F7-A438-4E18F47B3182}">
      <dgm:prSet/>
      <dgm:spPr/>
      <dgm:t>
        <a:bodyPr/>
        <a:lstStyle/>
        <a:p>
          <a:endParaRPr lang="en-US"/>
        </a:p>
      </dgm:t>
    </dgm:pt>
    <dgm:pt modelId="{CFC38EE5-3808-439E-AF4C-FB4FFFDAA804}">
      <dgm:prSet/>
      <dgm:spPr/>
      <dgm:t>
        <a:bodyPr/>
        <a:lstStyle/>
        <a:p>
          <a:r>
            <a:rPr lang="en-GB"/>
            <a:t>YOU TURN </a:t>
          </a:r>
          <a:endParaRPr lang="en-US"/>
        </a:p>
      </dgm:t>
    </dgm:pt>
    <dgm:pt modelId="{BB1D3FFB-9A32-4D1C-A065-BE31E1DEEAED}" type="parTrans" cxnId="{C8802232-80CF-4408-97B7-3A5A2FD3899E}">
      <dgm:prSet/>
      <dgm:spPr/>
      <dgm:t>
        <a:bodyPr/>
        <a:lstStyle/>
        <a:p>
          <a:endParaRPr lang="en-US"/>
        </a:p>
      </dgm:t>
    </dgm:pt>
    <dgm:pt modelId="{FD7ACB52-D875-4195-A3F0-5418BC419907}" type="sibTrans" cxnId="{C8802232-80CF-4408-97B7-3A5A2FD3899E}">
      <dgm:prSet/>
      <dgm:spPr/>
      <dgm:t>
        <a:bodyPr/>
        <a:lstStyle/>
        <a:p>
          <a:endParaRPr lang="en-US"/>
        </a:p>
      </dgm:t>
    </dgm:pt>
    <dgm:pt modelId="{4DB83649-64FD-4223-8C70-3EF30A6CC8B0}">
      <dgm:prSet/>
      <dgm:spPr/>
      <dgm:t>
        <a:bodyPr/>
        <a:lstStyle/>
        <a:p>
          <a:r>
            <a:rPr lang="en-GB"/>
            <a:t>ASDA</a:t>
          </a:r>
          <a:endParaRPr lang="en-US"/>
        </a:p>
      </dgm:t>
    </dgm:pt>
    <dgm:pt modelId="{27703557-24A7-4457-B226-6D265169C48E}" type="parTrans" cxnId="{1D63B3DE-C7B3-4524-BE1A-D18A3E6DF226}">
      <dgm:prSet/>
      <dgm:spPr/>
      <dgm:t>
        <a:bodyPr/>
        <a:lstStyle/>
        <a:p>
          <a:endParaRPr lang="en-US"/>
        </a:p>
      </dgm:t>
    </dgm:pt>
    <dgm:pt modelId="{2A2E7F22-99E8-49F1-8181-AEA57B7F689E}" type="sibTrans" cxnId="{1D63B3DE-C7B3-4524-BE1A-D18A3E6DF226}">
      <dgm:prSet/>
      <dgm:spPr/>
      <dgm:t>
        <a:bodyPr/>
        <a:lstStyle/>
        <a:p>
          <a:endParaRPr lang="en-US"/>
        </a:p>
      </dgm:t>
    </dgm:pt>
    <dgm:pt modelId="{F5C19E73-ED1B-44EA-91CD-2BDE44F7AF7B}">
      <dgm:prSet/>
      <dgm:spPr/>
      <dgm:t>
        <a:bodyPr/>
        <a:lstStyle/>
        <a:p>
          <a:r>
            <a:rPr lang="en-US"/>
            <a:t>My Support Day</a:t>
          </a:r>
        </a:p>
      </dgm:t>
    </dgm:pt>
    <dgm:pt modelId="{76A374FE-531D-4726-84BB-DE38329BDE85}" type="parTrans" cxnId="{D017CBF6-2D50-456E-B290-28E713C4A466}">
      <dgm:prSet/>
      <dgm:spPr/>
      <dgm:t>
        <a:bodyPr/>
        <a:lstStyle/>
        <a:p>
          <a:endParaRPr lang="en-GB"/>
        </a:p>
      </dgm:t>
    </dgm:pt>
    <dgm:pt modelId="{93E14158-F3B2-4731-B27D-E068778CA1E8}" type="sibTrans" cxnId="{D017CBF6-2D50-456E-B290-28E713C4A466}">
      <dgm:prSet/>
      <dgm:spPr/>
      <dgm:t>
        <a:bodyPr/>
        <a:lstStyle/>
        <a:p>
          <a:endParaRPr lang="en-GB"/>
        </a:p>
      </dgm:t>
    </dgm:pt>
    <dgm:pt modelId="{6DB591CE-E457-46D9-9DB2-34D6253232F4}">
      <dgm:prSet/>
      <dgm:spPr/>
      <dgm:t>
        <a:bodyPr/>
        <a:lstStyle/>
        <a:p>
          <a:r>
            <a:rPr lang="en-US"/>
            <a:t>ALANON</a:t>
          </a:r>
        </a:p>
      </dgm:t>
    </dgm:pt>
    <dgm:pt modelId="{FA6E0DB3-A448-4A75-AB2E-B9F079483A7B}" type="parTrans" cxnId="{8AAA1A8C-86AF-4C5D-B627-5124EA1EEAAB}">
      <dgm:prSet/>
      <dgm:spPr/>
      <dgm:t>
        <a:bodyPr/>
        <a:lstStyle/>
        <a:p>
          <a:endParaRPr lang="en-GB"/>
        </a:p>
      </dgm:t>
    </dgm:pt>
    <dgm:pt modelId="{FC275BCF-D831-4CE3-9804-BCA3A4F15CB5}" type="sibTrans" cxnId="{8AAA1A8C-86AF-4C5D-B627-5124EA1EEAAB}">
      <dgm:prSet/>
      <dgm:spPr/>
      <dgm:t>
        <a:bodyPr/>
        <a:lstStyle/>
        <a:p>
          <a:endParaRPr lang="en-GB"/>
        </a:p>
      </dgm:t>
    </dgm:pt>
    <dgm:pt modelId="{5B169FB4-4C26-4FEB-AF4F-1E0F63099F34}" type="pres">
      <dgm:prSet presAssocID="{E46E1871-3E2F-4CA7-B96A-7A85802F32A2}" presName="diagram" presStyleCnt="0">
        <dgm:presLayoutVars>
          <dgm:dir/>
          <dgm:resizeHandles val="exact"/>
        </dgm:presLayoutVars>
      </dgm:prSet>
      <dgm:spPr/>
    </dgm:pt>
    <dgm:pt modelId="{65AACBAA-C07F-43B8-80B6-6334DBC30241}" type="pres">
      <dgm:prSet presAssocID="{BA5CAF95-C080-496E-BE55-AD880D87A0FF}" presName="node" presStyleLbl="node1" presStyleIdx="0" presStyleCnt="15">
        <dgm:presLayoutVars>
          <dgm:bulletEnabled val="1"/>
        </dgm:presLayoutVars>
      </dgm:prSet>
      <dgm:spPr/>
    </dgm:pt>
    <dgm:pt modelId="{6C9E355E-8201-4C94-A84E-98CBA7A6E87A}" type="pres">
      <dgm:prSet presAssocID="{AB8E0203-BC24-4913-92E4-58090FC7F4A7}" presName="sibTrans" presStyleCnt="0"/>
      <dgm:spPr/>
    </dgm:pt>
    <dgm:pt modelId="{BF685C8A-3FE8-4CB5-A32D-42A798C50157}" type="pres">
      <dgm:prSet presAssocID="{2C7B233B-A341-4628-B69D-8D45D4A66FB4}" presName="node" presStyleLbl="node1" presStyleIdx="1" presStyleCnt="15">
        <dgm:presLayoutVars>
          <dgm:bulletEnabled val="1"/>
        </dgm:presLayoutVars>
      </dgm:prSet>
      <dgm:spPr/>
    </dgm:pt>
    <dgm:pt modelId="{35C2A513-CC08-4A10-86AA-2054AE3A7168}" type="pres">
      <dgm:prSet presAssocID="{FC7580C7-830B-449B-99F1-408A66ABC1D6}" presName="sibTrans" presStyleCnt="0"/>
      <dgm:spPr/>
    </dgm:pt>
    <dgm:pt modelId="{5A21705B-3B9C-4EA7-BCF6-80C5030846E8}" type="pres">
      <dgm:prSet presAssocID="{0EB35404-A826-410E-8DFE-1BA0E262020B}" presName="node" presStyleLbl="node1" presStyleIdx="2" presStyleCnt="15">
        <dgm:presLayoutVars>
          <dgm:bulletEnabled val="1"/>
        </dgm:presLayoutVars>
      </dgm:prSet>
      <dgm:spPr/>
    </dgm:pt>
    <dgm:pt modelId="{3F7BF4A1-92C0-461A-AC95-D795D68E4598}" type="pres">
      <dgm:prSet presAssocID="{54992AAB-2998-4AC4-A82F-8CD6EAFDB200}" presName="sibTrans" presStyleCnt="0"/>
      <dgm:spPr/>
    </dgm:pt>
    <dgm:pt modelId="{860A5ADA-176B-4896-821E-EE1E0C8779DE}" type="pres">
      <dgm:prSet presAssocID="{6DF3F12D-660C-4196-9621-C8C6900CF741}" presName="node" presStyleLbl="node1" presStyleIdx="3" presStyleCnt="15">
        <dgm:presLayoutVars>
          <dgm:bulletEnabled val="1"/>
        </dgm:presLayoutVars>
      </dgm:prSet>
      <dgm:spPr/>
    </dgm:pt>
    <dgm:pt modelId="{7EDA62E9-643A-4A3C-AA7B-A43EAAD20648}" type="pres">
      <dgm:prSet presAssocID="{88F9BF68-0D01-4CE8-9DC3-091E4CE96666}" presName="sibTrans" presStyleCnt="0"/>
      <dgm:spPr/>
    </dgm:pt>
    <dgm:pt modelId="{3A17B9C5-D1FB-4D07-BD0D-EC70FC23EF1F}" type="pres">
      <dgm:prSet presAssocID="{BCCC9A07-B305-4486-BB84-6957CEE0B43E}" presName="node" presStyleLbl="node1" presStyleIdx="4" presStyleCnt="15">
        <dgm:presLayoutVars>
          <dgm:bulletEnabled val="1"/>
        </dgm:presLayoutVars>
      </dgm:prSet>
      <dgm:spPr/>
    </dgm:pt>
    <dgm:pt modelId="{B11E62D8-83A7-4438-8C3A-03E5CF6F90E8}" type="pres">
      <dgm:prSet presAssocID="{B73D12BC-4D02-4ACC-AE27-8BB36A3E4D0F}" presName="sibTrans" presStyleCnt="0"/>
      <dgm:spPr/>
    </dgm:pt>
    <dgm:pt modelId="{F6341F8D-DA4C-4516-9D29-1A48CE50EAC6}" type="pres">
      <dgm:prSet presAssocID="{663FC282-D6D3-487F-8B07-35C8ACB23E9A}" presName="node" presStyleLbl="node1" presStyleIdx="5" presStyleCnt="15">
        <dgm:presLayoutVars>
          <dgm:bulletEnabled val="1"/>
        </dgm:presLayoutVars>
      </dgm:prSet>
      <dgm:spPr/>
    </dgm:pt>
    <dgm:pt modelId="{9673AA1F-55F2-4081-824E-ED542E4A65F3}" type="pres">
      <dgm:prSet presAssocID="{6EA2F998-41B4-4F04-85F7-233027BA047F}" presName="sibTrans" presStyleCnt="0"/>
      <dgm:spPr/>
    </dgm:pt>
    <dgm:pt modelId="{BAE835C5-0D77-4E7C-9B3D-42F0AC596B79}" type="pres">
      <dgm:prSet presAssocID="{F5C19E73-ED1B-44EA-91CD-2BDE44F7AF7B}" presName="node" presStyleLbl="node1" presStyleIdx="6" presStyleCnt="15">
        <dgm:presLayoutVars>
          <dgm:bulletEnabled val="1"/>
        </dgm:presLayoutVars>
      </dgm:prSet>
      <dgm:spPr/>
    </dgm:pt>
    <dgm:pt modelId="{32E02578-7D2C-4A26-830A-9DAB154BADDF}" type="pres">
      <dgm:prSet presAssocID="{93E14158-F3B2-4731-B27D-E068778CA1E8}" presName="sibTrans" presStyleCnt="0"/>
      <dgm:spPr/>
    </dgm:pt>
    <dgm:pt modelId="{5FB08EF6-A3F6-42B8-9ABA-679F4BA4DAA0}" type="pres">
      <dgm:prSet presAssocID="{6DB591CE-E457-46D9-9DB2-34D6253232F4}" presName="node" presStyleLbl="node1" presStyleIdx="7" presStyleCnt="15">
        <dgm:presLayoutVars>
          <dgm:bulletEnabled val="1"/>
        </dgm:presLayoutVars>
      </dgm:prSet>
      <dgm:spPr/>
    </dgm:pt>
    <dgm:pt modelId="{925447CE-3F25-4F04-A857-72C0013C34F0}" type="pres">
      <dgm:prSet presAssocID="{FC275BCF-D831-4CE3-9804-BCA3A4F15CB5}" presName="sibTrans" presStyleCnt="0"/>
      <dgm:spPr/>
    </dgm:pt>
    <dgm:pt modelId="{8A0E06A9-320A-4D20-96C3-00C82767C104}" type="pres">
      <dgm:prSet presAssocID="{C65FDC65-402D-469B-9453-945DF3556F56}" presName="node" presStyleLbl="node1" presStyleIdx="8" presStyleCnt="15">
        <dgm:presLayoutVars>
          <dgm:bulletEnabled val="1"/>
        </dgm:presLayoutVars>
      </dgm:prSet>
      <dgm:spPr/>
    </dgm:pt>
    <dgm:pt modelId="{558A76B1-52CB-42FA-957F-ECCEB626E915}" type="pres">
      <dgm:prSet presAssocID="{D9A61098-4F3D-45B1-97E7-2FB6D3850A18}" presName="sibTrans" presStyleCnt="0"/>
      <dgm:spPr/>
    </dgm:pt>
    <dgm:pt modelId="{30E02B8A-EBDD-458D-8925-9BF5130FBE71}" type="pres">
      <dgm:prSet presAssocID="{2D239388-6951-4747-ADBD-C84530B5D493}" presName="node" presStyleLbl="node1" presStyleIdx="9" presStyleCnt="15">
        <dgm:presLayoutVars>
          <dgm:bulletEnabled val="1"/>
        </dgm:presLayoutVars>
      </dgm:prSet>
      <dgm:spPr/>
    </dgm:pt>
    <dgm:pt modelId="{88116EAA-E63B-4447-83C4-5C840D209AB8}" type="pres">
      <dgm:prSet presAssocID="{61B784B5-2246-4F82-8444-81B47E887A5C}" presName="sibTrans" presStyleCnt="0"/>
      <dgm:spPr/>
    </dgm:pt>
    <dgm:pt modelId="{1D00DDE4-24CB-4287-8F3F-1DCFC3312B05}" type="pres">
      <dgm:prSet presAssocID="{BE2FC620-1EF3-4270-BCEB-B4C02226F0F6}" presName="node" presStyleLbl="node1" presStyleIdx="10" presStyleCnt="15">
        <dgm:presLayoutVars>
          <dgm:bulletEnabled val="1"/>
        </dgm:presLayoutVars>
      </dgm:prSet>
      <dgm:spPr/>
    </dgm:pt>
    <dgm:pt modelId="{5B5EACA2-5AF8-46F6-B42F-59BEBEA86A8C}" type="pres">
      <dgm:prSet presAssocID="{E74DC5E6-689D-43FC-814D-C9BD523F1DDB}" presName="sibTrans" presStyleCnt="0"/>
      <dgm:spPr/>
    </dgm:pt>
    <dgm:pt modelId="{0F20DDAD-BBE3-44A5-AB69-B0ADEEBA3A59}" type="pres">
      <dgm:prSet presAssocID="{11969E84-7972-4E9E-AC08-D5D8662B0CBB}" presName="node" presStyleLbl="node1" presStyleIdx="11" presStyleCnt="15">
        <dgm:presLayoutVars>
          <dgm:bulletEnabled val="1"/>
        </dgm:presLayoutVars>
      </dgm:prSet>
      <dgm:spPr/>
    </dgm:pt>
    <dgm:pt modelId="{1C4693A3-23FE-4E85-B4DE-C58906C11BC3}" type="pres">
      <dgm:prSet presAssocID="{745F3DDA-D9EC-45BB-B84A-64C22D093F15}" presName="sibTrans" presStyleCnt="0"/>
      <dgm:spPr/>
    </dgm:pt>
    <dgm:pt modelId="{93283DF1-ABB7-46F0-9C3D-3C1BEABDFCA4}" type="pres">
      <dgm:prSet presAssocID="{5F560FEE-948C-4A99-8551-778276428DEE}" presName="node" presStyleLbl="node1" presStyleIdx="12" presStyleCnt="15">
        <dgm:presLayoutVars>
          <dgm:bulletEnabled val="1"/>
        </dgm:presLayoutVars>
      </dgm:prSet>
      <dgm:spPr/>
    </dgm:pt>
    <dgm:pt modelId="{96AF6FDC-9C37-4FA2-93D8-8E4ABCA5DE8B}" type="pres">
      <dgm:prSet presAssocID="{F6D94B9B-BC12-4B93-8F9D-683C5C60AEFF}" presName="sibTrans" presStyleCnt="0"/>
      <dgm:spPr/>
    </dgm:pt>
    <dgm:pt modelId="{CFEA9BE2-B53E-49EF-B6FE-FA2DC479ACF0}" type="pres">
      <dgm:prSet presAssocID="{CFC38EE5-3808-439E-AF4C-FB4FFFDAA804}" presName="node" presStyleLbl="node1" presStyleIdx="13" presStyleCnt="15">
        <dgm:presLayoutVars>
          <dgm:bulletEnabled val="1"/>
        </dgm:presLayoutVars>
      </dgm:prSet>
      <dgm:spPr/>
    </dgm:pt>
    <dgm:pt modelId="{C31277F5-E526-4AD9-99DD-9F81D177A3A0}" type="pres">
      <dgm:prSet presAssocID="{FD7ACB52-D875-4195-A3F0-5418BC419907}" presName="sibTrans" presStyleCnt="0"/>
      <dgm:spPr/>
    </dgm:pt>
    <dgm:pt modelId="{1D2D0626-7CB4-4063-8024-B6F071DDD5C3}" type="pres">
      <dgm:prSet presAssocID="{4DB83649-64FD-4223-8C70-3EF30A6CC8B0}" presName="node" presStyleLbl="node1" presStyleIdx="14" presStyleCnt="15">
        <dgm:presLayoutVars>
          <dgm:bulletEnabled val="1"/>
        </dgm:presLayoutVars>
      </dgm:prSet>
      <dgm:spPr/>
    </dgm:pt>
  </dgm:ptLst>
  <dgm:cxnLst>
    <dgm:cxn modelId="{0F0B1319-8D4F-4782-A857-C8506DFF0F19}" type="presOf" srcId="{2C7B233B-A341-4628-B69D-8D45D4A66FB4}" destId="{BF685C8A-3FE8-4CB5-A32D-42A798C50157}" srcOrd="0" destOrd="0" presId="urn:microsoft.com/office/officeart/2005/8/layout/default"/>
    <dgm:cxn modelId="{B4BA9B1A-C701-4BF3-8A82-5742758B4862}" type="presOf" srcId="{CFC38EE5-3808-439E-AF4C-FB4FFFDAA804}" destId="{CFEA9BE2-B53E-49EF-B6FE-FA2DC479ACF0}" srcOrd="0" destOrd="0" presId="urn:microsoft.com/office/officeart/2005/8/layout/default"/>
    <dgm:cxn modelId="{9B01EF1A-4DF0-45F1-BB54-79A11955EB3F}" type="presOf" srcId="{BCCC9A07-B305-4486-BB84-6957CEE0B43E}" destId="{3A17B9C5-D1FB-4D07-BD0D-EC70FC23EF1F}" srcOrd="0" destOrd="0" presId="urn:microsoft.com/office/officeart/2005/8/layout/default"/>
    <dgm:cxn modelId="{E03CF924-29D6-4CF8-A5F5-AFC41979562F}" type="presOf" srcId="{F5C19E73-ED1B-44EA-91CD-2BDE44F7AF7B}" destId="{BAE835C5-0D77-4E7C-9B3D-42F0AC596B79}" srcOrd="0" destOrd="0" presId="urn:microsoft.com/office/officeart/2005/8/layout/default"/>
    <dgm:cxn modelId="{C8802232-80CF-4408-97B7-3A5A2FD3899E}" srcId="{E46E1871-3E2F-4CA7-B96A-7A85802F32A2}" destId="{CFC38EE5-3808-439E-AF4C-FB4FFFDAA804}" srcOrd="13" destOrd="0" parTransId="{BB1D3FFB-9A32-4D1C-A065-BE31E1DEEAED}" sibTransId="{FD7ACB52-D875-4195-A3F0-5418BC419907}"/>
    <dgm:cxn modelId="{5D3D9937-243A-430E-98A7-B6164CFF24D4}" type="presOf" srcId="{2D239388-6951-4747-ADBD-C84530B5D493}" destId="{30E02B8A-EBDD-458D-8925-9BF5130FBE71}" srcOrd="0" destOrd="0" presId="urn:microsoft.com/office/officeart/2005/8/layout/default"/>
    <dgm:cxn modelId="{62E7573B-11C9-47E8-AE8E-BB3B5F3F6BD9}" type="presOf" srcId="{663FC282-D6D3-487F-8B07-35C8ACB23E9A}" destId="{F6341F8D-DA4C-4516-9D29-1A48CE50EAC6}" srcOrd="0" destOrd="0" presId="urn:microsoft.com/office/officeart/2005/8/layout/default"/>
    <dgm:cxn modelId="{1E103A42-7FF9-4CEB-8991-E5ECCF19BEA7}" srcId="{E46E1871-3E2F-4CA7-B96A-7A85802F32A2}" destId="{BCCC9A07-B305-4486-BB84-6957CEE0B43E}" srcOrd="4" destOrd="0" parTransId="{F1349281-A875-44DB-9F0B-F075B5714A3E}" sibTransId="{B73D12BC-4D02-4ACC-AE27-8BB36A3E4D0F}"/>
    <dgm:cxn modelId="{DD432066-013C-4162-A0EE-BE7C59FE63D2}" srcId="{E46E1871-3E2F-4CA7-B96A-7A85802F32A2}" destId="{2D239388-6951-4747-ADBD-C84530B5D493}" srcOrd="9" destOrd="0" parTransId="{839934DA-3296-4154-B291-567F99F6BF2E}" sibTransId="{61B784B5-2246-4F82-8444-81B47E887A5C}"/>
    <dgm:cxn modelId="{F09FD04C-95D4-4456-B81E-104BB716D099}" type="presOf" srcId="{5F560FEE-948C-4A99-8551-778276428DEE}" destId="{93283DF1-ABB7-46F0-9C3D-3C1BEABDFCA4}" srcOrd="0" destOrd="0" presId="urn:microsoft.com/office/officeart/2005/8/layout/default"/>
    <dgm:cxn modelId="{E7534350-EF83-4342-A0ED-D8CEDD20F918}" type="presOf" srcId="{0EB35404-A826-410E-8DFE-1BA0E262020B}" destId="{5A21705B-3B9C-4EA7-BCF6-80C5030846E8}" srcOrd="0" destOrd="0" presId="urn:microsoft.com/office/officeart/2005/8/layout/default"/>
    <dgm:cxn modelId="{F3B34D72-AB67-47F7-A438-4E18F47B3182}" srcId="{E46E1871-3E2F-4CA7-B96A-7A85802F32A2}" destId="{5F560FEE-948C-4A99-8551-778276428DEE}" srcOrd="12" destOrd="0" parTransId="{FBADECCE-B810-4080-BDFB-37F6C3DFBB3D}" sibTransId="{F6D94B9B-BC12-4B93-8F9D-683C5C60AEFF}"/>
    <dgm:cxn modelId="{F9ED7158-AE87-4BED-9F10-7B05A25146B1}" srcId="{E46E1871-3E2F-4CA7-B96A-7A85802F32A2}" destId="{6DF3F12D-660C-4196-9621-C8C6900CF741}" srcOrd="3" destOrd="0" parTransId="{DE833D7C-8A34-4F64-8C90-F25E0AC63D24}" sibTransId="{88F9BF68-0D01-4CE8-9DC3-091E4CE96666}"/>
    <dgm:cxn modelId="{31D6B680-6748-4912-9D3C-3D0AD324185F}" type="presOf" srcId="{BA5CAF95-C080-496E-BE55-AD880D87A0FF}" destId="{65AACBAA-C07F-43B8-80B6-6334DBC30241}" srcOrd="0" destOrd="0" presId="urn:microsoft.com/office/officeart/2005/8/layout/default"/>
    <dgm:cxn modelId="{8AAA1A8C-86AF-4C5D-B627-5124EA1EEAAB}" srcId="{E46E1871-3E2F-4CA7-B96A-7A85802F32A2}" destId="{6DB591CE-E457-46D9-9DB2-34D6253232F4}" srcOrd="7" destOrd="0" parTransId="{FA6E0DB3-A448-4A75-AB2E-B9F079483A7B}" sibTransId="{FC275BCF-D831-4CE3-9804-BCA3A4F15CB5}"/>
    <dgm:cxn modelId="{5DC35A94-CC69-419C-BC31-0F7CB28ECE85}" srcId="{E46E1871-3E2F-4CA7-B96A-7A85802F32A2}" destId="{11969E84-7972-4E9E-AC08-D5D8662B0CBB}" srcOrd="11" destOrd="0" parTransId="{1577FCF9-5DDE-4036-899E-060B729F3711}" sibTransId="{745F3DDA-D9EC-45BB-B84A-64C22D093F15}"/>
    <dgm:cxn modelId="{5403B794-794E-44ED-9303-C14132C523F5}" srcId="{E46E1871-3E2F-4CA7-B96A-7A85802F32A2}" destId="{0EB35404-A826-410E-8DFE-1BA0E262020B}" srcOrd="2" destOrd="0" parTransId="{5EF19E34-C102-4353-94B5-C56D80C7AB9E}" sibTransId="{54992AAB-2998-4AC4-A82F-8CD6EAFDB200}"/>
    <dgm:cxn modelId="{991AC1A1-2A44-4522-95B9-613FD6BA79B9}" type="presOf" srcId="{E46E1871-3E2F-4CA7-B96A-7A85802F32A2}" destId="{5B169FB4-4C26-4FEB-AF4F-1E0F63099F34}" srcOrd="0" destOrd="0" presId="urn:microsoft.com/office/officeart/2005/8/layout/default"/>
    <dgm:cxn modelId="{2825B7A2-0970-46BF-989F-B09692615836}" type="presOf" srcId="{C65FDC65-402D-469B-9453-945DF3556F56}" destId="{8A0E06A9-320A-4D20-96C3-00C82767C104}" srcOrd="0" destOrd="0" presId="urn:microsoft.com/office/officeart/2005/8/layout/default"/>
    <dgm:cxn modelId="{5FADA9BE-0A7F-4243-A854-4C40C74AF6EB}" srcId="{E46E1871-3E2F-4CA7-B96A-7A85802F32A2}" destId="{C65FDC65-402D-469B-9453-945DF3556F56}" srcOrd="8" destOrd="0" parTransId="{7E813A9E-A9EE-4C47-9A05-123AD472CB8A}" sibTransId="{D9A61098-4F3D-45B1-97E7-2FB6D3850A18}"/>
    <dgm:cxn modelId="{DE21E8C3-999C-45C3-8A08-D7CA0376FF02}" srcId="{E46E1871-3E2F-4CA7-B96A-7A85802F32A2}" destId="{663FC282-D6D3-487F-8B07-35C8ACB23E9A}" srcOrd="5" destOrd="0" parTransId="{41B34410-678F-47AE-95BC-FCA866F5ADB6}" sibTransId="{6EA2F998-41B4-4F04-85F7-233027BA047F}"/>
    <dgm:cxn modelId="{E0AF91C4-4D7D-456C-BD8F-C70AFF19FD80}" type="presOf" srcId="{6DB591CE-E457-46D9-9DB2-34D6253232F4}" destId="{5FB08EF6-A3F6-42B8-9ABA-679F4BA4DAA0}" srcOrd="0" destOrd="0" presId="urn:microsoft.com/office/officeart/2005/8/layout/default"/>
    <dgm:cxn modelId="{98BF6CC6-28E4-4872-A9DC-DD6201BC24FF}" type="presOf" srcId="{6DF3F12D-660C-4196-9621-C8C6900CF741}" destId="{860A5ADA-176B-4896-821E-EE1E0C8779DE}" srcOrd="0" destOrd="0" presId="urn:microsoft.com/office/officeart/2005/8/layout/default"/>
    <dgm:cxn modelId="{AFACBBCA-F716-428C-8D12-C87A3CFE9FD8}" srcId="{E46E1871-3E2F-4CA7-B96A-7A85802F32A2}" destId="{BA5CAF95-C080-496E-BE55-AD880D87A0FF}" srcOrd="0" destOrd="0" parTransId="{92089E7C-B626-468D-9D8A-AE5A2CF2320A}" sibTransId="{AB8E0203-BC24-4913-92E4-58090FC7F4A7}"/>
    <dgm:cxn modelId="{704BA9D4-E7F1-425C-99DC-A818F7EED01B}" srcId="{E46E1871-3E2F-4CA7-B96A-7A85802F32A2}" destId="{2C7B233B-A341-4628-B69D-8D45D4A66FB4}" srcOrd="1" destOrd="0" parTransId="{9BC709EE-E43F-4B8D-9114-3B5014B2D93B}" sibTransId="{FC7580C7-830B-449B-99F1-408A66ABC1D6}"/>
    <dgm:cxn modelId="{738DF3D7-631C-477C-BE2B-27E71D67A0C9}" type="presOf" srcId="{4DB83649-64FD-4223-8C70-3EF30A6CC8B0}" destId="{1D2D0626-7CB4-4063-8024-B6F071DDD5C3}" srcOrd="0" destOrd="0" presId="urn:microsoft.com/office/officeart/2005/8/layout/default"/>
    <dgm:cxn modelId="{1D63B3DE-C7B3-4524-BE1A-D18A3E6DF226}" srcId="{E46E1871-3E2F-4CA7-B96A-7A85802F32A2}" destId="{4DB83649-64FD-4223-8C70-3EF30A6CC8B0}" srcOrd="14" destOrd="0" parTransId="{27703557-24A7-4457-B226-6D265169C48E}" sibTransId="{2A2E7F22-99E8-49F1-8181-AEA57B7F689E}"/>
    <dgm:cxn modelId="{2EB403E7-F42F-4F3D-BAC9-613002AAE209}" type="presOf" srcId="{11969E84-7972-4E9E-AC08-D5D8662B0CBB}" destId="{0F20DDAD-BBE3-44A5-AB69-B0ADEEBA3A59}" srcOrd="0" destOrd="0" presId="urn:microsoft.com/office/officeart/2005/8/layout/default"/>
    <dgm:cxn modelId="{34867FEB-7901-448A-A4CE-A2EB6BDF37E2}" type="presOf" srcId="{BE2FC620-1EF3-4270-BCEB-B4C02226F0F6}" destId="{1D00DDE4-24CB-4287-8F3F-1DCFC3312B05}" srcOrd="0" destOrd="0" presId="urn:microsoft.com/office/officeart/2005/8/layout/default"/>
    <dgm:cxn modelId="{866D92EC-CF20-461C-AFFD-6CE1758F0B60}" srcId="{E46E1871-3E2F-4CA7-B96A-7A85802F32A2}" destId="{BE2FC620-1EF3-4270-BCEB-B4C02226F0F6}" srcOrd="10" destOrd="0" parTransId="{9D921D6A-BE6B-4584-9166-4634AB015578}" sibTransId="{E74DC5E6-689D-43FC-814D-C9BD523F1DDB}"/>
    <dgm:cxn modelId="{D017CBF6-2D50-456E-B290-28E713C4A466}" srcId="{E46E1871-3E2F-4CA7-B96A-7A85802F32A2}" destId="{F5C19E73-ED1B-44EA-91CD-2BDE44F7AF7B}" srcOrd="6" destOrd="0" parTransId="{76A374FE-531D-4726-84BB-DE38329BDE85}" sibTransId="{93E14158-F3B2-4731-B27D-E068778CA1E8}"/>
    <dgm:cxn modelId="{7574B61E-91CC-47C0-8961-21209DA37104}" type="presParOf" srcId="{5B169FB4-4C26-4FEB-AF4F-1E0F63099F34}" destId="{65AACBAA-C07F-43B8-80B6-6334DBC30241}" srcOrd="0" destOrd="0" presId="urn:microsoft.com/office/officeart/2005/8/layout/default"/>
    <dgm:cxn modelId="{9BE47A52-0D3C-4369-B0BA-96A90D6F6063}" type="presParOf" srcId="{5B169FB4-4C26-4FEB-AF4F-1E0F63099F34}" destId="{6C9E355E-8201-4C94-A84E-98CBA7A6E87A}" srcOrd="1" destOrd="0" presId="urn:microsoft.com/office/officeart/2005/8/layout/default"/>
    <dgm:cxn modelId="{871F54B8-755F-42BE-9183-E1E437867577}" type="presParOf" srcId="{5B169FB4-4C26-4FEB-AF4F-1E0F63099F34}" destId="{BF685C8A-3FE8-4CB5-A32D-42A798C50157}" srcOrd="2" destOrd="0" presId="urn:microsoft.com/office/officeart/2005/8/layout/default"/>
    <dgm:cxn modelId="{E08105BE-EC28-4F05-9016-FB6D7064FF02}" type="presParOf" srcId="{5B169FB4-4C26-4FEB-AF4F-1E0F63099F34}" destId="{35C2A513-CC08-4A10-86AA-2054AE3A7168}" srcOrd="3" destOrd="0" presId="urn:microsoft.com/office/officeart/2005/8/layout/default"/>
    <dgm:cxn modelId="{D00B30A2-59A0-4AD5-B164-FBB7051A621D}" type="presParOf" srcId="{5B169FB4-4C26-4FEB-AF4F-1E0F63099F34}" destId="{5A21705B-3B9C-4EA7-BCF6-80C5030846E8}" srcOrd="4" destOrd="0" presId="urn:microsoft.com/office/officeart/2005/8/layout/default"/>
    <dgm:cxn modelId="{151A3F4E-3CF1-4029-96BA-2846690C444A}" type="presParOf" srcId="{5B169FB4-4C26-4FEB-AF4F-1E0F63099F34}" destId="{3F7BF4A1-92C0-461A-AC95-D795D68E4598}" srcOrd="5" destOrd="0" presId="urn:microsoft.com/office/officeart/2005/8/layout/default"/>
    <dgm:cxn modelId="{C5087ABB-F3B7-4329-91F6-863C2BA4D59A}" type="presParOf" srcId="{5B169FB4-4C26-4FEB-AF4F-1E0F63099F34}" destId="{860A5ADA-176B-4896-821E-EE1E0C8779DE}" srcOrd="6" destOrd="0" presId="urn:microsoft.com/office/officeart/2005/8/layout/default"/>
    <dgm:cxn modelId="{4CBFBB09-F3E4-48EC-A978-CDD9D23906EB}" type="presParOf" srcId="{5B169FB4-4C26-4FEB-AF4F-1E0F63099F34}" destId="{7EDA62E9-643A-4A3C-AA7B-A43EAAD20648}" srcOrd="7" destOrd="0" presId="urn:microsoft.com/office/officeart/2005/8/layout/default"/>
    <dgm:cxn modelId="{C6A41628-0FEE-4A71-9E13-2D3EF66B90E9}" type="presParOf" srcId="{5B169FB4-4C26-4FEB-AF4F-1E0F63099F34}" destId="{3A17B9C5-D1FB-4D07-BD0D-EC70FC23EF1F}" srcOrd="8" destOrd="0" presId="urn:microsoft.com/office/officeart/2005/8/layout/default"/>
    <dgm:cxn modelId="{C4C86726-26AC-4D96-AAC2-D14EF8E65538}" type="presParOf" srcId="{5B169FB4-4C26-4FEB-AF4F-1E0F63099F34}" destId="{B11E62D8-83A7-4438-8C3A-03E5CF6F90E8}" srcOrd="9" destOrd="0" presId="urn:microsoft.com/office/officeart/2005/8/layout/default"/>
    <dgm:cxn modelId="{D90B523C-E249-4D67-A5B8-28DA0FABF3F4}" type="presParOf" srcId="{5B169FB4-4C26-4FEB-AF4F-1E0F63099F34}" destId="{F6341F8D-DA4C-4516-9D29-1A48CE50EAC6}" srcOrd="10" destOrd="0" presId="urn:microsoft.com/office/officeart/2005/8/layout/default"/>
    <dgm:cxn modelId="{03595567-D2F8-4141-90C4-B1B26F5D88D2}" type="presParOf" srcId="{5B169FB4-4C26-4FEB-AF4F-1E0F63099F34}" destId="{9673AA1F-55F2-4081-824E-ED542E4A65F3}" srcOrd="11" destOrd="0" presId="urn:microsoft.com/office/officeart/2005/8/layout/default"/>
    <dgm:cxn modelId="{7220E028-6EF4-4BC4-96C2-BA9C38B6041A}" type="presParOf" srcId="{5B169FB4-4C26-4FEB-AF4F-1E0F63099F34}" destId="{BAE835C5-0D77-4E7C-9B3D-42F0AC596B79}" srcOrd="12" destOrd="0" presId="urn:microsoft.com/office/officeart/2005/8/layout/default"/>
    <dgm:cxn modelId="{7D8CDF00-919D-42A5-91C4-C6009C779367}" type="presParOf" srcId="{5B169FB4-4C26-4FEB-AF4F-1E0F63099F34}" destId="{32E02578-7D2C-4A26-830A-9DAB154BADDF}" srcOrd="13" destOrd="0" presId="urn:microsoft.com/office/officeart/2005/8/layout/default"/>
    <dgm:cxn modelId="{C8E11C45-693F-44EB-A895-96B8E80EE361}" type="presParOf" srcId="{5B169FB4-4C26-4FEB-AF4F-1E0F63099F34}" destId="{5FB08EF6-A3F6-42B8-9ABA-679F4BA4DAA0}" srcOrd="14" destOrd="0" presId="urn:microsoft.com/office/officeart/2005/8/layout/default"/>
    <dgm:cxn modelId="{CB1C90E7-2DF9-4951-8823-64CAEA711EA8}" type="presParOf" srcId="{5B169FB4-4C26-4FEB-AF4F-1E0F63099F34}" destId="{925447CE-3F25-4F04-A857-72C0013C34F0}" srcOrd="15" destOrd="0" presId="urn:microsoft.com/office/officeart/2005/8/layout/default"/>
    <dgm:cxn modelId="{3E92E4C0-A807-4CED-B639-790EDD65C064}" type="presParOf" srcId="{5B169FB4-4C26-4FEB-AF4F-1E0F63099F34}" destId="{8A0E06A9-320A-4D20-96C3-00C82767C104}" srcOrd="16" destOrd="0" presId="urn:microsoft.com/office/officeart/2005/8/layout/default"/>
    <dgm:cxn modelId="{666B789C-D607-422A-8CD4-57D37E980B7A}" type="presParOf" srcId="{5B169FB4-4C26-4FEB-AF4F-1E0F63099F34}" destId="{558A76B1-52CB-42FA-957F-ECCEB626E915}" srcOrd="17" destOrd="0" presId="urn:microsoft.com/office/officeart/2005/8/layout/default"/>
    <dgm:cxn modelId="{201FCC81-ABF2-46FC-93E2-B1F791FB6E2D}" type="presParOf" srcId="{5B169FB4-4C26-4FEB-AF4F-1E0F63099F34}" destId="{30E02B8A-EBDD-458D-8925-9BF5130FBE71}" srcOrd="18" destOrd="0" presId="urn:microsoft.com/office/officeart/2005/8/layout/default"/>
    <dgm:cxn modelId="{5D481360-C170-46FB-A5CE-60028DF458A5}" type="presParOf" srcId="{5B169FB4-4C26-4FEB-AF4F-1E0F63099F34}" destId="{88116EAA-E63B-4447-83C4-5C840D209AB8}" srcOrd="19" destOrd="0" presId="urn:microsoft.com/office/officeart/2005/8/layout/default"/>
    <dgm:cxn modelId="{9BEF5777-FEE3-4766-BF46-9965EBCEBCE0}" type="presParOf" srcId="{5B169FB4-4C26-4FEB-AF4F-1E0F63099F34}" destId="{1D00DDE4-24CB-4287-8F3F-1DCFC3312B05}" srcOrd="20" destOrd="0" presId="urn:microsoft.com/office/officeart/2005/8/layout/default"/>
    <dgm:cxn modelId="{E3CF0D39-70FE-4CEF-8BF2-330E9D529DFA}" type="presParOf" srcId="{5B169FB4-4C26-4FEB-AF4F-1E0F63099F34}" destId="{5B5EACA2-5AF8-46F6-B42F-59BEBEA86A8C}" srcOrd="21" destOrd="0" presId="urn:microsoft.com/office/officeart/2005/8/layout/default"/>
    <dgm:cxn modelId="{E40DAC9C-2F0A-43D9-82AF-461CE8EC4F81}" type="presParOf" srcId="{5B169FB4-4C26-4FEB-AF4F-1E0F63099F34}" destId="{0F20DDAD-BBE3-44A5-AB69-B0ADEEBA3A59}" srcOrd="22" destOrd="0" presId="urn:microsoft.com/office/officeart/2005/8/layout/default"/>
    <dgm:cxn modelId="{4D3C9E7A-8DBC-473B-A27C-084C4B6B080E}" type="presParOf" srcId="{5B169FB4-4C26-4FEB-AF4F-1E0F63099F34}" destId="{1C4693A3-23FE-4E85-B4DE-C58906C11BC3}" srcOrd="23" destOrd="0" presId="urn:microsoft.com/office/officeart/2005/8/layout/default"/>
    <dgm:cxn modelId="{1EFDF1BE-3334-4924-922A-6904780F361D}" type="presParOf" srcId="{5B169FB4-4C26-4FEB-AF4F-1E0F63099F34}" destId="{93283DF1-ABB7-46F0-9C3D-3C1BEABDFCA4}" srcOrd="24" destOrd="0" presId="urn:microsoft.com/office/officeart/2005/8/layout/default"/>
    <dgm:cxn modelId="{C5D7C596-F994-4716-A7B4-38B4EDD1CF4A}" type="presParOf" srcId="{5B169FB4-4C26-4FEB-AF4F-1E0F63099F34}" destId="{96AF6FDC-9C37-4FA2-93D8-8E4ABCA5DE8B}" srcOrd="25" destOrd="0" presId="urn:microsoft.com/office/officeart/2005/8/layout/default"/>
    <dgm:cxn modelId="{7222EA27-67D8-4EF4-9A40-3FC06D63FB08}" type="presParOf" srcId="{5B169FB4-4C26-4FEB-AF4F-1E0F63099F34}" destId="{CFEA9BE2-B53E-49EF-B6FE-FA2DC479ACF0}" srcOrd="26" destOrd="0" presId="urn:microsoft.com/office/officeart/2005/8/layout/default"/>
    <dgm:cxn modelId="{ADBE9E99-639C-458D-9098-82695C908F5B}" type="presParOf" srcId="{5B169FB4-4C26-4FEB-AF4F-1E0F63099F34}" destId="{C31277F5-E526-4AD9-99DD-9F81D177A3A0}" srcOrd="27" destOrd="0" presId="urn:microsoft.com/office/officeart/2005/8/layout/default"/>
    <dgm:cxn modelId="{C62D6278-C9C9-46CF-8AC1-EA32D6EDF02A}" type="presParOf" srcId="{5B169FB4-4C26-4FEB-AF4F-1E0F63099F34}" destId="{1D2D0626-7CB4-4063-8024-B6F071DDD5C3}"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A99625-FC72-47A4-95A5-D4A87BDE1166}"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6B6B31A7-2920-4846-9F5F-C8974E4CAB49}">
      <dgm:prSet/>
      <dgm:spPr/>
      <dgm:t>
        <a:bodyPr/>
        <a:lstStyle/>
        <a:p>
          <a:r>
            <a:rPr lang="en-GB" dirty="0"/>
            <a:t>Peer Support </a:t>
          </a:r>
          <a:endParaRPr lang="en-US" dirty="0"/>
        </a:p>
      </dgm:t>
    </dgm:pt>
    <dgm:pt modelId="{4BC17AB8-2441-4E13-8EFE-2C67AD3E7A9C}" type="parTrans" cxnId="{09B33A6F-DC1A-4074-AAB8-2CA1501A2E4D}">
      <dgm:prSet/>
      <dgm:spPr/>
      <dgm:t>
        <a:bodyPr/>
        <a:lstStyle/>
        <a:p>
          <a:endParaRPr lang="en-US"/>
        </a:p>
      </dgm:t>
    </dgm:pt>
    <dgm:pt modelId="{ACEB4AEF-11AC-4E10-B015-7BEC8BF58EF1}" type="sibTrans" cxnId="{09B33A6F-DC1A-4074-AAB8-2CA1501A2E4D}">
      <dgm:prSet/>
      <dgm:spPr/>
      <dgm:t>
        <a:bodyPr/>
        <a:lstStyle/>
        <a:p>
          <a:endParaRPr lang="en-US"/>
        </a:p>
      </dgm:t>
    </dgm:pt>
    <dgm:pt modelId="{633D5FC5-AEC4-40E4-A951-CC06356C6F73}">
      <dgm:prSet/>
      <dgm:spPr/>
      <dgm:t>
        <a:bodyPr/>
        <a:lstStyle/>
        <a:p>
          <a:r>
            <a:rPr lang="en-GB"/>
            <a:t>Knowledge </a:t>
          </a:r>
          <a:endParaRPr lang="en-US"/>
        </a:p>
      </dgm:t>
    </dgm:pt>
    <dgm:pt modelId="{B10287D2-370A-454B-9863-E8E3C933B305}" type="parTrans" cxnId="{3A4759D5-8B4A-4DF8-BFFA-E06658CE787E}">
      <dgm:prSet/>
      <dgm:spPr/>
      <dgm:t>
        <a:bodyPr/>
        <a:lstStyle/>
        <a:p>
          <a:endParaRPr lang="en-US"/>
        </a:p>
      </dgm:t>
    </dgm:pt>
    <dgm:pt modelId="{88716CAB-9144-42CF-8E8B-70A6406ACA24}" type="sibTrans" cxnId="{3A4759D5-8B4A-4DF8-BFFA-E06658CE787E}">
      <dgm:prSet/>
      <dgm:spPr/>
      <dgm:t>
        <a:bodyPr/>
        <a:lstStyle/>
        <a:p>
          <a:endParaRPr lang="en-US"/>
        </a:p>
      </dgm:t>
    </dgm:pt>
    <dgm:pt modelId="{51E190CC-B648-44DE-AEFE-74E11DEACEF0}">
      <dgm:prSet/>
      <dgm:spPr/>
      <dgm:t>
        <a:bodyPr/>
        <a:lstStyle/>
        <a:p>
          <a:r>
            <a:rPr lang="en-GB"/>
            <a:t>Education </a:t>
          </a:r>
          <a:endParaRPr lang="en-US"/>
        </a:p>
      </dgm:t>
    </dgm:pt>
    <dgm:pt modelId="{55B01033-8DC0-4A5E-83F3-5A38F81DD727}" type="parTrans" cxnId="{0601C2E2-6067-4275-9359-439665529611}">
      <dgm:prSet/>
      <dgm:spPr/>
      <dgm:t>
        <a:bodyPr/>
        <a:lstStyle/>
        <a:p>
          <a:endParaRPr lang="en-US"/>
        </a:p>
      </dgm:t>
    </dgm:pt>
    <dgm:pt modelId="{554791E6-2782-4B69-9ADC-8918384D4BBC}" type="sibTrans" cxnId="{0601C2E2-6067-4275-9359-439665529611}">
      <dgm:prSet/>
      <dgm:spPr/>
      <dgm:t>
        <a:bodyPr/>
        <a:lstStyle/>
        <a:p>
          <a:endParaRPr lang="en-US"/>
        </a:p>
      </dgm:t>
    </dgm:pt>
    <dgm:pt modelId="{6241CCBF-2178-4D5A-B860-D3132B174951}">
      <dgm:prSet/>
      <dgm:spPr/>
      <dgm:t>
        <a:bodyPr/>
        <a:lstStyle/>
        <a:p>
          <a:r>
            <a:rPr lang="en-GB"/>
            <a:t>Empowering the community.</a:t>
          </a:r>
          <a:endParaRPr lang="en-US"/>
        </a:p>
      </dgm:t>
    </dgm:pt>
    <dgm:pt modelId="{FC6C0DA2-EC24-4DC6-A168-88C3D3027F52}" type="parTrans" cxnId="{B34C620A-F671-4CD9-9959-6A7EDB9CD69F}">
      <dgm:prSet/>
      <dgm:spPr/>
      <dgm:t>
        <a:bodyPr/>
        <a:lstStyle/>
        <a:p>
          <a:endParaRPr lang="en-US"/>
        </a:p>
      </dgm:t>
    </dgm:pt>
    <dgm:pt modelId="{DE336140-946A-4663-89A4-179EB28FC869}" type="sibTrans" cxnId="{B34C620A-F671-4CD9-9959-6A7EDB9CD69F}">
      <dgm:prSet/>
      <dgm:spPr/>
      <dgm:t>
        <a:bodyPr/>
        <a:lstStyle/>
        <a:p>
          <a:endParaRPr lang="en-US"/>
        </a:p>
      </dgm:t>
    </dgm:pt>
    <dgm:pt modelId="{40DB9FB0-1E54-422C-9B96-A0A8FA93B70E}" type="pres">
      <dgm:prSet presAssocID="{35A99625-FC72-47A4-95A5-D4A87BDE1166}" presName="compositeShape" presStyleCnt="0">
        <dgm:presLayoutVars>
          <dgm:chMax val="7"/>
          <dgm:dir/>
          <dgm:resizeHandles val="exact"/>
        </dgm:presLayoutVars>
      </dgm:prSet>
      <dgm:spPr/>
    </dgm:pt>
    <dgm:pt modelId="{6914D0C6-0ADA-4351-90F4-C4623FE33B1D}" type="pres">
      <dgm:prSet presAssocID="{35A99625-FC72-47A4-95A5-D4A87BDE1166}" presName="wedge1" presStyleLbl="node1" presStyleIdx="0" presStyleCnt="4"/>
      <dgm:spPr/>
    </dgm:pt>
    <dgm:pt modelId="{6A4555B8-7607-41A8-B32D-FF6EFB8A5131}" type="pres">
      <dgm:prSet presAssocID="{35A99625-FC72-47A4-95A5-D4A87BDE1166}" presName="dummy1a" presStyleCnt="0"/>
      <dgm:spPr/>
    </dgm:pt>
    <dgm:pt modelId="{FC775F13-67A0-441C-9D8F-F99208810880}" type="pres">
      <dgm:prSet presAssocID="{35A99625-FC72-47A4-95A5-D4A87BDE1166}" presName="dummy1b" presStyleCnt="0"/>
      <dgm:spPr/>
    </dgm:pt>
    <dgm:pt modelId="{A4DC215D-528A-484E-8C17-EB028C06B119}" type="pres">
      <dgm:prSet presAssocID="{35A99625-FC72-47A4-95A5-D4A87BDE1166}" presName="wedge1Tx" presStyleLbl="node1" presStyleIdx="0" presStyleCnt="4">
        <dgm:presLayoutVars>
          <dgm:chMax val="0"/>
          <dgm:chPref val="0"/>
          <dgm:bulletEnabled val="1"/>
        </dgm:presLayoutVars>
      </dgm:prSet>
      <dgm:spPr/>
    </dgm:pt>
    <dgm:pt modelId="{43E2C50E-71A8-43F9-9C49-680B76565BBE}" type="pres">
      <dgm:prSet presAssocID="{35A99625-FC72-47A4-95A5-D4A87BDE1166}" presName="wedge2" presStyleLbl="node1" presStyleIdx="1" presStyleCnt="4"/>
      <dgm:spPr/>
    </dgm:pt>
    <dgm:pt modelId="{837E0A79-12B2-4947-ACB2-BF8B412DE561}" type="pres">
      <dgm:prSet presAssocID="{35A99625-FC72-47A4-95A5-D4A87BDE1166}" presName="dummy2a" presStyleCnt="0"/>
      <dgm:spPr/>
    </dgm:pt>
    <dgm:pt modelId="{B1A5E9C6-C846-490A-B3EE-BAC13A4AEF14}" type="pres">
      <dgm:prSet presAssocID="{35A99625-FC72-47A4-95A5-D4A87BDE1166}" presName="dummy2b" presStyleCnt="0"/>
      <dgm:spPr/>
    </dgm:pt>
    <dgm:pt modelId="{DA84B136-05DF-4F24-90F1-AF9560B217A7}" type="pres">
      <dgm:prSet presAssocID="{35A99625-FC72-47A4-95A5-D4A87BDE1166}" presName="wedge2Tx" presStyleLbl="node1" presStyleIdx="1" presStyleCnt="4">
        <dgm:presLayoutVars>
          <dgm:chMax val="0"/>
          <dgm:chPref val="0"/>
          <dgm:bulletEnabled val="1"/>
        </dgm:presLayoutVars>
      </dgm:prSet>
      <dgm:spPr/>
    </dgm:pt>
    <dgm:pt modelId="{81FC9479-D2DA-4B25-BC33-5C3D9E4B1DB0}" type="pres">
      <dgm:prSet presAssocID="{35A99625-FC72-47A4-95A5-D4A87BDE1166}" presName="wedge3" presStyleLbl="node1" presStyleIdx="2" presStyleCnt="4"/>
      <dgm:spPr/>
    </dgm:pt>
    <dgm:pt modelId="{C67672BC-5E94-4D0A-95BD-79C6022EA331}" type="pres">
      <dgm:prSet presAssocID="{35A99625-FC72-47A4-95A5-D4A87BDE1166}" presName="dummy3a" presStyleCnt="0"/>
      <dgm:spPr/>
    </dgm:pt>
    <dgm:pt modelId="{85BFDF57-16E7-442F-A257-FDE815F6E03F}" type="pres">
      <dgm:prSet presAssocID="{35A99625-FC72-47A4-95A5-D4A87BDE1166}" presName="dummy3b" presStyleCnt="0"/>
      <dgm:spPr/>
    </dgm:pt>
    <dgm:pt modelId="{E24EB65D-F237-4605-BBB5-6C682D39FAAA}" type="pres">
      <dgm:prSet presAssocID="{35A99625-FC72-47A4-95A5-D4A87BDE1166}" presName="wedge3Tx" presStyleLbl="node1" presStyleIdx="2" presStyleCnt="4">
        <dgm:presLayoutVars>
          <dgm:chMax val="0"/>
          <dgm:chPref val="0"/>
          <dgm:bulletEnabled val="1"/>
        </dgm:presLayoutVars>
      </dgm:prSet>
      <dgm:spPr/>
    </dgm:pt>
    <dgm:pt modelId="{957328D2-AAFA-4465-AA41-31C47C010DBA}" type="pres">
      <dgm:prSet presAssocID="{35A99625-FC72-47A4-95A5-D4A87BDE1166}" presName="wedge4" presStyleLbl="node1" presStyleIdx="3" presStyleCnt="4"/>
      <dgm:spPr/>
    </dgm:pt>
    <dgm:pt modelId="{9FC035DE-C319-45A7-8349-3E38995C8357}" type="pres">
      <dgm:prSet presAssocID="{35A99625-FC72-47A4-95A5-D4A87BDE1166}" presName="dummy4a" presStyleCnt="0"/>
      <dgm:spPr/>
    </dgm:pt>
    <dgm:pt modelId="{5DEBB78D-8535-494A-9581-0CC0C7E77E2A}" type="pres">
      <dgm:prSet presAssocID="{35A99625-FC72-47A4-95A5-D4A87BDE1166}" presName="dummy4b" presStyleCnt="0"/>
      <dgm:spPr/>
    </dgm:pt>
    <dgm:pt modelId="{2859248D-3B1F-4B11-A70D-DCD0909BA687}" type="pres">
      <dgm:prSet presAssocID="{35A99625-FC72-47A4-95A5-D4A87BDE1166}" presName="wedge4Tx" presStyleLbl="node1" presStyleIdx="3" presStyleCnt="4">
        <dgm:presLayoutVars>
          <dgm:chMax val="0"/>
          <dgm:chPref val="0"/>
          <dgm:bulletEnabled val="1"/>
        </dgm:presLayoutVars>
      </dgm:prSet>
      <dgm:spPr/>
    </dgm:pt>
    <dgm:pt modelId="{19C75FB7-9CEF-4853-81F6-DEDB72AE9E88}" type="pres">
      <dgm:prSet presAssocID="{ACEB4AEF-11AC-4E10-B015-7BEC8BF58EF1}" presName="arrowWedge1" presStyleLbl="fgSibTrans2D1" presStyleIdx="0" presStyleCnt="4"/>
      <dgm:spPr/>
    </dgm:pt>
    <dgm:pt modelId="{55A2BAB9-811B-4C3B-AF23-C60D4232FFAC}" type="pres">
      <dgm:prSet presAssocID="{88716CAB-9144-42CF-8E8B-70A6406ACA24}" presName="arrowWedge2" presStyleLbl="fgSibTrans2D1" presStyleIdx="1" presStyleCnt="4"/>
      <dgm:spPr/>
    </dgm:pt>
    <dgm:pt modelId="{67A96381-2E4B-4D08-BDF4-65CAEEFBFF3D}" type="pres">
      <dgm:prSet presAssocID="{554791E6-2782-4B69-9ADC-8918384D4BBC}" presName="arrowWedge3" presStyleLbl="fgSibTrans2D1" presStyleIdx="2" presStyleCnt="4"/>
      <dgm:spPr/>
    </dgm:pt>
    <dgm:pt modelId="{AAF9B582-D848-4BA5-B4E5-FF3C5A40C672}" type="pres">
      <dgm:prSet presAssocID="{DE336140-946A-4663-89A4-179EB28FC869}" presName="arrowWedge4" presStyleLbl="fgSibTrans2D1" presStyleIdx="3" presStyleCnt="4"/>
      <dgm:spPr/>
    </dgm:pt>
  </dgm:ptLst>
  <dgm:cxnLst>
    <dgm:cxn modelId="{B34C620A-F671-4CD9-9959-6A7EDB9CD69F}" srcId="{35A99625-FC72-47A4-95A5-D4A87BDE1166}" destId="{6241CCBF-2178-4D5A-B860-D3132B174951}" srcOrd="3" destOrd="0" parTransId="{FC6C0DA2-EC24-4DC6-A168-88C3D3027F52}" sibTransId="{DE336140-946A-4663-89A4-179EB28FC869}"/>
    <dgm:cxn modelId="{7BB5FC29-4A59-473B-ACD8-84C3A46B16C9}" type="presOf" srcId="{51E190CC-B648-44DE-AEFE-74E11DEACEF0}" destId="{81FC9479-D2DA-4B25-BC33-5C3D9E4B1DB0}" srcOrd="0" destOrd="0" presId="urn:microsoft.com/office/officeart/2005/8/layout/cycle8"/>
    <dgm:cxn modelId="{7FD4AF2B-9295-459A-8ECB-0554CC17D92C}" type="presOf" srcId="{6B6B31A7-2920-4846-9F5F-C8974E4CAB49}" destId="{A4DC215D-528A-484E-8C17-EB028C06B119}" srcOrd="1" destOrd="0" presId="urn:microsoft.com/office/officeart/2005/8/layout/cycle8"/>
    <dgm:cxn modelId="{09B33A6F-DC1A-4074-AAB8-2CA1501A2E4D}" srcId="{35A99625-FC72-47A4-95A5-D4A87BDE1166}" destId="{6B6B31A7-2920-4846-9F5F-C8974E4CAB49}" srcOrd="0" destOrd="0" parTransId="{4BC17AB8-2441-4E13-8EFE-2C67AD3E7A9C}" sibTransId="{ACEB4AEF-11AC-4E10-B015-7BEC8BF58EF1}"/>
    <dgm:cxn modelId="{1F5C1370-B414-49A2-BA02-981CDBD75CD9}" type="presOf" srcId="{6241CCBF-2178-4D5A-B860-D3132B174951}" destId="{2859248D-3B1F-4B11-A70D-DCD0909BA687}" srcOrd="1" destOrd="0" presId="urn:microsoft.com/office/officeart/2005/8/layout/cycle8"/>
    <dgm:cxn modelId="{6223FE8D-4226-442A-B798-A4353E50D35F}" type="presOf" srcId="{633D5FC5-AEC4-40E4-A951-CC06356C6F73}" destId="{DA84B136-05DF-4F24-90F1-AF9560B217A7}" srcOrd="1" destOrd="0" presId="urn:microsoft.com/office/officeart/2005/8/layout/cycle8"/>
    <dgm:cxn modelId="{D0B579A7-2C66-4030-A7D1-E9337360B500}" type="presOf" srcId="{6241CCBF-2178-4D5A-B860-D3132B174951}" destId="{957328D2-AAFA-4465-AA41-31C47C010DBA}" srcOrd="0" destOrd="0" presId="urn:microsoft.com/office/officeart/2005/8/layout/cycle8"/>
    <dgm:cxn modelId="{A1F57EC0-0E86-4F0C-AB46-B3D2547C1E13}" type="presOf" srcId="{6B6B31A7-2920-4846-9F5F-C8974E4CAB49}" destId="{6914D0C6-0ADA-4351-90F4-C4623FE33B1D}" srcOrd="0" destOrd="0" presId="urn:microsoft.com/office/officeart/2005/8/layout/cycle8"/>
    <dgm:cxn modelId="{9C26E1D0-C599-4DDA-B47B-646E92BF8B05}" type="presOf" srcId="{51E190CC-B648-44DE-AEFE-74E11DEACEF0}" destId="{E24EB65D-F237-4605-BBB5-6C682D39FAAA}" srcOrd="1" destOrd="0" presId="urn:microsoft.com/office/officeart/2005/8/layout/cycle8"/>
    <dgm:cxn modelId="{3A4759D5-8B4A-4DF8-BFFA-E06658CE787E}" srcId="{35A99625-FC72-47A4-95A5-D4A87BDE1166}" destId="{633D5FC5-AEC4-40E4-A951-CC06356C6F73}" srcOrd="1" destOrd="0" parTransId="{B10287D2-370A-454B-9863-E8E3C933B305}" sibTransId="{88716CAB-9144-42CF-8E8B-70A6406ACA24}"/>
    <dgm:cxn modelId="{0601C2E2-6067-4275-9359-439665529611}" srcId="{35A99625-FC72-47A4-95A5-D4A87BDE1166}" destId="{51E190CC-B648-44DE-AEFE-74E11DEACEF0}" srcOrd="2" destOrd="0" parTransId="{55B01033-8DC0-4A5E-83F3-5A38F81DD727}" sibTransId="{554791E6-2782-4B69-9ADC-8918384D4BBC}"/>
    <dgm:cxn modelId="{0BC0D9E5-C9B9-4B3C-8B57-7AD6A925A384}" type="presOf" srcId="{633D5FC5-AEC4-40E4-A951-CC06356C6F73}" destId="{43E2C50E-71A8-43F9-9C49-680B76565BBE}" srcOrd="0" destOrd="0" presId="urn:microsoft.com/office/officeart/2005/8/layout/cycle8"/>
    <dgm:cxn modelId="{16C194F2-F6F9-4091-A038-204E1AC5A048}" type="presOf" srcId="{35A99625-FC72-47A4-95A5-D4A87BDE1166}" destId="{40DB9FB0-1E54-422C-9B96-A0A8FA93B70E}" srcOrd="0" destOrd="0" presId="urn:microsoft.com/office/officeart/2005/8/layout/cycle8"/>
    <dgm:cxn modelId="{2A5C1165-EF58-4D16-88F5-C2C15356E3E6}" type="presParOf" srcId="{40DB9FB0-1E54-422C-9B96-A0A8FA93B70E}" destId="{6914D0C6-0ADA-4351-90F4-C4623FE33B1D}" srcOrd="0" destOrd="0" presId="urn:microsoft.com/office/officeart/2005/8/layout/cycle8"/>
    <dgm:cxn modelId="{8FF84D4D-62BD-4C48-937C-80B45A8738A2}" type="presParOf" srcId="{40DB9FB0-1E54-422C-9B96-A0A8FA93B70E}" destId="{6A4555B8-7607-41A8-B32D-FF6EFB8A5131}" srcOrd="1" destOrd="0" presId="urn:microsoft.com/office/officeart/2005/8/layout/cycle8"/>
    <dgm:cxn modelId="{DD564988-2C3B-4A44-84D9-9D872D88A30E}" type="presParOf" srcId="{40DB9FB0-1E54-422C-9B96-A0A8FA93B70E}" destId="{FC775F13-67A0-441C-9D8F-F99208810880}" srcOrd="2" destOrd="0" presId="urn:microsoft.com/office/officeart/2005/8/layout/cycle8"/>
    <dgm:cxn modelId="{D1DC82FD-FB69-49D1-9ACA-730FF2C3A790}" type="presParOf" srcId="{40DB9FB0-1E54-422C-9B96-A0A8FA93B70E}" destId="{A4DC215D-528A-484E-8C17-EB028C06B119}" srcOrd="3" destOrd="0" presId="urn:microsoft.com/office/officeart/2005/8/layout/cycle8"/>
    <dgm:cxn modelId="{091B13BE-B54E-43D7-8D1B-57ED3D282628}" type="presParOf" srcId="{40DB9FB0-1E54-422C-9B96-A0A8FA93B70E}" destId="{43E2C50E-71A8-43F9-9C49-680B76565BBE}" srcOrd="4" destOrd="0" presId="urn:microsoft.com/office/officeart/2005/8/layout/cycle8"/>
    <dgm:cxn modelId="{DB4653D0-2DA3-4B87-AB77-EB829A78AD17}" type="presParOf" srcId="{40DB9FB0-1E54-422C-9B96-A0A8FA93B70E}" destId="{837E0A79-12B2-4947-ACB2-BF8B412DE561}" srcOrd="5" destOrd="0" presId="urn:microsoft.com/office/officeart/2005/8/layout/cycle8"/>
    <dgm:cxn modelId="{7A0DDE77-D648-4202-8DF6-AF748BD2465F}" type="presParOf" srcId="{40DB9FB0-1E54-422C-9B96-A0A8FA93B70E}" destId="{B1A5E9C6-C846-490A-B3EE-BAC13A4AEF14}" srcOrd="6" destOrd="0" presId="urn:microsoft.com/office/officeart/2005/8/layout/cycle8"/>
    <dgm:cxn modelId="{51110797-94A2-4AF2-8BF0-2C7A98D10AE8}" type="presParOf" srcId="{40DB9FB0-1E54-422C-9B96-A0A8FA93B70E}" destId="{DA84B136-05DF-4F24-90F1-AF9560B217A7}" srcOrd="7" destOrd="0" presId="urn:microsoft.com/office/officeart/2005/8/layout/cycle8"/>
    <dgm:cxn modelId="{7F1453AF-E30E-44B6-B50B-5C945A3688D9}" type="presParOf" srcId="{40DB9FB0-1E54-422C-9B96-A0A8FA93B70E}" destId="{81FC9479-D2DA-4B25-BC33-5C3D9E4B1DB0}" srcOrd="8" destOrd="0" presId="urn:microsoft.com/office/officeart/2005/8/layout/cycle8"/>
    <dgm:cxn modelId="{D530B1FD-4524-4427-BDAC-E3735FCDEC0E}" type="presParOf" srcId="{40DB9FB0-1E54-422C-9B96-A0A8FA93B70E}" destId="{C67672BC-5E94-4D0A-95BD-79C6022EA331}" srcOrd="9" destOrd="0" presId="urn:microsoft.com/office/officeart/2005/8/layout/cycle8"/>
    <dgm:cxn modelId="{8307B8D7-5CB3-4E62-BCC5-43D24ADB56FA}" type="presParOf" srcId="{40DB9FB0-1E54-422C-9B96-A0A8FA93B70E}" destId="{85BFDF57-16E7-442F-A257-FDE815F6E03F}" srcOrd="10" destOrd="0" presId="urn:microsoft.com/office/officeart/2005/8/layout/cycle8"/>
    <dgm:cxn modelId="{96122607-D428-439B-85A1-CB3FC4400F7D}" type="presParOf" srcId="{40DB9FB0-1E54-422C-9B96-A0A8FA93B70E}" destId="{E24EB65D-F237-4605-BBB5-6C682D39FAAA}" srcOrd="11" destOrd="0" presId="urn:microsoft.com/office/officeart/2005/8/layout/cycle8"/>
    <dgm:cxn modelId="{0F62D65E-D7B8-4EA1-94C1-4C797098725C}" type="presParOf" srcId="{40DB9FB0-1E54-422C-9B96-A0A8FA93B70E}" destId="{957328D2-AAFA-4465-AA41-31C47C010DBA}" srcOrd="12" destOrd="0" presId="urn:microsoft.com/office/officeart/2005/8/layout/cycle8"/>
    <dgm:cxn modelId="{DBC4DB99-29D5-460B-AB44-629D2E686A3E}" type="presParOf" srcId="{40DB9FB0-1E54-422C-9B96-A0A8FA93B70E}" destId="{9FC035DE-C319-45A7-8349-3E38995C8357}" srcOrd="13" destOrd="0" presId="urn:microsoft.com/office/officeart/2005/8/layout/cycle8"/>
    <dgm:cxn modelId="{49B323E5-7573-4EA7-8973-DACA0A1B2B46}" type="presParOf" srcId="{40DB9FB0-1E54-422C-9B96-A0A8FA93B70E}" destId="{5DEBB78D-8535-494A-9581-0CC0C7E77E2A}" srcOrd="14" destOrd="0" presId="urn:microsoft.com/office/officeart/2005/8/layout/cycle8"/>
    <dgm:cxn modelId="{12A62B6E-DFAE-487D-A521-E5CD6D8BE466}" type="presParOf" srcId="{40DB9FB0-1E54-422C-9B96-A0A8FA93B70E}" destId="{2859248D-3B1F-4B11-A70D-DCD0909BA687}" srcOrd="15" destOrd="0" presId="urn:microsoft.com/office/officeart/2005/8/layout/cycle8"/>
    <dgm:cxn modelId="{C4F8CEEB-7BA9-4AED-844C-F3E582CF3233}" type="presParOf" srcId="{40DB9FB0-1E54-422C-9B96-A0A8FA93B70E}" destId="{19C75FB7-9CEF-4853-81F6-DEDB72AE9E88}" srcOrd="16" destOrd="0" presId="urn:microsoft.com/office/officeart/2005/8/layout/cycle8"/>
    <dgm:cxn modelId="{6F691ACD-8FBF-46DE-B68B-71664A11A23E}" type="presParOf" srcId="{40DB9FB0-1E54-422C-9B96-A0A8FA93B70E}" destId="{55A2BAB9-811B-4C3B-AF23-C60D4232FFAC}" srcOrd="17" destOrd="0" presId="urn:microsoft.com/office/officeart/2005/8/layout/cycle8"/>
    <dgm:cxn modelId="{354143FD-A73E-4D06-BDDE-7E7B6A49B730}" type="presParOf" srcId="{40DB9FB0-1E54-422C-9B96-A0A8FA93B70E}" destId="{67A96381-2E4B-4D08-BDF4-65CAEEFBFF3D}" srcOrd="18" destOrd="0" presId="urn:microsoft.com/office/officeart/2005/8/layout/cycle8"/>
    <dgm:cxn modelId="{926437B8-FB90-4E8C-BC3F-BE859045661F}" type="presParOf" srcId="{40DB9FB0-1E54-422C-9B96-A0A8FA93B70E}" destId="{AAF9B582-D848-4BA5-B4E5-FF3C5A40C672}"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E2BF3-B159-4304-8332-983A35EB9B32}">
      <dsp:nvSpPr>
        <dsp:cNvPr id="0" name=""/>
        <dsp:cNvSpPr/>
      </dsp:nvSpPr>
      <dsp:spPr>
        <a:xfrm>
          <a:off x="0" y="689"/>
          <a:ext cx="6913153"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8BA632-2FA4-47AE-9594-D13F54C30171}">
      <dsp:nvSpPr>
        <dsp:cNvPr id="0" name=""/>
        <dsp:cNvSpPr/>
      </dsp:nvSpPr>
      <dsp:spPr>
        <a:xfrm>
          <a:off x="0" y="689"/>
          <a:ext cx="6913153" cy="113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b="1" kern="1200"/>
            <a:t>The ethos behind VR is to share lived experience and to reinforce the message that recovery is possible.</a:t>
          </a:r>
          <a:r>
            <a:rPr lang="en-GB" sz="1700" b="1" kern="1200">
              <a:latin typeface="Corbel" panose="020B0503020204020204"/>
            </a:rPr>
            <a:t> </a:t>
          </a:r>
          <a:endParaRPr lang="en-US" sz="1700" kern="1200"/>
        </a:p>
      </dsp:txBody>
      <dsp:txXfrm>
        <a:off x="0" y="689"/>
        <a:ext cx="6913153" cy="1130117"/>
      </dsp:txXfrm>
    </dsp:sp>
    <dsp:sp modelId="{AE062AFF-A941-4E26-9911-487CCA1FE28E}">
      <dsp:nvSpPr>
        <dsp:cNvPr id="0" name=""/>
        <dsp:cNvSpPr/>
      </dsp:nvSpPr>
      <dsp:spPr>
        <a:xfrm>
          <a:off x="0" y="1130807"/>
          <a:ext cx="6913153" cy="0"/>
        </a:xfrm>
        <a:prstGeom prst="line">
          <a:avLst/>
        </a:prstGeom>
        <a:solidFill>
          <a:schemeClr val="accent2">
            <a:hueOff val="28360"/>
            <a:satOff val="3260"/>
            <a:lumOff val="-2598"/>
            <a:alphaOff val="0"/>
          </a:schemeClr>
        </a:solidFill>
        <a:ln w="19050" cap="flat" cmpd="sng" algn="ctr">
          <a:solidFill>
            <a:schemeClr val="accent2">
              <a:hueOff val="28360"/>
              <a:satOff val="3260"/>
              <a:lumOff val="-25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F9F80C-757F-4D9E-A513-962BAB74924A}">
      <dsp:nvSpPr>
        <dsp:cNvPr id="0" name=""/>
        <dsp:cNvSpPr/>
      </dsp:nvSpPr>
      <dsp:spPr>
        <a:xfrm>
          <a:off x="0" y="1130807"/>
          <a:ext cx="6913153" cy="113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b="1" kern="1200"/>
            <a:t>An increased recovery presence within communities maximises</a:t>
          </a:r>
          <a:r>
            <a:rPr lang="en-GB" sz="1700" b="1" kern="1200">
              <a:latin typeface="Corbel" panose="020B0503020204020204"/>
            </a:rPr>
            <a:t> </a:t>
          </a:r>
          <a:r>
            <a:rPr lang="en-GB" sz="1700" b="1" kern="1200"/>
            <a:t> engagement of treatment services and recovery initiatives​</a:t>
          </a:r>
          <a:endParaRPr lang="en-US" sz="1700" kern="1200"/>
        </a:p>
      </dsp:txBody>
      <dsp:txXfrm>
        <a:off x="0" y="1130807"/>
        <a:ext cx="6913153" cy="1130117"/>
      </dsp:txXfrm>
    </dsp:sp>
    <dsp:sp modelId="{614B5BA8-82A2-4F5B-8730-F503AB9BF411}">
      <dsp:nvSpPr>
        <dsp:cNvPr id="0" name=""/>
        <dsp:cNvSpPr/>
      </dsp:nvSpPr>
      <dsp:spPr>
        <a:xfrm>
          <a:off x="0" y="2260925"/>
          <a:ext cx="6913153" cy="0"/>
        </a:xfrm>
        <a:prstGeom prst="line">
          <a:avLst/>
        </a:prstGeom>
        <a:solidFill>
          <a:schemeClr val="accent2">
            <a:hueOff val="56720"/>
            <a:satOff val="6519"/>
            <a:lumOff val="-5196"/>
            <a:alphaOff val="0"/>
          </a:schemeClr>
        </a:solidFill>
        <a:ln w="19050" cap="flat" cmpd="sng" algn="ctr">
          <a:solidFill>
            <a:schemeClr val="accent2">
              <a:hueOff val="56720"/>
              <a:satOff val="6519"/>
              <a:lumOff val="-5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7A60B3-847E-4222-A333-B76E0184586E}">
      <dsp:nvSpPr>
        <dsp:cNvPr id="0" name=""/>
        <dsp:cNvSpPr/>
      </dsp:nvSpPr>
      <dsp:spPr>
        <a:xfrm>
          <a:off x="0" y="2260925"/>
          <a:ext cx="6913153" cy="113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t>Reduces stigma around problematic substance use and poor mental health within wider communities​ and the general public</a:t>
          </a:r>
          <a:endParaRPr lang="en-US" sz="1700" kern="1200"/>
        </a:p>
      </dsp:txBody>
      <dsp:txXfrm>
        <a:off x="0" y="2260925"/>
        <a:ext cx="6913153" cy="1130117"/>
      </dsp:txXfrm>
    </dsp:sp>
    <dsp:sp modelId="{8930E101-103E-4010-9DC1-33E0D1668072}">
      <dsp:nvSpPr>
        <dsp:cNvPr id="0" name=""/>
        <dsp:cNvSpPr/>
      </dsp:nvSpPr>
      <dsp:spPr>
        <a:xfrm>
          <a:off x="0" y="3391043"/>
          <a:ext cx="6913153" cy="0"/>
        </a:xfrm>
        <a:prstGeom prst="line">
          <a:avLst/>
        </a:prstGeom>
        <a:solidFill>
          <a:schemeClr val="accent2">
            <a:hueOff val="85079"/>
            <a:satOff val="9779"/>
            <a:lumOff val="-7795"/>
            <a:alphaOff val="0"/>
          </a:schemeClr>
        </a:solidFill>
        <a:ln w="19050" cap="flat" cmpd="sng" algn="ctr">
          <a:solidFill>
            <a:schemeClr val="accent2">
              <a:hueOff val="85079"/>
              <a:satOff val="9779"/>
              <a:lumOff val="-77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25E32-35BD-452D-81D2-E073095D14CC}">
      <dsp:nvSpPr>
        <dsp:cNvPr id="0" name=""/>
        <dsp:cNvSpPr/>
      </dsp:nvSpPr>
      <dsp:spPr>
        <a:xfrm>
          <a:off x="0" y="3391043"/>
          <a:ext cx="6913153" cy="113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t>Allows us to show a different side to recovery - a side which sees people helping people to rebuild lives afresh, with new friends, stronger family links, more opportunities for self-development and better prospects</a:t>
          </a:r>
          <a:r>
            <a:rPr lang="en-GB" sz="1700" kern="1200"/>
            <a:t>​</a:t>
          </a:r>
          <a:endParaRPr lang="en-US" sz="1700" kern="1200"/>
        </a:p>
      </dsp:txBody>
      <dsp:txXfrm>
        <a:off x="0" y="3391043"/>
        <a:ext cx="6913153" cy="1130117"/>
      </dsp:txXfrm>
    </dsp:sp>
    <dsp:sp modelId="{C236BE18-152D-4914-B0C0-3FC4459FDF39}">
      <dsp:nvSpPr>
        <dsp:cNvPr id="0" name=""/>
        <dsp:cNvSpPr/>
      </dsp:nvSpPr>
      <dsp:spPr>
        <a:xfrm>
          <a:off x="0" y="4521161"/>
          <a:ext cx="6913153" cy="0"/>
        </a:xfrm>
        <a:prstGeom prst="line">
          <a:avLst/>
        </a:prstGeom>
        <a:solidFill>
          <a:schemeClr val="accent2">
            <a:hueOff val="113439"/>
            <a:satOff val="13039"/>
            <a:lumOff val="-10393"/>
            <a:alphaOff val="0"/>
          </a:schemeClr>
        </a:solidFill>
        <a:ln w="19050"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29DF59-787C-462C-88D6-FAFBBE79F049}">
      <dsp:nvSpPr>
        <dsp:cNvPr id="0" name=""/>
        <dsp:cNvSpPr/>
      </dsp:nvSpPr>
      <dsp:spPr>
        <a:xfrm>
          <a:off x="0" y="4521161"/>
          <a:ext cx="6913153" cy="113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b="1" kern="1200">
              <a:latin typeface="Corbel" panose="020B0503020204020204"/>
            </a:rPr>
            <a:t>To ensure a Whole Family Approach is implemented across all localities in South Lanarkshire </a:t>
          </a:r>
        </a:p>
      </dsp:txBody>
      <dsp:txXfrm>
        <a:off x="0" y="4521161"/>
        <a:ext cx="6913153" cy="1130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ACBAA-C07F-43B8-80B6-6334DBC30241}">
      <dsp:nvSpPr>
        <dsp:cNvPr id="0" name=""/>
        <dsp:cNvSpPr/>
      </dsp:nvSpPr>
      <dsp:spPr>
        <a:xfrm>
          <a:off x="3654" y="648712"/>
          <a:ext cx="1978404" cy="118704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Corbel" panose="020B0503020204020204"/>
            </a:rPr>
            <a:t>CARe'S</a:t>
          </a:r>
          <a:endParaRPr lang="en-US" sz="1900" kern="1200"/>
        </a:p>
      </dsp:txBody>
      <dsp:txXfrm>
        <a:off x="3654" y="648712"/>
        <a:ext cx="1978404" cy="1187042"/>
      </dsp:txXfrm>
    </dsp:sp>
    <dsp:sp modelId="{BF685C8A-3FE8-4CB5-A32D-42A798C50157}">
      <dsp:nvSpPr>
        <dsp:cNvPr id="0" name=""/>
        <dsp:cNvSpPr/>
      </dsp:nvSpPr>
      <dsp:spPr>
        <a:xfrm>
          <a:off x="2179898" y="648712"/>
          <a:ext cx="1978404" cy="1187042"/>
        </a:xfrm>
        <a:prstGeom prst="rect">
          <a:avLst/>
        </a:prstGeom>
        <a:solidFill>
          <a:schemeClr val="accent5">
            <a:hueOff val="429336"/>
            <a:satOff val="-1884"/>
            <a:lumOff val="5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GIVIT</a:t>
          </a:r>
          <a:endParaRPr lang="en-US" sz="1900" kern="1200"/>
        </a:p>
      </dsp:txBody>
      <dsp:txXfrm>
        <a:off x="2179898" y="648712"/>
        <a:ext cx="1978404" cy="1187042"/>
      </dsp:txXfrm>
    </dsp:sp>
    <dsp:sp modelId="{5A21705B-3B9C-4EA7-BCF6-80C5030846E8}">
      <dsp:nvSpPr>
        <dsp:cNvPr id="0" name=""/>
        <dsp:cNvSpPr/>
      </dsp:nvSpPr>
      <dsp:spPr>
        <a:xfrm>
          <a:off x="4356143" y="648712"/>
          <a:ext cx="1978404" cy="1187042"/>
        </a:xfrm>
        <a:prstGeom prst="rect">
          <a:avLst/>
        </a:prstGeom>
        <a:solidFill>
          <a:schemeClr val="accent5">
            <a:hueOff val="858672"/>
            <a:satOff val="-3769"/>
            <a:lumOff val="11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a:latin typeface="Corbel" panose="020B0503020204020204"/>
            </a:rPr>
            <a:t>REACHOUT (TPS)</a:t>
          </a:r>
        </a:p>
      </dsp:txBody>
      <dsp:txXfrm>
        <a:off x="4356143" y="648712"/>
        <a:ext cx="1978404" cy="1187042"/>
      </dsp:txXfrm>
    </dsp:sp>
    <dsp:sp modelId="{860A5ADA-176B-4896-821E-EE1E0C8779DE}">
      <dsp:nvSpPr>
        <dsp:cNvPr id="0" name=""/>
        <dsp:cNvSpPr/>
      </dsp:nvSpPr>
      <dsp:spPr>
        <a:xfrm>
          <a:off x="6532388" y="648712"/>
          <a:ext cx="1978404" cy="1187042"/>
        </a:xfrm>
        <a:prstGeom prst="rect">
          <a:avLst/>
        </a:prstGeom>
        <a:solidFill>
          <a:schemeClr val="accent5">
            <a:hueOff val="1288008"/>
            <a:satOff val="-5653"/>
            <a:lumOff val="168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HEALTH IMPROVEMENT</a:t>
          </a:r>
          <a:endParaRPr lang="en-US" sz="1900" kern="1200"/>
        </a:p>
      </dsp:txBody>
      <dsp:txXfrm>
        <a:off x="6532388" y="648712"/>
        <a:ext cx="1978404" cy="1187042"/>
      </dsp:txXfrm>
    </dsp:sp>
    <dsp:sp modelId="{3A17B9C5-D1FB-4D07-BD0D-EC70FC23EF1F}">
      <dsp:nvSpPr>
        <dsp:cNvPr id="0" name=""/>
        <dsp:cNvSpPr/>
      </dsp:nvSpPr>
      <dsp:spPr>
        <a:xfrm>
          <a:off x="8708633" y="648712"/>
          <a:ext cx="1978404" cy="1187042"/>
        </a:xfrm>
        <a:prstGeom prst="rect">
          <a:avLst/>
        </a:prstGeom>
        <a:solidFill>
          <a:schemeClr val="accent5">
            <a:hueOff val="1717344"/>
            <a:satOff val="-7537"/>
            <a:lumOff val="22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CRIMINAL JUSTICE</a:t>
          </a:r>
          <a:endParaRPr lang="en-US" sz="1900" kern="1200"/>
        </a:p>
      </dsp:txBody>
      <dsp:txXfrm>
        <a:off x="8708633" y="648712"/>
        <a:ext cx="1978404" cy="1187042"/>
      </dsp:txXfrm>
    </dsp:sp>
    <dsp:sp modelId="{F6341F8D-DA4C-4516-9D29-1A48CE50EAC6}">
      <dsp:nvSpPr>
        <dsp:cNvPr id="0" name=""/>
        <dsp:cNvSpPr/>
      </dsp:nvSpPr>
      <dsp:spPr>
        <a:xfrm>
          <a:off x="3654" y="2033595"/>
          <a:ext cx="1978404" cy="1187042"/>
        </a:xfrm>
        <a:prstGeom prst="rect">
          <a:avLst/>
        </a:prstGeom>
        <a:solidFill>
          <a:schemeClr val="accent5">
            <a:hueOff val="2146680"/>
            <a:satOff val="-9421"/>
            <a:lumOff val="280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CAB</a:t>
          </a:r>
          <a:endParaRPr lang="en-US" sz="1900" kern="1200"/>
        </a:p>
      </dsp:txBody>
      <dsp:txXfrm>
        <a:off x="3654" y="2033595"/>
        <a:ext cx="1978404" cy="1187042"/>
      </dsp:txXfrm>
    </dsp:sp>
    <dsp:sp modelId="{BAE835C5-0D77-4E7C-9B3D-42F0AC596B79}">
      <dsp:nvSpPr>
        <dsp:cNvPr id="0" name=""/>
        <dsp:cNvSpPr/>
      </dsp:nvSpPr>
      <dsp:spPr>
        <a:xfrm>
          <a:off x="2179898" y="2033595"/>
          <a:ext cx="1978404" cy="1187042"/>
        </a:xfrm>
        <a:prstGeom prst="rect">
          <a:avLst/>
        </a:prstGeom>
        <a:solidFill>
          <a:schemeClr val="accent5">
            <a:hueOff val="2576015"/>
            <a:satOff val="-11306"/>
            <a:lumOff val="33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My Support Day</a:t>
          </a:r>
        </a:p>
      </dsp:txBody>
      <dsp:txXfrm>
        <a:off x="2179898" y="2033595"/>
        <a:ext cx="1978404" cy="1187042"/>
      </dsp:txXfrm>
    </dsp:sp>
    <dsp:sp modelId="{5FB08EF6-A3F6-42B8-9ABA-679F4BA4DAA0}">
      <dsp:nvSpPr>
        <dsp:cNvPr id="0" name=""/>
        <dsp:cNvSpPr/>
      </dsp:nvSpPr>
      <dsp:spPr>
        <a:xfrm>
          <a:off x="4356143" y="2033595"/>
          <a:ext cx="1978404" cy="1187042"/>
        </a:xfrm>
        <a:prstGeom prst="rect">
          <a:avLst/>
        </a:prstGeom>
        <a:solidFill>
          <a:schemeClr val="accent5">
            <a:hueOff val="3005351"/>
            <a:satOff val="-13190"/>
            <a:lumOff val="392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ALANON</a:t>
          </a:r>
        </a:p>
      </dsp:txBody>
      <dsp:txXfrm>
        <a:off x="4356143" y="2033595"/>
        <a:ext cx="1978404" cy="1187042"/>
      </dsp:txXfrm>
    </dsp:sp>
    <dsp:sp modelId="{8A0E06A9-320A-4D20-96C3-00C82767C104}">
      <dsp:nvSpPr>
        <dsp:cNvPr id="0" name=""/>
        <dsp:cNvSpPr/>
      </dsp:nvSpPr>
      <dsp:spPr>
        <a:xfrm>
          <a:off x="6532388" y="2033595"/>
          <a:ext cx="1978404" cy="1187042"/>
        </a:xfrm>
        <a:prstGeom prst="rect">
          <a:avLst/>
        </a:prstGeom>
        <a:solidFill>
          <a:schemeClr val="accent5">
            <a:hueOff val="3434687"/>
            <a:satOff val="-15074"/>
            <a:lumOff val="448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SKILLS DEVELOPMENT SCOTLAND</a:t>
          </a:r>
          <a:endParaRPr lang="en-US" sz="1900" kern="1200"/>
        </a:p>
      </dsp:txBody>
      <dsp:txXfrm>
        <a:off x="6532388" y="2033595"/>
        <a:ext cx="1978404" cy="1187042"/>
      </dsp:txXfrm>
    </dsp:sp>
    <dsp:sp modelId="{30E02B8A-EBDD-458D-8925-9BF5130FBE71}">
      <dsp:nvSpPr>
        <dsp:cNvPr id="0" name=""/>
        <dsp:cNvSpPr/>
      </dsp:nvSpPr>
      <dsp:spPr>
        <a:xfrm>
          <a:off x="8708633" y="2033595"/>
          <a:ext cx="1978404" cy="1187042"/>
        </a:xfrm>
        <a:prstGeom prst="rect">
          <a:avLst/>
        </a:prstGeom>
        <a:solidFill>
          <a:schemeClr val="accent5">
            <a:hueOff val="3864023"/>
            <a:satOff val="-16959"/>
            <a:lumOff val="504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VENTURE TRUST</a:t>
          </a:r>
          <a:endParaRPr lang="en-US" sz="1900" kern="1200"/>
        </a:p>
      </dsp:txBody>
      <dsp:txXfrm>
        <a:off x="8708633" y="2033595"/>
        <a:ext cx="1978404" cy="1187042"/>
      </dsp:txXfrm>
    </dsp:sp>
    <dsp:sp modelId="{1D00DDE4-24CB-4287-8F3F-1DCFC3312B05}">
      <dsp:nvSpPr>
        <dsp:cNvPr id="0" name=""/>
        <dsp:cNvSpPr/>
      </dsp:nvSpPr>
      <dsp:spPr>
        <a:xfrm>
          <a:off x="3654" y="3418478"/>
          <a:ext cx="1978404" cy="1187042"/>
        </a:xfrm>
        <a:prstGeom prst="rect">
          <a:avLst/>
        </a:prstGeom>
        <a:solidFill>
          <a:schemeClr val="accent5">
            <a:hueOff val="4293359"/>
            <a:satOff val="-18843"/>
            <a:lumOff val="560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NEW LANARK COLLEGE</a:t>
          </a:r>
          <a:endParaRPr lang="en-US" sz="1900" kern="1200"/>
        </a:p>
      </dsp:txBody>
      <dsp:txXfrm>
        <a:off x="3654" y="3418478"/>
        <a:ext cx="1978404" cy="1187042"/>
      </dsp:txXfrm>
    </dsp:sp>
    <dsp:sp modelId="{0F20DDAD-BBE3-44A5-AB69-B0ADEEBA3A59}">
      <dsp:nvSpPr>
        <dsp:cNvPr id="0" name=""/>
        <dsp:cNvSpPr/>
      </dsp:nvSpPr>
      <dsp:spPr>
        <a:xfrm>
          <a:off x="2179898" y="3418478"/>
          <a:ext cx="1978404" cy="1187042"/>
        </a:xfrm>
        <a:prstGeom prst="rect">
          <a:avLst/>
        </a:prstGeom>
        <a:solidFill>
          <a:schemeClr val="accent5">
            <a:hueOff val="4722695"/>
            <a:satOff val="-20727"/>
            <a:lumOff val="616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SOCIAL WORK (EARLY INTERVENTION)</a:t>
          </a:r>
          <a:endParaRPr lang="en-US" sz="1900" kern="1200"/>
        </a:p>
      </dsp:txBody>
      <dsp:txXfrm>
        <a:off x="2179898" y="3418478"/>
        <a:ext cx="1978404" cy="1187042"/>
      </dsp:txXfrm>
    </dsp:sp>
    <dsp:sp modelId="{93283DF1-ABB7-46F0-9C3D-3C1BEABDFCA4}">
      <dsp:nvSpPr>
        <dsp:cNvPr id="0" name=""/>
        <dsp:cNvSpPr/>
      </dsp:nvSpPr>
      <dsp:spPr>
        <a:xfrm>
          <a:off x="4356143" y="3418478"/>
          <a:ext cx="1978404" cy="1187042"/>
        </a:xfrm>
        <a:prstGeom prst="rect">
          <a:avLst/>
        </a:prstGeom>
        <a:solidFill>
          <a:schemeClr val="accent5">
            <a:hueOff val="5152031"/>
            <a:satOff val="-22611"/>
            <a:lumOff val="67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SAOIRSE</a:t>
          </a:r>
          <a:endParaRPr lang="en-US" sz="1900" kern="1200"/>
        </a:p>
      </dsp:txBody>
      <dsp:txXfrm>
        <a:off x="4356143" y="3418478"/>
        <a:ext cx="1978404" cy="1187042"/>
      </dsp:txXfrm>
    </dsp:sp>
    <dsp:sp modelId="{CFEA9BE2-B53E-49EF-B6FE-FA2DC479ACF0}">
      <dsp:nvSpPr>
        <dsp:cNvPr id="0" name=""/>
        <dsp:cNvSpPr/>
      </dsp:nvSpPr>
      <dsp:spPr>
        <a:xfrm>
          <a:off x="6532388" y="3418478"/>
          <a:ext cx="1978404" cy="1187042"/>
        </a:xfrm>
        <a:prstGeom prst="rect">
          <a:avLst/>
        </a:prstGeom>
        <a:solidFill>
          <a:schemeClr val="accent5">
            <a:hueOff val="5581366"/>
            <a:satOff val="-24496"/>
            <a:lumOff val="728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YOU TURN </a:t>
          </a:r>
          <a:endParaRPr lang="en-US" sz="1900" kern="1200"/>
        </a:p>
      </dsp:txBody>
      <dsp:txXfrm>
        <a:off x="6532388" y="3418478"/>
        <a:ext cx="1978404" cy="1187042"/>
      </dsp:txXfrm>
    </dsp:sp>
    <dsp:sp modelId="{1D2D0626-7CB4-4063-8024-B6F071DDD5C3}">
      <dsp:nvSpPr>
        <dsp:cNvPr id="0" name=""/>
        <dsp:cNvSpPr/>
      </dsp:nvSpPr>
      <dsp:spPr>
        <a:xfrm>
          <a:off x="8708633" y="3418478"/>
          <a:ext cx="1978404" cy="1187042"/>
        </a:xfrm>
        <a:prstGeom prst="rect">
          <a:avLst/>
        </a:prstGeom>
        <a:solidFill>
          <a:schemeClr val="accent5">
            <a:hueOff val="6010703"/>
            <a:satOff val="-26380"/>
            <a:lumOff val="78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ASDA</a:t>
          </a:r>
          <a:endParaRPr lang="en-US" sz="1900" kern="1200"/>
        </a:p>
      </dsp:txBody>
      <dsp:txXfrm>
        <a:off x="8708633" y="3418478"/>
        <a:ext cx="1978404" cy="1187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4D0C6-0ADA-4351-90F4-C4623FE33B1D}">
      <dsp:nvSpPr>
        <dsp:cNvPr id="0" name=""/>
        <dsp:cNvSpPr/>
      </dsp:nvSpPr>
      <dsp:spPr>
        <a:xfrm>
          <a:off x="1065319" y="224814"/>
          <a:ext cx="3095053" cy="3095053"/>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Peer Support </a:t>
          </a:r>
          <a:endParaRPr lang="en-US" sz="1500" kern="1200" dirty="0"/>
        </a:p>
      </dsp:txBody>
      <dsp:txXfrm>
        <a:off x="2708277" y="866301"/>
        <a:ext cx="1142222" cy="847455"/>
      </dsp:txXfrm>
    </dsp:sp>
    <dsp:sp modelId="{43E2C50E-71A8-43F9-9C49-680B76565BBE}">
      <dsp:nvSpPr>
        <dsp:cNvPr id="0" name=""/>
        <dsp:cNvSpPr/>
      </dsp:nvSpPr>
      <dsp:spPr>
        <a:xfrm>
          <a:off x="1065319" y="328719"/>
          <a:ext cx="3095053" cy="3095053"/>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Knowledge </a:t>
          </a:r>
          <a:endParaRPr lang="en-US" sz="1500" kern="1200"/>
        </a:p>
      </dsp:txBody>
      <dsp:txXfrm>
        <a:off x="2708277" y="1934831"/>
        <a:ext cx="1142222" cy="847455"/>
      </dsp:txXfrm>
    </dsp:sp>
    <dsp:sp modelId="{81FC9479-D2DA-4B25-BC33-5C3D9E4B1DB0}">
      <dsp:nvSpPr>
        <dsp:cNvPr id="0" name=""/>
        <dsp:cNvSpPr/>
      </dsp:nvSpPr>
      <dsp:spPr>
        <a:xfrm>
          <a:off x="961413" y="328719"/>
          <a:ext cx="3095053" cy="3095053"/>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Education </a:t>
          </a:r>
          <a:endParaRPr lang="en-US" sz="1500" kern="1200"/>
        </a:p>
      </dsp:txBody>
      <dsp:txXfrm>
        <a:off x="1271287" y="1934831"/>
        <a:ext cx="1142222" cy="847455"/>
      </dsp:txXfrm>
    </dsp:sp>
    <dsp:sp modelId="{957328D2-AAFA-4465-AA41-31C47C010DBA}">
      <dsp:nvSpPr>
        <dsp:cNvPr id="0" name=""/>
        <dsp:cNvSpPr/>
      </dsp:nvSpPr>
      <dsp:spPr>
        <a:xfrm>
          <a:off x="961413" y="224814"/>
          <a:ext cx="3095053" cy="3095053"/>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Empowering the community.</a:t>
          </a:r>
          <a:endParaRPr lang="en-US" sz="1500" kern="1200"/>
        </a:p>
      </dsp:txBody>
      <dsp:txXfrm>
        <a:off x="1271287" y="866301"/>
        <a:ext cx="1142222" cy="847455"/>
      </dsp:txXfrm>
    </dsp:sp>
    <dsp:sp modelId="{19C75FB7-9CEF-4853-81F6-DEDB72AE9E88}">
      <dsp:nvSpPr>
        <dsp:cNvPr id="0" name=""/>
        <dsp:cNvSpPr/>
      </dsp:nvSpPr>
      <dsp:spPr>
        <a:xfrm>
          <a:off x="873720" y="33215"/>
          <a:ext cx="3478251" cy="3478251"/>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A2BAB9-811B-4C3B-AF23-C60D4232FFAC}">
      <dsp:nvSpPr>
        <dsp:cNvPr id="0" name=""/>
        <dsp:cNvSpPr/>
      </dsp:nvSpPr>
      <dsp:spPr>
        <a:xfrm>
          <a:off x="873720" y="137121"/>
          <a:ext cx="3478251" cy="3478251"/>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A96381-2E4B-4D08-BDF4-65CAEEFBFF3D}">
      <dsp:nvSpPr>
        <dsp:cNvPr id="0" name=""/>
        <dsp:cNvSpPr/>
      </dsp:nvSpPr>
      <dsp:spPr>
        <a:xfrm>
          <a:off x="769815" y="137121"/>
          <a:ext cx="3478251" cy="3478251"/>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F9B582-D848-4BA5-B4E5-FF3C5A40C672}">
      <dsp:nvSpPr>
        <dsp:cNvPr id="0" name=""/>
        <dsp:cNvSpPr/>
      </dsp:nvSpPr>
      <dsp:spPr>
        <a:xfrm>
          <a:off x="769815" y="33215"/>
          <a:ext cx="3478251" cy="3478251"/>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1A86B1-BBD6-4BFD-8342-58E7E97BE6AE}" type="slidenum">
              <a:rPr kumimoji="0" lang="en-GB" sz="1200" b="1"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1"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193459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CBA79-93D8-4C02-B002-D83F574A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7C681FAF-9E4F-694A-63B7-07F68F7AC89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596654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CBA79-93D8-4C02-B002-D83F574A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42BA2B4F-E70C-0036-EEDB-AF630D33E8E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38202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CBA79-93D8-4C02-B002-D83F574A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122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CBA79-93D8-4C02-B002-D83F574A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20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15</a:t>
            </a:fld>
            <a:endParaRPr lang="en-US" altLang="en-US" dirty="0"/>
          </a:p>
        </p:txBody>
      </p:sp>
    </p:spTree>
    <p:extLst>
      <p:ext uri="{BB962C8B-B14F-4D97-AF65-F5344CB8AC3E}">
        <p14:creationId xmlns:p14="http://schemas.microsoft.com/office/powerpoint/2010/main" val="3357783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CBA79-93D8-4C02-B002-D83F574A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612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CBA79-93D8-4C02-B002-D83F574A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275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CBA79-93D8-4C02-B002-D83F574A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896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E7FF1-31F9-42D6-876B-3CD07200BA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30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a:t>
            </a:fld>
            <a:endParaRPr lang="en-US" altLang="en-US" dirty="0"/>
          </a:p>
        </p:txBody>
      </p:sp>
    </p:spTree>
    <p:extLst>
      <p:ext uri="{BB962C8B-B14F-4D97-AF65-F5344CB8AC3E}">
        <p14:creationId xmlns:p14="http://schemas.microsoft.com/office/powerpoint/2010/main" val="1392284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E7FF1-31F9-42D6-876B-3CD07200BA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6A36F206-9DC7-234C-AFFD-70D7779556A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474466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E7FF1-31F9-42D6-876B-3CD07200BA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627F7124-A244-09E4-BFD0-CFA4CB97207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218256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E7FF1-31F9-42D6-876B-3CD07200BA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045BCAE7-9A49-5E12-FCBF-6E839B2E7BE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10947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E7FF1-31F9-42D6-876B-3CD07200BA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B08A1C3D-DA7C-B5AE-278E-C5C29F2A82C9}"/>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800419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E7FF1-31F9-42D6-876B-3CD07200BA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68A03C3D-A86F-D2CA-19C1-BCE17BF1229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463585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E7FF1-31F9-42D6-876B-3CD07200BA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E77E6E9-2B73-1C62-3E73-73ACE909A747}"/>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584303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E7FF1-31F9-42D6-876B-3CD07200BA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544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E7FF1-31F9-42D6-876B-3CD07200BA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A81623A7-008D-49F2-AAA3-3D13DC0FADA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318490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E7FF1-31F9-42D6-876B-3CD07200BA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4F062F24-B79D-017D-6D27-E4389906D12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697924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E7FF1-31F9-42D6-876B-3CD07200BA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45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189893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32</a:t>
            </a:fld>
            <a:endParaRPr lang="en-US" altLang="en-US" dirty="0"/>
          </a:p>
        </p:txBody>
      </p:sp>
    </p:spTree>
    <p:extLst>
      <p:ext uri="{BB962C8B-B14F-4D97-AF65-F5344CB8AC3E}">
        <p14:creationId xmlns:p14="http://schemas.microsoft.com/office/powerpoint/2010/main" val="4095288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43A5AC0-459E-4425-91E3-48F0DAB26F1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627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1138937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7</a:t>
            </a:fld>
            <a:endParaRPr lang="en-US" altLang="en-US" dirty="0"/>
          </a:p>
        </p:txBody>
      </p:sp>
    </p:spTree>
    <p:extLst>
      <p:ext uri="{BB962C8B-B14F-4D97-AF65-F5344CB8AC3E}">
        <p14:creationId xmlns:p14="http://schemas.microsoft.com/office/powerpoint/2010/main" val="2358852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CBA79-93D8-4C02-B002-D83F574A82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9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3946141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9BE3FD0-1382-4F0E-A01F-F6C205E7DCDC}"/>
              </a:ext>
            </a:extLst>
          </p:cNvPr>
          <p:cNvSpPr>
            <a:spLocks noGrp="1"/>
          </p:cNvSpPr>
          <p:nvPr>
            <p:ph type="body" sz="quarter" idx="10"/>
          </p:nvPr>
        </p:nvSpPr>
        <p:spPr>
          <a:xfrm>
            <a:off x="4612641" y="3554917"/>
            <a:ext cx="6438912" cy="763083"/>
          </a:xfrm>
        </p:spPr>
        <p:txBody>
          <a:bodyPr>
            <a:noAutofit/>
          </a:bodyPr>
          <a:lstStyle>
            <a:lvl1pPr marL="0" indent="0">
              <a:buNone/>
              <a:defRPr sz="4000">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7" name="Rectangle 2">
            <a:extLst>
              <a:ext uri="{FF2B5EF4-FFF2-40B4-BE49-F238E27FC236}">
                <a16:creationId xmlns:a16="http://schemas.microsoft.com/office/drawing/2014/main" id="{2E0BC0C9-E1C8-43B4-B02D-558783360CD4}"/>
              </a:ext>
            </a:extLst>
          </p:cNvPr>
          <p:cNvSpPr>
            <a:spLocks noGrp="1" noChangeArrowheads="1"/>
          </p:cNvSpPr>
          <p:nvPr>
            <p:ph type="ctrTitle" idx="4294967295"/>
          </p:nvPr>
        </p:nvSpPr>
        <p:spPr>
          <a:xfrm>
            <a:off x="4612640" y="2311400"/>
            <a:ext cx="5156200" cy="1117600"/>
          </a:xfrm>
        </p:spPr>
        <p:txBody>
          <a:bodyPr anchor="ctr">
            <a:normAutofit fontScale="90000"/>
          </a:bodyPr>
          <a:lstStyle>
            <a:lvl1pPr>
              <a:defRPr>
                <a:latin typeface="+mj-lt"/>
              </a:defRPr>
            </a:lvl1pPr>
          </a:lstStyle>
          <a:p>
            <a:pPr algn="l" eaLnBrk="1" hangingPunct="1"/>
            <a:r>
              <a:rPr lang="en-US" altLang="en-US" sz="6600" b="1">
                <a:latin typeface="+mn-lt"/>
              </a:rPr>
              <a:t>Click to edit Master title style</a:t>
            </a:r>
            <a:endParaRPr lang="en-US" altLang="en-US" sz="6600" b="1" dirty="0">
              <a:latin typeface="+mn-lt"/>
            </a:endParaRPr>
          </a:p>
        </p:txBody>
      </p:sp>
      <p:pic>
        <p:nvPicPr>
          <p:cNvPr id="3" name="Picture 2">
            <a:extLst>
              <a:ext uri="{FF2B5EF4-FFF2-40B4-BE49-F238E27FC236}">
                <a16:creationId xmlns:a16="http://schemas.microsoft.com/office/drawing/2014/main" id="{D685578F-CE23-4B1E-8B29-2B29EC47FA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3527592" cy="68580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91440" tIns="0" rIns="9144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2" name="Title 1">
            <a:extLst>
              <a:ext uri="{FF2B5EF4-FFF2-40B4-BE49-F238E27FC236}">
                <a16:creationId xmlns:a16="http://schemas.microsoft.com/office/drawing/2014/main" id="{AF513624-9AD4-4B61-B3D1-7B21213507C0}"/>
              </a:ext>
            </a:extLst>
          </p:cNvPr>
          <p:cNvSpPr>
            <a:spLocks noGrp="1"/>
          </p:cNvSpPr>
          <p:nvPr>
            <p:ph type="title"/>
          </p:nvPr>
        </p:nvSpPr>
        <p:spPr>
          <a:xfrm>
            <a:off x="762000" y="715964"/>
            <a:ext cx="10591800" cy="646332"/>
          </a:xfrm>
        </p:spPr>
        <p:txBody>
          <a:bodyPr>
            <a:noAutofit/>
          </a:bodyPr>
          <a:lstStyle>
            <a:lvl1pPr>
              <a:spcBef>
                <a:spcPts val="1000"/>
              </a:spcBef>
              <a:defRPr sz="4000" b="1"/>
            </a:lvl1pPr>
          </a:lstStyle>
          <a:p>
            <a:r>
              <a:rPr lang="en-US"/>
              <a:t>Click to edit Master title style</a:t>
            </a:r>
            <a:endParaRPr lang="en-US" dirty="0"/>
          </a:p>
        </p:txBody>
      </p:sp>
    </p:spTree>
    <p:extLst>
      <p:ext uri="{BB962C8B-B14F-4D97-AF65-F5344CB8AC3E}">
        <p14:creationId xmlns:p14="http://schemas.microsoft.com/office/powerpoint/2010/main" val="142291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3/26/2023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137841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5049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883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13A1984E-E6F7-4E94-A18B-B11520530F71}" type="datetimeFigureOut">
              <a:rPr lang="en-GB" smtClean="0"/>
              <a:t>26/03/2023</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DB0511C-797C-4CD9-B730-4133BDDCA5E2}"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218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A1984E-E6F7-4E94-A18B-B11520530F71}"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0511C-797C-4CD9-B730-4133BDDCA5E2}" type="slidenum">
              <a:rPr lang="en-GB" smtClean="0"/>
              <a:t>‹#›</a:t>
            </a:fld>
            <a:endParaRPr lang="en-GB"/>
          </a:p>
        </p:txBody>
      </p:sp>
    </p:spTree>
    <p:extLst>
      <p:ext uri="{BB962C8B-B14F-4D97-AF65-F5344CB8AC3E}">
        <p14:creationId xmlns:p14="http://schemas.microsoft.com/office/powerpoint/2010/main" val="257703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A1984E-E6F7-4E94-A18B-B11520530F71}"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0511C-797C-4CD9-B730-4133BDDCA5E2}"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566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A1984E-E6F7-4E94-A18B-B11520530F71}" type="datetimeFigureOut">
              <a:rPr lang="en-GB" smtClean="0"/>
              <a:t>26/03/2023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0511C-797C-4CD9-B730-4133BDDCA5E2}" type="slidenum">
              <a:rPr lang="en-GB" smtClean="0"/>
              <a:t>‹#›</a:t>
            </a:fld>
            <a:endParaRPr lang="en-GB"/>
          </a:p>
        </p:txBody>
      </p:sp>
    </p:spTree>
    <p:extLst>
      <p:ext uri="{BB962C8B-B14F-4D97-AF65-F5344CB8AC3E}">
        <p14:creationId xmlns:p14="http://schemas.microsoft.com/office/powerpoint/2010/main" val="1010643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A1984E-E6F7-4E94-A18B-B11520530F71}" type="datetimeFigureOut">
              <a:rPr lang="en-GB" smtClean="0"/>
              <a:t>26/03/2023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B0511C-797C-4CD9-B730-4133BDDCA5E2}" type="slidenum">
              <a:rPr lang="en-GB" smtClean="0"/>
              <a:t>‹#›</a:t>
            </a:fld>
            <a:endParaRPr lang="en-GB"/>
          </a:p>
        </p:txBody>
      </p:sp>
    </p:spTree>
    <p:extLst>
      <p:ext uri="{BB962C8B-B14F-4D97-AF65-F5344CB8AC3E}">
        <p14:creationId xmlns:p14="http://schemas.microsoft.com/office/powerpoint/2010/main" val="1381679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A1984E-E6F7-4E94-A18B-B11520530F71}" type="datetimeFigureOut">
              <a:rPr lang="en-GB" smtClean="0"/>
              <a:t>26/03/2023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B0511C-797C-4CD9-B730-4133BDDCA5E2}" type="slidenum">
              <a:rPr lang="en-GB" smtClean="0"/>
              <a:t>‹#›</a:t>
            </a:fld>
            <a:endParaRPr lang="en-GB"/>
          </a:p>
        </p:txBody>
      </p:sp>
    </p:spTree>
    <p:extLst>
      <p:ext uri="{BB962C8B-B14F-4D97-AF65-F5344CB8AC3E}">
        <p14:creationId xmlns:p14="http://schemas.microsoft.com/office/powerpoint/2010/main" val="324556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2000" b="1"/>
            </a:lvl1pPr>
            <a:lvl2pPr marL="228600" indent="-228600">
              <a:spcBef>
                <a:spcPts val="1000"/>
              </a:spcBef>
              <a:tabLst/>
              <a:defRPr sz="1800"/>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1C19AE8D-05DC-434E-8BAB-DB7EE74623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5400000">
            <a:off x="5753100" y="419100"/>
            <a:ext cx="685800" cy="12192000"/>
          </a:xfrm>
          <a:prstGeom prst="rect">
            <a:avLst/>
          </a:prstGeom>
        </p:spPr>
      </p:pic>
      <p:sp>
        <p:nvSpPr>
          <p:cNvPr id="3" name="Title 2">
            <a:extLst>
              <a:ext uri="{FF2B5EF4-FFF2-40B4-BE49-F238E27FC236}">
                <a16:creationId xmlns:a16="http://schemas.microsoft.com/office/drawing/2014/main" id="{33CCC0B9-F174-4BEA-B4A2-17F39F974373}"/>
              </a:ext>
            </a:extLst>
          </p:cNvPr>
          <p:cNvSpPr>
            <a:spLocks noGrp="1"/>
          </p:cNvSpPr>
          <p:nvPr>
            <p:ph type="title"/>
          </p:nvPr>
        </p:nvSpPr>
        <p:spPr>
          <a:xfrm>
            <a:off x="762000" y="715962"/>
            <a:ext cx="5334000" cy="1189038"/>
          </a:xfrm>
        </p:spPr>
        <p:txBody>
          <a:bodyPr anchor="t">
            <a:noAutofit/>
          </a:bodyPr>
          <a:lstStyle>
            <a:lvl1pPr>
              <a:spcBef>
                <a:spcPts val="1000"/>
              </a:spcBef>
              <a:defRPr sz="4000" b="1"/>
            </a:lvl1pPr>
          </a:lstStyle>
          <a:p>
            <a:r>
              <a:rPr lang="en-US"/>
              <a:t>Click to edit Master title style</a:t>
            </a:r>
            <a:endParaRPr lang="en-US" dirty="0"/>
          </a:p>
        </p:txBody>
      </p:sp>
    </p:spTree>
    <p:extLst>
      <p:ext uri="{BB962C8B-B14F-4D97-AF65-F5344CB8AC3E}">
        <p14:creationId xmlns:p14="http://schemas.microsoft.com/office/powerpoint/2010/main" val="3104946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1984E-E6F7-4E94-A18B-B11520530F71}" type="datetimeFigureOut">
              <a:rPr lang="en-GB" smtClean="0"/>
              <a:t>26/03/2023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B0511C-797C-4CD9-B730-4133BDDCA5E2}" type="slidenum">
              <a:rPr lang="en-GB" smtClean="0"/>
              <a:t>‹#›</a:t>
            </a:fld>
            <a:endParaRPr lang="en-GB"/>
          </a:p>
        </p:txBody>
      </p:sp>
    </p:spTree>
    <p:extLst>
      <p:ext uri="{BB962C8B-B14F-4D97-AF65-F5344CB8AC3E}">
        <p14:creationId xmlns:p14="http://schemas.microsoft.com/office/powerpoint/2010/main" val="2304166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A1984E-E6F7-4E94-A18B-B11520530F71}" type="datetimeFigureOut">
              <a:rPr lang="en-GB" smtClean="0"/>
              <a:t>26/03/2023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0511C-797C-4CD9-B730-4133BDDCA5E2}" type="slidenum">
              <a:rPr lang="en-GB" smtClean="0"/>
              <a:t>‹#›</a:t>
            </a:fld>
            <a:endParaRPr lang="en-GB"/>
          </a:p>
        </p:txBody>
      </p:sp>
    </p:spTree>
    <p:extLst>
      <p:ext uri="{BB962C8B-B14F-4D97-AF65-F5344CB8AC3E}">
        <p14:creationId xmlns:p14="http://schemas.microsoft.com/office/powerpoint/2010/main" val="2630398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A1984E-E6F7-4E94-A18B-B11520530F71}" type="datetimeFigureOut">
              <a:rPr lang="en-GB" smtClean="0"/>
              <a:t>26/03/2023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0511C-797C-4CD9-B730-4133BDDCA5E2}" type="slidenum">
              <a:rPr lang="en-GB" smtClean="0"/>
              <a:t>‹#›</a:t>
            </a:fld>
            <a:endParaRPr lang="en-GB"/>
          </a:p>
        </p:txBody>
      </p:sp>
    </p:spTree>
    <p:extLst>
      <p:ext uri="{BB962C8B-B14F-4D97-AF65-F5344CB8AC3E}">
        <p14:creationId xmlns:p14="http://schemas.microsoft.com/office/powerpoint/2010/main" val="564059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A1984E-E6F7-4E94-A18B-B11520530F71}"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0511C-797C-4CD9-B730-4133BDDCA5E2}" type="slidenum">
              <a:rPr lang="en-GB" smtClean="0"/>
              <a:t>‹#›</a:t>
            </a:fld>
            <a:endParaRPr lang="en-GB"/>
          </a:p>
        </p:txBody>
      </p:sp>
    </p:spTree>
    <p:extLst>
      <p:ext uri="{BB962C8B-B14F-4D97-AF65-F5344CB8AC3E}">
        <p14:creationId xmlns:p14="http://schemas.microsoft.com/office/powerpoint/2010/main" val="249245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A1984E-E6F7-4E94-A18B-B11520530F71}"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0511C-797C-4CD9-B730-4133BDDCA5E2}" type="slidenum">
              <a:rPr lang="en-GB" smtClean="0"/>
              <a:t>‹#›</a:t>
            </a:fld>
            <a:endParaRPr lang="en-GB"/>
          </a:p>
        </p:txBody>
      </p:sp>
    </p:spTree>
    <p:extLst>
      <p:ext uri="{BB962C8B-B14F-4D97-AF65-F5344CB8AC3E}">
        <p14:creationId xmlns:p14="http://schemas.microsoft.com/office/powerpoint/2010/main" val="503842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55C87A-44E9-4692-896D-32F9A5037FC5}"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D9E394-0547-43A7-B449-D034DC2964EC}" type="slidenum">
              <a:rPr lang="en-GB" smtClean="0"/>
              <a:t>‹#›</a:t>
            </a:fld>
            <a:endParaRPr lang="en-GB"/>
          </a:p>
        </p:txBody>
      </p:sp>
    </p:spTree>
    <p:extLst>
      <p:ext uri="{BB962C8B-B14F-4D97-AF65-F5344CB8AC3E}">
        <p14:creationId xmlns:p14="http://schemas.microsoft.com/office/powerpoint/2010/main" val="982762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55C87A-44E9-4692-896D-32F9A5037FC5}"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D9E394-0547-43A7-B449-D034DC2964EC}" type="slidenum">
              <a:rPr lang="en-GB" smtClean="0"/>
              <a:t>‹#›</a:t>
            </a:fld>
            <a:endParaRPr lang="en-GB"/>
          </a:p>
        </p:txBody>
      </p:sp>
    </p:spTree>
    <p:extLst>
      <p:ext uri="{BB962C8B-B14F-4D97-AF65-F5344CB8AC3E}">
        <p14:creationId xmlns:p14="http://schemas.microsoft.com/office/powerpoint/2010/main" val="3107903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55C87A-44E9-4692-896D-32F9A5037FC5}"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D9E394-0547-43A7-B449-D034DC2964EC}" type="slidenum">
              <a:rPr lang="en-GB" smtClean="0"/>
              <a:t>‹#›</a:t>
            </a:fld>
            <a:endParaRPr lang="en-GB"/>
          </a:p>
        </p:txBody>
      </p:sp>
    </p:spTree>
    <p:extLst>
      <p:ext uri="{BB962C8B-B14F-4D97-AF65-F5344CB8AC3E}">
        <p14:creationId xmlns:p14="http://schemas.microsoft.com/office/powerpoint/2010/main" val="252309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55C87A-44E9-4692-896D-32F9A5037FC5}" type="datetimeFigureOut">
              <a:rPr lang="en-GB" smtClean="0"/>
              <a:t>26/03/2023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D9E394-0547-43A7-B449-D034DC2964EC}" type="slidenum">
              <a:rPr lang="en-GB" smtClean="0"/>
              <a:t>‹#›</a:t>
            </a:fld>
            <a:endParaRPr lang="en-GB"/>
          </a:p>
        </p:txBody>
      </p:sp>
    </p:spTree>
    <p:extLst>
      <p:ext uri="{BB962C8B-B14F-4D97-AF65-F5344CB8AC3E}">
        <p14:creationId xmlns:p14="http://schemas.microsoft.com/office/powerpoint/2010/main" val="644232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55C87A-44E9-4692-896D-32F9A5037FC5}" type="datetimeFigureOut">
              <a:rPr lang="en-GB" smtClean="0"/>
              <a:t>26/03/2023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D9E394-0547-43A7-B449-D034DC2964EC}" type="slidenum">
              <a:rPr lang="en-GB" smtClean="0"/>
              <a:t>‹#›</a:t>
            </a:fld>
            <a:endParaRPr lang="en-GB"/>
          </a:p>
        </p:txBody>
      </p:sp>
    </p:spTree>
    <p:extLst>
      <p:ext uri="{BB962C8B-B14F-4D97-AF65-F5344CB8AC3E}">
        <p14:creationId xmlns:p14="http://schemas.microsoft.com/office/powerpoint/2010/main" val="192930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2"/>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2000" b="1"/>
            </a:lvl1pPr>
            <a:lvl2pPr marL="228600">
              <a:spcBef>
                <a:spcPts val="1000"/>
              </a:spcBef>
              <a:defRPr sz="1800"/>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lstStyle>
            <a:lvl1pPr>
              <a:buNone/>
              <a:defRPr/>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p:spPr>
        <p:txBody>
          <a:bodyPr/>
          <a:lstStyle>
            <a:lvl1pPr>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15BEAC93-2E5F-4D18-864F-810515C360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5400000">
            <a:off x="5753100" y="419100"/>
            <a:ext cx="685800" cy="12192000"/>
          </a:xfrm>
          <a:prstGeom prst="rect">
            <a:avLst/>
          </a:prstGeom>
        </p:spPr>
      </p:pic>
      <p:sp>
        <p:nvSpPr>
          <p:cNvPr id="10" name="Title 2">
            <a:extLst>
              <a:ext uri="{FF2B5EF4-FFF2-40B4-BE49-F238E27FC236}">
                <a16:creationId xmlns:a16="http://schemas.microsoft.com/office/drawing/2014/main" id="{3F45076F-4240-4B40-8CE4-637DD751A68B}"/>
              </a:ext>
            </a:extLst>
          </p:cNvPr>
          <p:cNvSpPr>
            <a:spLocks noGrp="1"/>
          </p:cNvSpPr>
          <p:nvPr>
            <p:ph type="title"/>
          </p:nvPr>
        </p:nvSpPr>
        <p:spPr>
          <a:xfrm>
            <a:off x="762000" y="715963"/>
            <a:ext cx="5334000" cy="1189038"/>
          </a:xfrm>
        </p:spPr>
        <p:txBody>
          <a:bodyPr anchor="t">
            <a:normAutofit/>
          </a:bodyPr>
          <a:lstStyle>
            <a:lvl1pPr>
              <a:spcBef>
                <a:spcPts val="1000"/>
              </a:spcBef>
              <a:defRPr sz="4000" b="1"/>
            </a:lvl1pPr>
          </a:lstStyle>
          <a:p>
            <a:r>
              <a:rPr lang="en-US"/>
              <a:t>Click to edit Master title style</a:t>
            </a:r>
            <a:endParaRPr lang="en-US" dirty="0"/>
          </a:p>
        </p:txBody>
      </p:sp>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55C87A-44E9-4692-896D-32F9A5037FC5}" type="datetimeFigureOut">
              <a:rPr lang="en-GB" smtClean="0"/>
              <a:t>26/03/2023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D9E394-0547-43A7-B449-D034DC2964EC}" type="slidenum">
              <a:rPr lang="en-GB" smtClean="0"/>
              <a:t>‹#›</a:t>
            </a:fld>
            <a:endParaRPr lang="en-GB"/>
          </a:p>
        </p:txBody>
      </p:sp>
    </p:spTree>
    <p:extLst>
      <p:ext uri="{BB962C8B-B14F-4D97-AF65-F5344CB8AC3E}">
        <p14:creationId xmlns:p14="http://schemas.microsoft.com/office/powerpoint/2010/main" val="3341684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5C87A-44E9-4692-896D-32F9A5037FC5}" type="datetimeFigureOut">
              <a:rPr lang="en-GB" smtClean="0"/>
              <a:t>26/03/2023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D9E394-0547-43A7-B449-D034DC2964EC}" type="slidenum">
              <a:rPr lang="en-GB" smtClean="0"/>
              <a:t>‹#›</a:t>
            </a:fld>
            <a:endParaRPr lang="en-GB"/>
          </a:p>
        </p:txBody>
      </p:sp>
    </p:spTree>
    <p:extLst>
      <p:ext uri="{BB962C8B-B14F-4D97-AF65-F5344CB8AC3E}">
        <p14:creationId xmlns:p14="http://schemas.microsoft.com/office/powerpoint/2010/main" val="22772529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55C87A-44E9-4692-896D-32F9A5037FC5}" type="datetimeFigureOut">
              <a:rPr lang="en-GB" smtClean="0"/>
              <a:t>26/03/2023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D9E394-0547-43A7-B449-D034DC2964EC}" type="slidenum">
              <a:rPr lang="en-GB" smtClean="0"/>
              <a:t>‹#›</a:t>
            </a:fld>
            <a:endParaRPr lang="en-GB"/>
          </a:p>
        </p:txBody>
      </p:sp>
    </p:spTree>
    <p:extLst>
      <p:ext uri="{BB962C8B-B14F-4D97-AF65-F5344CB8AC3E}">
        <p14:creationId xmlns:p14="http://schemas.microsoft.com/office/powerpoint/2010/main" val="2145936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55C87A-44E9-4692-896D-32F9A5037FC5}" type="datetimeFigureOut">
              <a:rPr lang="en-GB" smtClean="0"/>
              <a:t>26/03/2023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D9E394-0547-43A7-B449-D034DC2964EC}" type="slidenum">
              <a:rPr lang="en-GB" smtClean="0"/>
              <a:t>‹#›</a:t>
            </a:fld>
            <a:endParaRPr lang="en-GB"/>
          </a:p>
        </p:txBody>
      </p:sp>
    </p:spTree>
    <p:extLst>
      <p:ext uri="{BB962C8B-B14F-4D97-AF65-F5344CB8AC3E}">
        <p14:creationId xmlns:p14="http://schemas.microsoft.com/office/powerpoint/2010/main" val="2529929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55C87A-44E9-4692-896D-32F9A5037FC5}"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D9E394-0547-43A7-B449-D034DC2964EC}" type="slidenum">
              <a:rPr lang="en-GB" smtClean="0"/>
              <a:t>‹#›</a:t>
            </a:fld>
            <a:endParaRPr lang="en-GB"/>
          </a:p>
        </p:txBody>
      </p:sp>
    </p:spTree>
    <p:extLst>
      <p:ext uri="{BB962C8B-B14F-4D97-AF65-F5344CB8AC3E}">
        <p14:creationId xmlns:p14="http://schemas.microsoft.com/office/powerpoint/2010/main" val="3637298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55C87A-44E9-4692-896D-32F9A5037FC5}" type="datetimeFigureOut">
              <a:rPr lang="en-GB" smtClean="0"/>
              <a:t>26/03/2023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D9E394-0547-43A7-B449-D034DC2964EC}" type="slidenum">
              <a:rPr lang="en-GB" smtClean="0"/>
              <a:t>‹#›</a:t>
            </a:fld>
            <a:endParaRPr lang="en-GB"/>
          </a:p>
        </p:txBody>
      </p:sp>
    </p:spTree>
    <p:extLst>
      <p:ext uri="{BB962C8B-B14F-4D97-AF65-F5344CB8AC3E}">
        <p14:creationId xmlns:p14="http://schemas.microsoft.com/office/powerpoint/2010/main" val="82952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490D68-B82F-49A4-A08B-9A8AF3A6F17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721600" y="0"/>
            <a:ext cx="4470400" cy="6858000"/>
          </a:xfrm>
          <a:prstGeom prst="rect">
            <a:avLst/>
          </a:prstGeom>
        </p:spPr>
      </p:pic>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2000" b="1">
                <a:solidFill>
                  <a:schemeClr val="bg2"/>
                </a:solidFill>
              </a:defRPr>
            </a:lvl1pPr>
            <a:lvl2pPr marL="228600">
              <a:spcBef>
                <a:spcPts val="1000"/>
              </a:spcBef>
              <a:defRPr sz="1800">
                <a:solidFill>
                  <a:schemeClr val="bg2"/>
                </a:solidFill>
              </a:defRPr>
            </a:lvl2pPr>
          </a:lstStyle>
          <a:p>
            <a:pPr lvl="0"/>
            <a:r>
              <a:rPr lang="en-US"/>
              <a:t>Click to edit Master text styles</a:t>
            </a:r>
          </a:p>
          <a:p>
            <a:pPr lvl="1"/>
            <a:r>
              <a:rPr lang="en-US"/>
              <a:t>Second level</a:t>
            </a:r>
          </a:p>
        </p:txBody>
      </p:sp>
      <p:pic>
        <p:nvPicPr>
          <p:cNvPr id="3" name="Picture 2">
            <a:extLst>
              <a:ext uri="{FF2B5EF4-FFF2-40B4-BE49-F238E27FC236}">
                <a16:creationId xmlns:a16="http://schemas.microsoft.com/office/drawing/2014/main" id="{C807187F-739A-422C-9E4F-F94E6DE092E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721600" y="0"/>
            <a:ext cx="4470400" cy="6858000"/>
          </a:xfrm>
          <a:prstGeom prst="rect">
            <a:avLst/>
          </a:prstGeom>
        </p:spPr>
      </p:pic>
      <p:sp>
        <p:nvSpPr>
          <p:cNvPr id="2" name="Title 1">
            <a:extLst>
              <a:ext uri="{FF2B5EF4-FFF2-40B4-BE49-F238E27FC236}">
                <a16:creationId xmlns:a16="http://schemas.microsoft.com/office/drawing/2014/main" id="{6EF87E8F-5716-4A71-B64F-EC5A742B45D2}"/>
              </a:ext>
            </a:extLst>
          </p:cNvPr>
          <p:cNvSpPr>
            <a:spLocks noGrp="1"/>
          </p:cNvSpPr>
          <p:nvPr>
            <p:ph type="title"/>
          </p:nvPr>
        </p:nvSpPr>
        <p:spPr>
          <a:xfrm>
            <a:off x="762000" y="715961"/>
            <a:ext cx="6477000" cy="1189038"/>
          </a:xfrm>
        </p:spPr>
        <p:txBody>
          <a:bodyPr anchor="t">
            <a:noAutofit/>
          </a:bodyPr>
          <a:lstStyle>
            <a:lvl1pPr>
              <a:spcBef>
                <a:spcPts val="1000"/>
              </a:spcBef>
              <a:defRPr sz="4000" b="1">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5199743" y="1905000"/>
            <a:ext cx="6477000" cy="3276600"/>
          </a:xfrm>
        </p:spPr>
        <p:txBody>
          <a:bodyPr/>
          <a:lstStyle>
            <a:lvl1pPr marL="0" indent="0">
              <a:buNone/>
              <a:defRPr sz="2000" b="1">
                <a:solidFill>
                  <a:schemeClr val="bg2"/>
                </a:solidFill>
              </a:defRPr>
            </a:lvl1pPr>
            <a:lvl2pPr marL="228600" indent="-228600">
              <a:spcBef>
                <a:spcPts val="1000"/>
              </a:spcBef>
              <a:defRPr sz="1800">
                <a:solidFill>
                  <a:schemeClr val="bg2"/>
                </a:solidFill>
              </a:defRPr>
            </a:lvl2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F683DB48-CF57-4729-916D-E4E70143AC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16200000">
            <a:off x="-1200150" y="1200150"/>
            <a:ext cx="6858000" cy="4457700"/>
          </a:xfrm>
          <a:prstGeom prst="rect">
            <a:avLst/>
          </a:prstGeom>
        </p:spPr>
      </p:pic>
      <p:sp>
        <p:nvSpPr>
          <p:cNvPr id="3" name="Title 2">
            <a:extLst>
              <a:ext uri="{FF2B5EF4-FFF2-40B4-BE49-F238E27FC236}">
                <a16:creationId xmlns:a16="http://schemas.microsoft.com/office/drawing/2014/main" id="{C7668F4E-0433-49FD-9D92-3B60E9B0AEE6}"/>
              </a:ext>
            </a:extLst>
          </p:cNvPr>
          <p:cNvSpPr>
            <a:spLocks noGrp="1"/>
          </p:cNvSpPr>
          <p:nvPr>
            <p:ph type="title"/>
          </p:nvPr>
        </p:nvSpPr>
        <p:spPr>
          <a:xfrm>
            <a:off x="5199742" y="715961"/>
            <a:ext cx="6477000" cy="1189037"/>
          </a:xfrm>
        </p:spPr>
        <p:txBody>
          <a:bodyPr anchor="t">
            <a:normAutofit/>
          </a:bodyPr>
          <a:lstStyle>
            <a:lvl1pPr>
              <a:spcBef>
                <a:spcPts val="1000"/>
              </a:spcBef>
              <a:defRPr sz="4000" b="1" spc="-50" baseline="0">
                <a:solidFill>
                  <a:schemeClr val="accent4"/>
                </a:solidFill>
              </a:defRPr>
            </a:lvl1pPr>
          </a:lstStyle>
          <a:p>
            <a:r>
              <a:rPr lang="en-US"/>
              <a:t>Click to edit Master title style</a:t>
            </a:r>
            <a:endParaRPr lang="en-US" dirty="0"/>
          </a:p>
        </p:txBody>
      </p:sp>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119" name="Freeform 5">
            <a:extLst>
              <a:ext uri="{FF2B5EF4-FFF2-40B4-BE49-F238E27FC236}">
                <a16:creationId xmlns:a16="http://schemas.microsoft.com/office/drawing/2014/main" id="{83D44B3A-DC81-4CDB-80B8-F943DED435E9}"/>
              </a:ext>
            </a:extLst>
          </p:cNvPr>
          <p:cNvSpPr>
            <a:spLocks/>
          </p:cNvSpPr>
          <p:nvPr userDrawn="1"/>
        </p:nvSpPr>
        <p:spPr bwMode="auto">
          <a:xfrm>
            <a:off x="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5">
            <a:extLst>
              <a:ext uri="{FF2B5EF4-FFF2-40B4-BE49-F238E27FC236}">
                <a16:creationId xmlns:a16="http://schemas.microsoft.com/office/drawing/2014/main" id="{151569B0-9C86-438F-A1AE-05ED60D0F265}"/>
              </a:ext>
            </a:extLst>
          </p:cNvPr>
          <p:cNvSpPr>
            <a:spLocks/>
          </p:cNvSpPr>
          <p:nvPr userDrawn="1"/>
        </p:nvSpPr>
        <p:spPr bwMode="auto">
          <a:xfrm>
            <a:off x="4032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5">
            <a:extLst>
              <a:ext uri="{FF2B5EF4-FFF2-40B4-BE49-F238E27FC236}">
                <a16:creationId xmlns:a16="http://schemas.microsoft.com/office/drawing/2014/main" id="{CCD311FE-1421-46A5-92B9-3C8A6A7F5E8C}"/>
              </a:ext>
            </a:extLst>
          </p:cNvPr>
          <p:cNvSpPr>
            <a:spLocks/>
          </p:cNvSpPr>
          <p:nvPr userDrawn="1"/>
        </p:nvSpPr>
        <p:spPr bwMode="auto">
          <a:xfrm>
            <a:off x="8064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5">
            <a:extLst>
              <a:ext uri="{FF2B5EF4-FFF2-40B4-BE49-F238E27FC236}">
                <a16:creationId xmlns:a16="http://schemas.microsoft.com/office/drawing/2014/main" id="{2B789E47-10B7-479F-B3E4-97A211C54085}"/>
              </a:ext>
            </a:extLst>
          </p:cNvPr>
          <p:cNvSpPr>
            <a:spLocks/>
          </p:cNvSpPr>
          <p:nvPr userDrawn="1"/>
        </p:nvSpPr>
        <p:spPr bwMode="auto">
          <a:xfrm>
            <a:off x="12096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5">
            <a:extLst>
              <a:ext uri="{FF2B5EF4-FFF2-40B4-BE49-F238E27FC236}">
                <a16:creationId xmlns:a16="http://schemas.microsoft.com/office/drawing/2014/main" id="{E771A75F-B91F-4601-B829-BEEA9E2B5912}"/>
              </a:ext>
            </a:extLst>
          </p:cNvPr>
          <p:cNvSpPr>
            <a:spLocks/>
          </p:cNvSpPr>
          <p:nvPr userDrawn="1"/>
        </p:nvSpPr>
        <p:spPr bwMode="auto">
          <a:xfrm>
            <a:off x="16129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5">
            <a:extLst>
              <a:ext uri="{FF2B5EF4-FFF2-40B4-BE49-F238E27FC236}">
                <a16:creationId xmlns:a16="http://schemas.microsoft.com/office/drawing/2014/main" id="{12BE88AE-786D-4978-8E31-4015DBC2A4C3}"/>
              </a:ext>
            </a:extLst>
          </p:cNvPr>
          <p:cNvSpPr>
            <a:spLocks/>
          </p:cNvSpPr>
          <p:nvPr userDrawn="1"/>
        </p:nvSpPr>
        <p:spPr bwMode="auto">
          <a:xfrm>
            <a:off x="20161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5">
            <a:extLst>
              <a:ext uri="{FF2B5EF4-FFF2-40B4-BE49-F238E27FC236}">
                <a16:creationId xmlns:a16="http://schemas.microsoft.com/office/drawing/2014/main" id="{315D8FE8-C69A-44FB-BD09-7F0E768518E0}"/>
              </a:ext>
            </a:extLst>
          </p:cNvPr>
          <p:cNvSpPr>
            <a:spLocks/>
          </p:cNvSpPr>
          <p:nvPr userDrawn="1"/>
        </p:nvSpPr>
        <p:spPr bwMode="auto">
          <a:xfrm>
            <a:off x="24193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5">
            <a:extLst>
              <a:ext uri="{FF2B5EF4-FFF2-40B4-BE49-F238E27FC236}">
                <a16:creationId xmlns:a16="http://schemas.microsoft.com/office/drawing/2014/main" id="{50F99163-4524-4752-96D9-AA617FC04D65}"/>
              </a:ext>
            </a:extLst>
          </p:cNvPr>
          <p:cNvSpPr>
            <a:spLocks/>
          </p:cNvSpPr>
          <p:nvPr userDrawn="1"/>
        </p:nvSpPr>
        <p:spPr bwMode="auto">
          <a:xfrm>
            <a:off x="28225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5">
            <a:extLst>
              <a:ext uri="{FF2B5EF4-FFF2-40B4-BE49-F238E27FC236}">
                <a16:creationId xmlns:a16="http://schemas.microsoft.com/office/drawing/2014/main" id="{C777E46D-D756-4BDA-A3B4-2DB1DE6E61D7}"/>
              </a:ext>
            </a:extLst>
          </p:cNvPr>
          <p:cNvSpPr>
            <a:spLocks/>
          </p:cNvSpPr>
          <p:nvPr userDrawn="1"/>
        </p:nvSpPr>
        <p:spPr bwMode="auto">
          <a:xfrm>
            <a:off x="32258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5">
            <a:extLst>
              <a:ext uri="{FF2B5EF4-FFF2-40B4-BE49-F238E27FC236}">
                <a16:creationId xmlns:a16="http://schemas.microsoft.com/office/drawing/2014/main" id="{25B709C5-D087-49F1-A8A6-2D75DE33C76B}"/>
              </a:ext>
            </a:extLst>
          </p:cNvPr>
          <p:cNvSpPr>
            <a:spLocks/>
          </p:cNvSpPr>
          <p:nvPr userDrawn="1"/>
        </p:nvSpPr>
        <p:spPr bwMode="auto">
          <a:xfrm>
            <a:off x="36290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5">
            <a:extLst>
              <a:ext uri="{FF2B5EF4-FFF2-40B4-BE49-F238E27FC236}">
                <a16:creationId xmlns:a16="http://schemas.microsoft.com/office/drawing/2014/main" id="{519D68D8-74F8-44F1-B73F-42156F9FDC23}"/>
              </a:ext>
            </a:extLst>
          </p:cNvPr>
          <p:cNvSpPr>
            <a:spLocks/>
          </p:cNvSpPr>
          <p:nvPr userDrawn="1"/>
        </p:nvSpPr>
        <p:spPr bwMode="auto">
          <a:xfrm>
            <a:off x="40322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5">
            <a:extLst>
              <a:ext uri="{FF2B5EF4-FFF2-40B4-BE49-F238E27FC236}">
                <a16:creationId xmlns:a16="http://schemas.microsoft.com/office/drawing/2014/main" id="{543E355E-5790-4E21-8382-3C55A04CB9DC}"/>
              </a:ext>
            </a:extLst>
          </p:cNvPr>
          <p:cNvSpPr>
            <a:spLocks/>
          </p:cNvSpPr>
          <p:nvPr userDrawn="1"/>
        </p:nvSpPr>
        <p:spPr bwMode="auto">
          <a:xfrm>
            <a:off x="44354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5">
            <a:extLst>
              <a:ext uri="{FF2B5EF4-FFF2-40B4-BE49-F238E27FC236}">
                <a16:creationId xmlns:a16="http://schemas.microsoft.com/office/drawing/2014/main" id="{C6494B8B-41CF-4993-B667-E00F064C385F}"/>
              </a:ext>
            </a:extLst>
          </p:cNvPr>
          <p:cNvSpPr>
            <a:spLocks/>
          </p:cNvSpPr>
          <p:nvPr userDrawn="1"/>
        </p:nvSpPr>
        <p:spPr bwMode="auto">
          <a:xfrm>
            <a:off x="48387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5">
            <a:extLst>
              <a:ext uri="{FF2B5EF4-FFF2-40B4-BE49-F238E27FC236}">
                <a16:creationId xmlns:a16="http://schemas.microsoft.com/office/drawing/2014/main" id="{C4265E16-2BDF-4C97-8374-E88DBA6F3A72}"/>
              </a:ext>
            </a:extLst>
          </p:cNvPr>
          <p:cNvSpPr>
            <a:spLocks/>
          </p:cNvSpPr>
          <p:nvPr userDrawn="1"/>
        </p:nvSpPr>
        <p:spPr bwMode="auto">
          <a:xfrm>
            <a:off x="52419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5">
            <a:extLst>
              <a:ext uri="{FF2B5EF4-FFF2-40B4-BE49-F238E27FC236}">
                <a16:creationId xmlns:a16="http://schemas.microsoft.com/office/drawing/2014/main" id="{066F27C5-C1F6-4034-8DFE-3FD5C1AC0452}"/>
              </a:ext>
            </a:extLst>
          </p:cNvPr>
          <p:cNvSpPr>
            <a:spLocks/>
          </p:cNvSpPr>
          <p:nvPr userDrawn="1"/>
        </p:nvSpPr>
        <p:spPr bwMode="auto">
          <a:xfrm>
            <a:off x="56451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5">
            <a:extLst>
              <a:ext uri="{FF2B5EF4-FFF2-40B4-BE49-F238E27FC236}">
                <a16:creationId xmlns:a16="http://schemas.microsoft.com/office/drawing/2014/main" id="{2831DC9A-E543-4101-A138-7EFCEC705713}"/>
              </a:ext>
            </a:extLst>
          </p:cNvPr>
          <p:cNvSpPr>
            <a:spLocks/>
          </p:cNvSpPr>
          <p:nvPr userDrawn="1"/>
        </p:nvSpPr>
        <p:spPr bwMode="auto">
          <a:xfrm>
            <a:off x="60483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5">
            <a:extLst>
              <a:ext uri="{FF2B5EF4-FFF2-40B4-BE49-F238E27FC236}">
                <a16:creationId xmlns:a16="http://schemas.microsoft.com/office/drawing/2014/main" id="{48394A84-CE37-4002-93F8-44426484CDA8}"/>
              </a:ext>
            </a:extLst>
          </p:cNvPr>
          <p:cNvSpPr>
            <a:spLocks/>
          </p:cNvSpPr>
          <p:nvPr userDrawn="1"/>
        </p:nvSpPr>
        <p:spPr bwMode="auto">
          <a:xfrm>
            <a:off x="64516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5">
            <a:extLst>
              <a:ext uri="{FF2B5EF4-FFF2-40B4-BE49-F238E27FC236}">
                <a16:creationId xmlns:a16="http://schemas.microsoft.com/office/drawing/2014/main" id="{B961E482-D999-4A66-AD86-3542D3D18CF4}"/>
              </a:ext>
            </a:extLst>
          </p:cNvPr>
          <p:cNvSpPr>
            <a:spLocks/>
          </p:cNvSpPr>
          <p:nvPr userDrawn="1"/>
        </p:nvSpPr>
        <p:spPr bwMode="auto">
          <a:xfrm>
            <a:off x="68548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5">
            <a:extLst>
              <a:ext uri="{FF2B5EF4-FFF2-40B4-BE49-F238E27FC236}">
                <a16:creationId xmlns:a16="http://schemas.microsoft.com/office/drawing/2014/main" id="{B3AB249E-9AC7-4283-9819-84552EE8DA60}"/>
              </a:ext>
            </a:extLst>
          </p:cNvPr>
          <p:cNvSpPr>
            <a:spLocks/>
          </p:cNvSpPr>
          <p:nvPr userDrawn="1"/>
        </p:nvSpPr>
        <p:spPr bwMode="auto">
          <a:xfrm>
            <a:off x="72580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5">
            <a:extLst>
              <a:ext uri="{FF2B5EF4-FFF2-40B4-BE49-F238E27FC236}">
                <a16:creationId xmlns:a16="http://schemas.microsoft.com/office/drawing/2014/main" id="{143194C4-B8D5-40E8-AA29-09CCFCCB1AAD}"/>
              </a:ext>
            </a:extLst>
          </p:cNvPr>
          <p:cNvSpPr>
            <a:spLocks/>
          </p:cNvSpPr>
          <p:nvPr userDrawn="1"/>
        </p:nvSpPr>
        <p:spPr bwMode="auto">
          <a:xfrm>
            <a:off x="76612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5">
            <a:extLst>
              <a:ext uri="{FF2B5EF4-FFF2-40B4-BE49-F238E27FC236}">
                <a16:creationId xmlns:a16="http://schemas.microsoft.com/office/drawing/2014/main" id="{7D46313C-EB02-4047-89F6-D334E1D6555E}"/>
              </a:ext>
            </a:extLst>
          </p:cNvPr>
          <p:cNvSpPr>
            <a:spLocks/>
          </p:cNvSpPr>
          <p:nvPr userDrawn="1"/>
        </p:nvSpPr>
        <p:spPr bwMode="auto">
          <a:xfrm>
            <a:off x="80645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5">
            <a:extLst>
              <a:ext uri="{FF2B5EF4-FFF2-40B4-BE49-F238E27FC236}">
                <a16:creationId xmlns:a16="http://schemas.microsoft.com/office/drawing/2014/main" id="{9D574720-4432-414F-A755-2165DB6A12B1}"/>
              </a:ext>
            </a:extLst>
          </p:cNvPr>
          <p:cNvSpPr>
            <a:spLocks/>
          </p:cNvSpPr>
          <p:nvPr userDrawn="1"/>
        </p:nvSpPr>
        <p:spPr bwMode="auto">
          <a:xfrm>
            <a:off x="84677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5">
            <a:extLst>
              <a:ext uri="{FF2B5EF4-FFF2-40B4-BE49-F238E27FC236}">
                <a16:creationId xmlns:a16="http://schemas.microsoft.com/office/drawing/2014/main" id="{60DBF99C-FDEF-4EB8-BEB3-6016CF556C4E}"/>
              </a:ext>
            </a:extLst>
          </p:cNvPr>
          <p:cNvSpPr>
            <a:spLocks/>
          </p:cNvSpPr>
          <p:nvPr userDrawn="1"/>
        </p:nvSpPr>
        <p:spPr bwMode="auto">
          <a:xfrm>
            <a:off x="88709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5">
            <a:extLst>
              <a:ext uri="{FF2B5EF4-FFF2-40B4-BE49-F238E27FC236}">
                <a16:creationId xmlns:a16="http://schemas.microsoft.com/office/drawing/2014/main" id="{F9BECBFC-E4BA-40A6-9C5C-2A5A5DF6702C}"/>
              </a:ext>
            </a:extLst>
          </p:cNvPr>
          <p:cNvSpPr>
            <a:spLocks/>
          </p:cNvSpPr>
          <p:nvPr userDrawn="1"/>
        </p:nvSpPr>
        <p:spPr bwMode="auto">
          <a:xfrm>
            <a:off x="92741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5">
            <a:extLst>
              <a:ext uri="{FF2B5EF4-FFF2-40B4-BE49-F238E27FC236}">
                <a16:creationId xmlns:a16="http://schemas.microsoft.com/office/drawing/2014/main" id="{083D96D8-F927-4368-82B6-DF0B012BEAB0}"/>
              </a:ext>
            </a:extLst>
          </p:cNvPr>
          <p:cNvSpPr>
            <a:spLocks/>
          </p:cNvSpPr>
          <p:nvPr userDrawn="1"/>
        </p:nvSpPr>
        <p:spPr bwMode="auto">
          <a:xfrm>
            <a:off x="104838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5">
            <a:extLst>
              <a:ext uri="{FF2B5EF4-FFF2-40B4-BE49-F238E27FC236}">
                <a16:creationId xmlns:a16="http://schemas.microsoft.com/office/drawing/2014/main" id="{C2459E27-74A6-4C11-B416-60F8ACAF5632}"/>
              </a:ext>
            </a:extLst>
          </p:cNvPr>
          <p:cNvSpPr>
            <a:spLocks/>
          </p:cNvSpPr>
          <p:nvPr userDrawn="1"/>
        </p:nvSpPr>
        <p:spPr bwMode="auto">
          <a:xfrm>
            <a:off x="96774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5">
            <a:extLst>
              <a:ext uri="{FF2B5EF4-FFF2-40B4-BE49-F238E27FC236}">
                <a16:creationId xmlns:a16="http://schemas.microsoft.com/office/drawing/2014/main" id="{EE8740CA-03F5-4DE6-A689-9CF8CD6403FD}"/>
              </a:ext>
            </a:extLst>
          </p:cNvPr>
          <p:cNvSpPr>
            <a:spLocks/>
          </p:cNvSpPr>
          <p:nvPr userDrawn="1"/>
        </p:nvSpPr>
        <p:spPr bwMode="auto">
          <a:xfrm>
            <a:off x="100806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5">
            <a:extLst>
              <a:ext uri="{FF2B5EF4-FFF2-40B4-BE49-F238E27FC236}">
                <a16:creationId xmlns:a16="http://schemas.microsoft.com/office/drawing/2014/main" id="{5EB10864-3F2A-490B-9AD9-34D31A126051}"/>
              </a:ext>
            </a:extLst>
          </p:cNvPr>
          <p:cNvSpPr>
            <a:spLocks/>
          </p:cNvSpPr>
          <p:nvPr userDrawn="1"/>
        </p:nvSpPr>
        <p:spPr bwMode="auto">
          <a:xfrm>
            <a:off x="108870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5">
            <a:extLst>
              <a:ext uri="{FF2B5EF4-FFF2-40B4-BE49-F238E27FC236}">
                <a16:creationId xmlns:a16="http://schemas.microsoft.com/office/drawing/2014/main" id="{CA75FFEE-499C-4285-A7E5-05E7568C3C07}"/>
              </a:ext>
            </a:extLst>
          </p:cNvPr>
          <p:cNvSpPr>
            <a:spLocks/>
          </p:cNvSpPr>
          <p:nvPr userDrawn="1"/>
        </p:nvSpPr>
        <p:spPr bwMode="auto">
          <a:xfrm>
            <a:off x="112903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5">
            <a:extLst>
              <a:ext uri="{FF2B5EF4-FFF2-40B4-BE49-F238E27FC236}">
                <a16:creationId xmlns:a16="http://schemas.microsoft.com/office/drawing/2014/main" id="{8932D4FB-D460-4F89-84DC-C0E9B85A0925}"/>
              </a:ext>
            </a:extLst>
          </p:cNvPr>
          <p:cNvSpPr>
            <a:spLocks/>
          </p:cNvSpPr>
          <p:nvPr userDrawn="1"/>
        </p:nvSpPr>
        <p:spPr bwMode="auto">
          <a:xfrm>
            <a:off x="116935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5">
            <a:extLst>
              <a:ext uri="{FF2B5EF4-FFF2-40B4-BE49-F238E27FC236}">
                <a16:creationId xmlns:a16="http://schemas.microsoft.com/office/drawing/2014/main" id="{D74F4718-2831-43DD-B0C3-FFFAF19748B8}"/>
              </a:ext>
            </a:extLst>
          </p:cNvPr>
          <p:cNvSpPr>
            <a:spLocks/>
          </p:cNvSpPr>
          <p:nvPr userDrawn="1"/>
        </p:nvSpPr>
        <p:spPr bwMode="auto">
          <a:xfrm>
            <a:off x="12096738"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5">
            <a:extLst>
              <a:ext uri="{FF2B5EF4-FFF2-40B4-BE49-F238E27FC236}">
                <a16:creationId xmlns:a16="http://schemas.microsoft.com/office/drawing/2014/main" id="{520F6E80-8A84-4DB2-A47F-74399197A10E}"/>
              </a:ext>
            </a:extLst>
          </p:cNvPr>
          <p:cNvSpPr>
            <a:spLocks/>
          </p:cNvSpPr>
          <p:nvPr userDrawn="1"/>
        </p:nvSpPr>
        <p:spPr bwMode="auto">
          <a:xfrm>
            <a:off x="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5">
            <a:extLst>
              <a:ext uri="{FF2B5EF4-FFF2-40B4-BE49-F238E27FC236}">
                <a16:creationId xmlns:a16="http://schemas.microsoft.com/office/drawing/2014/main" id="{6741FEE2-217E-4F02-A93D-3EC0B83DDFDF}"/>
              </a:ext>
            </a:extLst>
          </p:cNvPr>
          <p:cNvSpPr>
            <a:spLocks/>
          </p:cNvSpPr>
          <p:nvPr userDrawn="1"/>
        </p:nvSpPr>
        <p:spPr bwMode="auto">
          <a:xfrm>
            <a:off x="4032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5">
            <a:extLst>
              <a:ext uri="{FF2B5EF4-FFF2-40B4-BE49-F238E27FC236}">
                <a16:creationId xmlns:a16="http://schemas.microsoft.com/office/drawing/2014/main" id="{5AAF5A42-C6C0-4FAC-BE66-8AEB7C834AA4}"/>
              </a:ext>
            </a:extLst>
          </p:cNvPr>
          <p:cNvSpPr>
            <a:spLocks/>
          </p:cNvSpPr>
          <p:nvPr userDrawn="1"/>
        </p:nvSpPr>
        <p:spPr bwMode="auto">
          <a:xfrm>
            <a:off x="8064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5">
            <a:extLst>
              <a:ext uri="{FF2B5EF4-FFF2-40B4-BE49-F238E27FC236}">
                <a16:creationId xmlns:a16="http://schemas.microsoft.com/office/drawing/2014/main" id="{4A6B066C-DCAA-422A-9702-95152A0B04CB}"/>
              </a:ext>
            </a:extLst>
          </p:cNvPr>
          <p:cNvSpPr>
            <a:spLocks/>
          </p:cNvSpPr>
          <p:nvPr userDrawn="1"/>
        </p:nvSpPr>
        <p:spPr bwMode="auto">
          <a:xfrm>
            <a:off x="12096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5">
            <a:extLst>
              <a:ext uri="{FF2B5EF4-FFF2-40B4-BE49-F238E27FC236}">
                <a16:creationId xmlns:a16="http://schemas.microsoft.com/office/drawing/2014/main" id="{C1DD997A-6B6A-49DA-83B4-A6974F09A420}"/>
              </a:ext>
            </a:extLst>
          </p:cNvPr>
          <p:cNvSpPr>
            <a:spLocks/>
          </p:cNvSpPr>
          <p:nvPr userDrawn="1"/>
        </p:nvSpPr>
        <p:spPr bwMode="auto">
          <a:xfrm>
            <a:off x="16129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5">
            <a:extLst>
              <a:ext uri="{FF2B5EF4-FFF2-40B4-BE49-F238E27FC236}">
                <a16:creationId xmlns:a16="http://schemas.microsoft.com/office/drawing/2014/main" id="{17A31390-9BB8-4FE9-8FAB-88549A24175C}"/>
              </a:ext>
            </a:extLst>
          </p:cNvPr>
          <p:cNvSpPr>
            <a:spLocks/>
          </p:cNvSpPr>
          <p:nvPr userDrawn="1"/>
        </p:nvSpPr>
        <p:spPr bwMode="auto">
          <a:xfrm>
            <a:off x="20161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5">
            <a:extLst>
              <a:ext uri="{FF2B5EF4-FFF2-40B4-BE49-F238E27FC236}">
                <a16:creationId xmlns:a16="http://schemas.microsoft.com/office/drawing/2014/main" id="{20FAE2A1-8F27-49B8-8541-3C13B47AD6AC}"/>
              </a:ext>
            </a:extLst>
          </p:cNvPr>
          <p:cNvSpPr>
            <a:spLocks/>
          </p:cNvSpPr>
          <p:nvPr userDrawn="1"/>
        </p:nvSpPr>
        <p:spPr bwMode="auto">
          <a:xfrm>
            <a:off x="24193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5">
            <a:extLst>
              <a:ext uri="{FF2B5EF4-FFF2-40B4-BE49-F238E27FC236}">
                <a16:creationId xmlns:a16="http://schemas.microsoft.com/office/drawing/2014/main" id="{2F19ADC6-9832-4580-9A14-D1B481D11E29}"/>
              </a:ext>
            </a:extLst>
          </p:cNvPr>
          <p:cNvSpPr>
            <a:spLocks/>
          </p:cNvSpPr>
          <p:nvPr userDrawn="1"/>
        </p:nvSpPr>
        <p:spPr bwMode="auto">
          <a:xfrm>
            <a:off x="28225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5">
            <a:extLst>
              <a:ext uri="{FF2B5EF4-FFF2-40B4-BE49-F238E27FC236}">
                <a16:creationId xmlns:a16="http://schemas.microsoft.com/office/drawing/2014/main" id="{C1561070-E604-473F-8E55-B4502DA7BD6D}"/>
              </a:ext>
            </a:extLst>
          </p:cNvPr>
          <p:cNvSpPr>
            <a:spLocks/>
          </p:cNvSpPr>
          <p:nvPr userDrawn="1"/>
        </p:nvSpPr>
        <p:spPr bwMode="auto">
          <a:xfrm>
            <a:off x="32258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5">
            <a:extLst>
              <a:ext uri="{FF2B5EF4-FFF2-40B4-BE49-F238E27FC236}">
                <a16:creationId xmlns:a16="http://schemas.microsoft.com/office/drawing/2014/main" id="{4669F3F3-7F13-41B1-98EA-A04A88CE469C}"/>
              </a:ext>
            </a:extLst>
          </p:cNvPr>
          <p:cNvSpPr>
            <a:spLocks/>
          </p:cNvSpPr>
          <p:nvPr userDrawn="1"/>
        </p:nvSpPr>
        <p:spPr bwMode="auto">
          <a:xfrm>
            <a:off x="36290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5">
            <a:extLst>
              <a:ext uri="{FF2B5EF4-FFF2-40B4-BE49-F238E27FC236}">
                <a16:creationId xmlns:a16="http://schemas.microsoft.com/office/drawing/2014/main" id="{42BD7F25-AB3C-4D00-977B-E773BA10807B}"/>
              </a:ext>
            </a:extLst>
          </p:cNvPr>
          <p:cNvSpPr>
            <a:spLocks/>
          </p:cNvSpPr>
          <p:nvPr userDrawn="1"/>
        </p:nvSpPr>
        <p:spPr bwMode="auto">
          <a:xfrm>
            <a:off x="40322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5">
            <a:extLst>
              <a:ext uri="{FF2B5EF4-FFF2-40B4-BE49-F238E27FC236}">
                <a16:creationId xmlns:a16="http://schemas.microsoft.com/office/drawing/2014/main" id="{7B466185-3DA7-4D33-85BF-EAAB41254563}"/>
              </a:ext>
            </a:extLst>
          </p:cNvPr>
          <p:cNvSpPr>
            <a:spLocks/>
          </p:cNvSpPr>
          <p:nvPr userDrawn="1"/>
        </p:nvSpPr>
        <p:spPr bwMode="auto">
          <a:xfrm>
            <a:off x="44354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5">
            <a:extLst>
              <a:ext uri="{FF2B5EF4-FFF2-40B4-BE49-F238E27FC236}">
                <a16:creationId xmlns:a16="http://schemas.microsoft.com/office/drawing/2014/main" id="{067FBB6E-9FD4-4A30-8C7C-B36C4AA32A09}"/>
              </a:ext>
            </a:extLst>
          </p:cNvPr>
          <p:cNvSpPr>
            <a:spLocks/>
          </p:cNvSpPr>
          <p:nvPr userDrawn="1"/>
        </p:nvSpPr>
        <p:spPr bwMode="auto">
          <a:xfrm>
            <a:off x="48387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5">
            <a:extLst>
              <a:ext uri="{FF2B5EF4-FFF2-40B4-BE49-F238E27FC236}">
                <a16:creationId xmlns:a16="http://schemas.microsoft.com/office/drawing/2014/main" id="{0D0C4E3C-A37B-4027-B20D-46357FB3665E}"/>
              </a:ext>
            </a:extLst>
          </p:cNvPr>
          <p:cNvSpPr>
            <a:spLocks/>
          </p:cNvSpPr>
          <p:nvPr userDrawn="1"/>
        </p:nvSpPr>
        <p:spPr bwMode="auto">
          <a:xfrm>
            <a:off x="52419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5">
            <a:extLst>
              <a:ext uri="{FF2B5EF4-FFF2-40B4-BE49-F238E27FC236}">
                <a16:creationId xmlns:a16="http://schemas.microsoft.com/office/drawing/2014/main" id="{0FD2391E-D304-4294-8A05-6EC9E58FC417}"/>
              </a:ext>
            </a:extLst>
          </p:cNvPr>
          <p:cNvSpPr>
            <a:spLocks/>
          </p:cNvSpPr>
          <p:nvPr userDrawn="1"/>
        </p:nvSpPr>
        <p:spPr bwMode="auto">
          <a:xfrm>
            <a:off x="56451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5">
            <a:extLst>
              <a:ext uri="{FF2B5EF4-FFF2-40B4-BE49-F238E27FC236}">
                <a16:creationId xmlns:a16="http://schemas.microsoft.com/office/drawing/2014/main" id="{079D2452-BC77-4742-AB7B-30508A68E3CA}"/>
              </a:ext>
            </a:extLst>
          </p:cNvPr>
          <p:cNvSpPr>
            <a:spLocks/>
          </p:cNvSpPr>
          <p:nvPr userDrawn="1"/>
        </p:nvSpPr>
        <p:spPr bwMode="auto">
          <a:xfrm>
            <a:off x="60483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Freeform 5">
            <a:extLst>
              <a:ext uri="{FF2B5EF4-FFF2-40B4-BE49-F238E27FC236}">
                <a16:creationId xmlns:a16="http://schemas.microsoft.com/office/drawing/2014/main" id="{7BCEC5E2-D648-46C8-8C64-94FDDCE7685B}"/>
              </a:ext>
            </a:extLst>
          </p:cNvPr>
          <p:cNvSpPr>
            <a:spLocks/>
          </p:cNvSpPr>
          <p:nvPr userDrawn="1"/>
        </p:nvSpPr>
        <p:spPr bwMode="auto">
          <a:xfrm>
            <a:off x="64516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Freeform 5">
            <a:extLst>
              <a:ext uri="{FF2B5EF4-FFF2-40B4-BE49-F238E27FC236}">
                <a16:creationId xmlns:a16="http://schemas.microsoft.com/office/drawing/2014/main" id="{6E6770F7-8B3D-46A2-BB80-73A1D63F34D1}"/>
              </a:ext>
            </a:extLst>
          </p:cNvPr>
          <p:cNvSpPr>
            <a:spLocks/>
          </p:cNvSpPr>
          <p:nvPr userDrawn="1"/>
        </p:nvSpPr>
        <p:spPr bwMode="auto">
          <a:xfrm>
            <a:off x="68548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5">
            <a:extLst>
              <a:ext uri="{FF2B5EF4-FFF2-40B4-BE49-F238E27FC236}">
                <a16:creationId xmlns:a16="http://schemas.microsoft.com/office/drawing/2014/main" id="{DA305386-2CA9-4CB1-B6C1-3B6D7F722A4A}"/>
              </a:ext>
            </a:extLst>
          </p:cNvPr>
          <p:cNvSpPr>
            <a:spLocks/>
          </p:cNvSpPr>
          <p:nvPr userDrawn="1"/>
        </p:nvSpPr>
        <p:spPr bwMode="auto">
          <a:xfrm>
            <a:off x="72580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5">
            <a:extLst>
              <a:ext uri="{FF2B5EF4-FFF2-40B4-BE49-F238E27FC236}">
                <a16:creationId xmlns:a16="http://schemas.microsoft.com/office/drawing/2014/main" id="{7F1BBA34-10D4-44F3-AE4C-203CE5E635E3}"/>
              </a:ext>
            </a:extLst>
          </p:cNvPr>
          <p:cNvSpPr>
            <a:spLocks/>
          </p:cNvSpPr>
          <p:nvPr userDrawn="1"/>
        </p:nvSpPr>
        <p:spPr bwMode="auto">
          <a:xfrm>
            <a:off x="76612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5">
            <a:extLst>
              <a:ext uri="{FF2B5EF4-FFF2-40B4-BE49-F238E27FC236}">
                <a16:creationId xmlns:a16="http://schemas.microsoft.com/office/drawing/2014/main" id="{3E3BBB0A-F44B-4418-9AB5-90C76F47B65C}"/>
              </a:ext>
            </a:extLst>
          </p:cNvPr>
          <p:cNvSpPr>
            <a:spLocks/>
          </p:cNvSpPr>
          <p:nvPr userDrawn="1"/>
        </p:nvSpPr>
        <p:spPr bwMode="auto">
          <a:xfrm>
            <a:off x="80645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5">
            <a:extLst>
              <a:ext uri="{FF2B5EF4-FFF2-40B4-BE49-F238E27FC236}">
                <a16:creationId xmlns:a16="http://schemas.microsoft.com/office/drawing/2014/main" id="{786EAD10-8FDE-4463-AB44-FA22D4E08EB6}"/>
              </a:ext>
            </a:extLst>
          </p:cNvPr>
          <p:cNvSpPr>
            <a:spLocks/>
          </p:cNvSpPr>
          <p:nvPr userDrawn="1"/>
        </p:nvSpPr>
        <p:spPr bwMode="auto">
          <a:xfrm>
            <a:off x="84677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Freeform 5">
            <a:extLst>
              <a:ext uri="{FF2B5EF4-FFF2-40B4-BE49-F238E27FC236}">
                <a16:creationId xmlns:a16="http://schemas.microsoft.com/office/drawing/2014/main" id="{F7762CAA-ACEF-45F9-9F8B-D4F10B020BC3}"/>
              </a:ext>
            </a:extLst>
          </p:cNvPr>
          <p:cNvSpPr>
            <a:spLocks/>
          </p:cNvSpPr>
          <p:nvPr userDrawn="1"/>
        </p:nvSpPr>
        <p:spPr bwMode="auto">
          <a:xfrm>
            <a:off x="88709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Freeform 5">
            <a:extLst>
              <a:ext uri="{FF2B5EF4-FFF2-40B4-BE49-F238E27FC236}">
                <a16:creationId xmlns:a16="http://schemas.microsoft.com/office/drawing/2014/main" id="{386FE2DA-52B1-4946-89A1-7E807D6B8820}"/>
              </a:ext>
            </a:extLst>
          </p:cNvPr>
          <p:cNvSpPr>
            <a:spLocks/>
          </p:cNvSpPr>
          <p:nvPr userDrawn="1"/>
        </p:nvSpPr>
        <p:spPr bwMode="auto">
          <a:xfrm>
            <a:off x="92741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Freeform 5">
            <a:extLst>
              <a:ext uri="{FF2B5EF4-FFF2-40B4-BE49-F238E27FC236}">
                <a16:creationId xmlns:a16="http://schemas.microsoft.com/office/drawing/2014/main" id="{630CDC40-690A-4572-8E6C-F852F589C734}"/>
              </a:ext>
            </a:extLst>
          </p:cNvPr>
          <p:cNvSpPr>
            <a:spLocks/>
          </p:cNvSpPr>
          <p:nvPr userDrawn="1"/>
        </p:nvSpPr>
        <p:spPr bwMode="auto">
          <a:xfrm>
            <a:off x="104838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5">
            <a:extLst>
              <a:ext uri="{FF2B5EF4-FFF2-40B4-BE49-F238E27FC236}">
                <a16:creationId xmlns:a16="http://schemas.microsoft.com/office/drawing/2014/main" id="{0CBE04A5-557D-4ED8-9367-4965DF872CB7}"/>
              </a:ext>
            </a:extLst>
          </p:cNvPr>
          <p:cNvSpPr>
            <a:spLocks/>
          </p:cNvSpPr>
          <p:nvPr userDrawn="1"/>
        </p:nvSpPr>
        <p:spPr bwMode="auto">
          <a:xfrm>
            <a:off x="96774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5">
            <a:extLst>
              <a:ext uri="{FF2B5EF4-FFF2-40B4-BE49-F238E27FC236}">
                <a16:creationId xmlns:a16="http://schemas.microsoft.com/office/drawing/2014/main" id="{18C1D1A8-8F8A-49D6-AD02-B410DE26F0BE}"/>
              </a:ext>
            </a:extLst>
          </p:cNvPr>
          <p:cNvSpPr>
            <a:spLocks/>
          </p:cNvSpPr>
          <p:nvPr userDrawn="1"/>
        </p:nvSpPr>
        <p:spPr bwMode="auto">
          <a:xfrm>
            <a:off x="100806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5">
            <a:extLst>
              <a:ext uri="{FF2B5EF4-FFF2-40B4-BE49-F238E27FC236}">
                <a16:creationId xmlns:a16="http://schemas.microsoft.com/office/drawing/2014/main" id="{0919F9FD-AAF0-47C3-BF09-F46DC2147B65}"/>
              </a:ext>
            </a:extLst>
          </p:cNvPr>
          <p:cNvSpPr>
            <a:spLocks/>
          </p:cNvSpPr>
          <p:nvPr userDrawn="1"/>
        </p:nvSpPr>
        <p:spPr bwMode="auto">
          <a:xfrm>
            <a:off x="108870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5">
            <a:extLst>
              <a:ext uri="{FF2B5EF4-FFF2-40B4-BE49-F238E27FC236}">
                <a16:creationId xmlns:a16="http://schemas.microsoft.com/office/drawing/2014/main" id="{37375F0B-BC73-4249-8F6A-670E30ED9D64}"/>
              </a:ext>
            </a:extLst>
          </p:cNvPr>
          <p:cNvSpPr>
            <a:spLocks/>
          </p:cNvSpPr>
          <p:nvPr userDrawn="1"/>
        </p:nvSpPr>
        <p:spPr bwMode="auto">
          <a:xfrm>
            <a:off x="112903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5">
            <a:extLst>
              <a:ext uri="{FF2B5EF4-FFF2-40B4-BE49-F238E27FC236}">
                <a16:creationId xmlns:a16="http://schemas.microsoft.com/office/drawing/2014/main" id="{21E5C0A4-FAA3-4924-9412-BBA867E80D39}"/>
              </a:ext>
            </a:extLst>
          </p:cNvPr>
          <p:cNvSpPr>
            <a:spLocks/>
          </p:cNvSpPr>
          <p:nvPr userDrawn="1"/>
        </p:nvSpPr>
        <p:spPr bwMode="auto">
          <a:xfrm>
            <a:off x="116935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5">
            <a:extLst>
              <a:ext uri="{FF2B5EF4-FFF2-40B4-BE49-F238E27FC236}">
                <a16:creationId xmlns:a16="http://schemas.microsoft.com/office/drawing/2014/main" id="{DA9355A1-AFF3-49B5-8161-79FD9B4B2D14}"/>
              </a:ext>
            </a:extLst>
          </p:cNvPr>
          <p:cNvSpPr>
            <a:spLocks/>
          </p:cNvSpPr>
          <p:nvPr userDrawn="1"/>
        </p:nvSpPr>
        <p:spPr bwMode="auto">
          <a:xfrm>
            <a:off x="12096738"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Freeform 5">
            <a:extLst>
              <a:ext uri="{FF2B5EF4-FFF2-40B4-BE49-F238E27FC236}">
                <a16:creationId xmlns:a16="http://schemas.microsoft.com/office/drawing/2014/main" id="{2DC4114B-0609-4C4D-B543-47A78CCD924E}"/>
              </a:ext>
            </a:extLst>
          </p:cNvPr>
          <p:cNvSpPr>
            <a:spLocks/>
          </p:cNvSpPr>
          <p:nvPr userDrawn="1"/>
        </p:nvSpPr>
        <p:spPr bwMode="auto">
          <a:xfrm>
            <a:off x="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Freeform 5">
            <a:extLst>
              <a:ext uri="{FF2B5EF4-FFF2-40B4-BE49-F238E27FC236}">
                <a16:creationId xmlns:a16="http://schemas.microsoft.com/office/drawing/2014/main" id="{F4991A45-6BE7-41F5-A26B-FEDE1476FA01}"/>
              </a:ext>
            </a:extLst>
          </p:cNvPr>
          <p:cNvSpPr>
            <a:spLocks/>
          </p:cNvSpPr>
          <p:nvPr userDrawn="1"/>
        </p:nvSpPr>
        <p:spPr bwMode="auto">
          <a:xfrm>
            <a:off x="4032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Freeform 5">
            <a:extLst>
              <a:ext uri="{FF2B5EF4-FFF2-40B4-BE49-F238E27FC236}">
                <a16:creationId xmlns:a16="http://schemas.microsoft.com/office/drawing/2014/main" id="{1E524AC6-1148-4420-9876-811DD3A6CFA3}"/>
              </a:ext>
            </a:extLst>
          </p:cNvPr>
          <p:cNvSpPr>
            <a:spLocks/>
          </p:cNvSpPr>
          <p:nvPr userDrawn="1"/>
        </p:nvSpPr>
        <p:spPr bwMode="auto">
          <a:xfrm>
            <a:off x="8064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5">
            <a:extLst>
              <a:ext uri="{FF2B5EF4-FFF2-40B4-BE49-F238E27FC236}">
                <a16:creationId xmlns:a16="http://schemas.microsoft.com/office/drawing/2014/main" id="{3FB0D408-43F7-461D-BFDF-08A3F869B01B}"/>
              </a:ext>
            </a:extLst>
          </p:cNvPr>
          <p:cNvSpPr>
            <a:spLocks/>
          </p:cNvSpPr>
          <p:nvPr userDrawn="1"/>
        </p:nvSpPr>
        <p:spPr bwMode="auto">
          <a:xfrm>
            <a:off x="12096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5">
            <a:extLst>
              <a:ext uri="{FF2B5EF4-FFF2-40B4-BE49-F238E27FC236}">
                <a16:creationId xmlns:a16="http://schemas.microsoft.com/office/drawing/2014/main" id="{3BFEC4BA-AD08-41E5-B485-5D76779BD22C}"/>
              </a:ext>
            </a:extLst>
          </p:cNvPr>
          <p:cNvSpPr>
            <a:spLocks/>
          </p:cNvSpPr>
          <p:nvPr userDrawn="1"/>
        </p:nvSpPr>
        <p:spPr bwMode="auto">
          <a:xfrm>
            <a:off x="16129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5">
            <a:extLst>
              <a:ext uri="{FF2B5EF4-FFF2-40B4-BE49-F238E27FC236}">
                <a16:creationId xmlns:a16="http://schemas.microsoft.com/office/drawing/2014/main" id="{DCADCEEA-F24D-44AB-922F-8772E0343F65}"/>
              </a:ext>
            </a:extLst>
          </p:cNvPr>
          <p:cNvSpPr>
            <a:spLocks/>
          </p:cNvSpPr>
          <p:nvPr userDrawn="1"/>
        </p:nvSpPr>
        <p:spPr bwMode="auto">
          <a:xfrm>
            <a:off x="20161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5">
            <a:extLst>
              <a:ext uri="{FF2B5EF4-FFF2-40B4-BE49-F238E27FC236}">
                <a16:creationId xmlns:a16="http://schemas.microsoft.com/office/drawing/2014/main" id="{A787DE99-F548-4F27-BD73-008223ADC626}"/>
              </a:ext>
            </a:extLst>
          </p:cNvPr>
          <p:cNvSpPr>
            <a:spLocks/>
          </p:cNvSpPr>
          <p:nvPr userDrawn="1"/>
        </p:nvSpPr>
        <p:spPr bwMode="auto">
          <a:xfrm>
            <a:off x="24193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5">
            <a:extLst>
              <a:ext uri="{FF2B5EF4-FFF2-40B4-BE49-F238E27FC236}">
                <a16:creationId xmlns:a16="http://schemas.microsoft.com/office/drawing/2014/main" id="{7684DD24-7DDA-4D86-9D3A-4AF92794D2AB}"/>
              </a:ext>
            </a:extLst>
          </p:cNvPr>
          <p:cNvSpPr>
            <a:spLocks/>
          </p:cNvSpPr>
          <p:nvPr userDrawn="1"/>
        </p:nvSpPr>
        <p:spPr bwMode="auto">
          <a:xfrm>
            <a:off x="28225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5">
            <a:extLst>
              <a:ext uri="{FF2B5EF4-FFF2-40B4-BE49-F238E27FC236}">
                <a16:creationId xmlns:a16="http://schemas.microsoft.com/office/drawing/2014/main" id="{1B9B85DC-2B9F-4D61-8259-DFBAE7153C86}"/>
              </a:ext>
            </a:extLst>
          </p:cNvPr>
          <p:cNvSpPr>
            <a:spLocks/>
          </p:cNvSpPr>
          <p:nvPr userDrawn="1"/>
        </p:nvSpPr>
        <p:spPr bwMode="auto">
          <a:xfrm>
            <a:off x="32258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5">
            <a:extLst>
              <a:ext uri="{FF2B5EF4-FFF2-40B4-BE49-F238E27FC236}">
                <a16:creationId xmlns:a16="http://schemas.microsoft.com/office/drawing/2014/main" id="{A3C2DDF8-77DE-44E7-82EB-BD2B109B8FDF}"/>
              </a:ext>
            </a:extLst>
          </p:cNvPr>
          <p:cNvSpPr>
            <a:spLocks/>
          </p:cNvSpPr>
          <p:nvPr userDrawn="1"/>
        </p:nvSpPr>
        <p:spPr bwMode="auto">
          <a:xfrm>
            <a:off x="36290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5">
            <a:extLst>
              <a:ext uri="{FF2B5EF4-FFF2-40B4-BE49-F238E27FC236}">
                <a16:creationId xmlns:a16="http://schemas.microsoft.com/office/drawing/2014/main" id="{FA74D4D0-7595-4C86-991E-ACC5FA41CC6C}"/>
              </a:ext>
            </a:extLst>
          </p:cNvPr>
          <p:cNvSpPr>
            <a:spLocks/>
          </p:cNvSpPr>
          <p:nvPr userDrawn="1"/>
        </p:nvSpPr>
        <p:spPr bwMode="auto">
          <a:xfrm>
            <a:off x="40322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5">
            <a:extLst>
              <a:ext uri="{FF2B5EF4-FFF2-40B4-BE49-F238E27FC236}">
                <a16:creationId xmlns:a16="http://schemas.microsoft.com/office/drawing/2014/main" id="{23157884-97DA-4B49-BAA8-4F244EF86883}"/>
              </a:ext>
            </a:extLst>
          </p:cNvPr>
          <p:cNvSpPr>
            <a:spLocks/>
          </p:cNvSpPr>
          <p:nvPr userDrawn="1"/>
        </p:nvSpPr>
        <p:spPr bwMode="auto">
          <a:xfrm>
            <a:off x="44354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5">
            <a:extLst>
              <a:ext uri="{FF2B5EF4-FFF2-40B4-BE49-F238E27FC236}">
                <a16:creationId xmlns:a16="http://schemas.microsoft.com/office/drawing/2014/main" id="{07CDB3B0-5CB6-43DA-A0C1-5990C23AB10D}"/>
              </a:ext>
            </a:extLst>
          </p:cNvPr>
          <p:cNvSpPr>
            <a:spLocks/>
          </p:cNvSpPr>
          <p:nvPr userDrawn="1"/>
        </p:nvSpPr>
        <p:spPr bwMode="auto">
          <a:xfrm>
            <a:off x="48387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5">
            <a:extLst>
              <a:ext uri="{FF2B5EF4-FFF2-40B4-BE49-F238E27FC236}">
                <a16:creationId xmlns:a16="http://schemas.microsoft.com/office/drawing/2014/main" id="{A932886D-EB20-4026-9D6E-687F61B1AA23}"/>
              </a:ext>
            </a:extLst>
          </p:cNvPr>
          <p:cNvSpPr>
            <a:spLocks/>
          </p:cNvSpPr>
          <p:nvPr userDrawn="1"/>
        </p:nvSpPr>
        <p:spPr bwMode="auto">
          <a:xfrm>
            <a:off x="52419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5">
            <a:extLst>
              <a:ext uri="{FF2B5EF4-FFF2-40B4-BE49-F238E27FC236}">
                <a16:creationId xmlns:a16="http://schemas.microsoft.com/office/drawing/2014/main" id="{3E812D95-DE21-4AE5-8F40-2DB182F3DEB9}"/>
              </a:ext>
            </a:extLst>
          </p:cNvPr>
          <p:cNvSpPr>
            <a:spLocks/>
          </p:cNvSpPr>
          <p:nvPr userDrawn="1"/>
        </p:nvSpPr>
        <p:spPr bwMode="auto">
          <a:xfrm>
            <a:off x="56451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5">
            <a:extLst>
              <a:ext uri="{FF2B5EF4-FFF2-40B4-BE49-F238E27FC236}">
                <a16:creationId xmlns:a16="http://schemas.microsoft.com/office/drawing/2014/main" id="{210B2D4F-6E86-4287-8EA1-EA3A728A112A}"/>
              </a:ext>
            </a:extLst>
          </p:cNvPr>
          <p:cNvSpPr>
            <a:spLocks/>
          </p:cNvSpPr>
          <p:nvPr userDrawn="1"/>
        </p:nvSpPr>
        <p:spPr bwMode="auto">
          <a:xfrm>
            <a:off x="60483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5">
            <a:extLst>
              <a:ext uri="{FF2B5EF4-FFF2-40B4-BE49-F238E27FC236}">
                <a16:creationId xmlns:a16="http://schemas.microsoft.com/office/drawing/2014/main" id="{1E976474-73A7-4C5B-9BBB-2F877FE899E6}"/>
              </a:ext>
            </a:extLst>
          </p:cNvPr>
          <p:cNvSpPr>
            <a:spLocks/>
          </p:cNvSpPr>
          <p:nvPr userDrawn="1"/>
        </p:nvSpPr>
        <p:spPr bwMode="auto">
          <a:xfrm>
            <a:off x="64516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5">
            <a:extLst>
              <a:ext uri="{FF2B5EF4-FFF2-40B4-BE49-F238E27FC236}">
                <a16:creationId xmlns:a16="http://schemas.microsoft.com/office/drawing/2014/main" id="{465A6564-AC40-4493-A583-1FFB6C3E9DD9}"/>
              </a:ext>
            </a:extLst>
          </p:cNvPr>
          <p:cNvSpPr>
            <a:spLocks/>
          </p:cNvSpPr>
          <p:nvPr userDrawn="1"/>
        </p:nvSpPr>
        <p:spPr bwMode="auto">
          <a:xfrm>
            <a:off x="68548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5">
            <a:extLst>
              <a:ext uri="{FF2B5EF4-FFF2-40B4-BE49-F238E27FC236}">
                <a16:creationId xmlns:a16="http://schemas.microsoft.com/office/drawing/2014/main" id="{6954C064-7CB0-4288-BE96-E91AC7F876F2}"/>
              </a:ext>
            </a:extLst>
          </p:cNvPr>
          <p:cNvSpPr>
            <a:spLocks/>
          </p:cNvSpPr>
          <p:nvPr userDrawn="1"/>
        </p:nvSpPr>
        <p:spPr bwMode="auto">
          <a:xfrm>
            <a:off x="72580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5">
            <a:extLst>
              <a:ext uri="{FF2B5EF4-FFF2-40B4-BE49-F238E27FC236}">
                <a16:creationId xmlns:a16="http://schemas.microsoft.com/office/drawing/2014/main" id="{90BB86D8-7370-4CF9-8DCC-597757CFC2FB}"/>
              </a:ext>
            </a:extLst>
          </p:cNvPr>
          <p:cNvSpPr>
            <a:spLocks/>
          </p:cNvSpPr>
          <p:nvPr userDrawn="1"/>
        </p:nvSpPr>
        <p:spPr bwMode="auto">
          <a:xfrm>
            <a:off x="76612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5">
            <a:extLst>
              <a:ext uri="{FF2B5EF4-FFF2-40B4-BE49-F238E27FC236}">
                <a16:creationId xmlns:a16="http://schemas.microsoft.com/office/drawing/2014/main" id="{D8B61089-5F8D-4533-AFA2-5E4CFABC7955}"/>
              </a:ext>
            </a:extLst>
          </p:cNvPr>
          <p:cNvSpPr>
            <a:spLocks/>
          </p:cNvSpPr>
          <p:nvPr userDrawn="1"/>
        </p:nvSpPr>
        <p:spPr bwMode="auto">
          <a:xfrm>
            <a:off x="80645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
            <a:extLst>
              <a:ext uri="{FF2B5EF4-FFF2-40B4-BE49-F238E27FC236}">
                <a16:creationId xmlns:a16="http://schemas.microsoft.com/office/drawing/2014/main" id="{C3DAA582-A4E2-4D0D-9142-F0A4E91DF0FF}"/>
              </a:ext>
            </a:extLst>
          </p:cNvPr>
          <p:cNvSpPr>
            <a:spLocks/>
          </p:cNvSpPr>
          <p:nvPr userDrawn="1"/>
        </p:nvSpPr>
        <p:spPr bwMode="auto">
          <a:xfrm>
            <a:off x="84677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
            <a:extLst>
              <a:ext uri="{FF2B5EF4-FFF2-40B4-BE49-F238E27FC236}">
                <a16:creationId xmlns:a16="http://schemas.microsoft.com/office/drawing/2014/main" id="{0330153D-7AC7-4FEE-B014-E16DDA9F990D}"/>
              </a:ext>
            </a:extLst>
          </p:cNvPr>
          <p:cNvSpPr>
            <a:spLocks/>
          </p:cNvSpPr>
          <p:nvPr userDrawn="1"/>
        </p:nvSpPr>
        <p:spPr bwMode="auto">
          <a:xfrm>
            <a:off x="88709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5">
            <a:extLst>
              <a:ext uri="{FF2B5EF4-FFF2-40B4-BE49-F238E27FC236}">
                <a16:creationId xmlns:a16="http://schemas.microsoft.com/office/drawing/2014/main" id="{9FE05360-0BAD-4CD0-912B-2EFB0A93B25F}"/>
              </a:ext>
            </a:extLst>
          </p:cNvPr>
          <p:cNvSpPr>
            <a:spLocks/>
          </p:cNvSpPr>
          <p:nvPr userDrawn="1"/>
        </p:nvSpPr>
        <p:spPr bwMode="auto">
          <a:xfrm>
            <a:off x="92741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5">
            <a:extLst>
              <a:ext uri="{FF2B5EF4-FFF2-40B4-BE49-F238E27FC236}">
                <a16:creationId xmlns:a16="http://schemas.microsoft.com/office/drawing/2014/main" id="{2BB69768-4BF4-4369-941D-7F83EA731EC1}"/>
              </a:ext>
            </a:extLst>
          </p:cNvPr>
          <p:cNvSpPr>
            <a:spLocks/>
          </p:cNvSpPr>
          <p:nvPr userDrawn="1"/>
        </p:nvSpPr>
        <p:spPr bwMode="auto">
          <a:xfrm>
            <a:off x="1048385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5">
            <a:extLst>
              <a:ext uri="{FF2B5EF4-FFF2-40B4-BE49-F238E27FC236}">
                <a16:creationId xmlns:a16="http://schemas.microsoft.com/office/drawing/2014/main" id="{51F585F2-FB0F-4846-9CD2-11F7FF96FD97}"/>
              </a:ext>
            </a:extLst>
          </p:cNvPr>
          <p:cNvSpPr>
            <a:spLocks/>
          </p:cNvSpPr>
          <p:nvPr userDrawn="1"/>
        </p:nvSpPr>
        <p:spPr bwMode="auto">
          <a:xfrm>
            <a:off x="96774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5">
            <a:extLst>
              <a:ext uri="{FF2B5EF4-FFF2-40B4-BE49-F238E27FC236}">
                <a16:creationId xmlns:a16="http://schemas.microsoft.com/office/drawing/2014/main" id="{CBE3430D-F606-4308-B49E-D9AAD7125090}"/>
              </a:ext>
            </a:extLst>
          </p:cNvPr>
          <p:cNvSpPr>
            <a:spLocks/>
          </p:cNvSpPr>
          <p:nvPr userDrawn="1"/>
        </p:nvSpPr>
        <p:spPr bwMode="auto">
          <a:xfrm>
            <a:off x="100806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5">
            <a:extLst>
              <a:ext uri="{FF2B5EF4-FFF2-40B4-BE49-F238E27FC236}">
                <a16:creationId xmlns:a16="http://schemas.microsoft.com/office/drawing/2014/main" id="{DBCBDCF3-6847-4191-A872-E8389FEBE08D}"/>
              </a:ext>
            </a:extLst>
          </p:cNvPr>
          <p:cNvSpPr>
            <a:spLocks/>
          </p:cNvSpPr>
          <p:nvPr userDrawn="1"/>
        </p:nvSpPr>
        <p:spPr bwMode="auto">
          <a:xfrm>
            <a:off x="1088707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5">
            <a:extLst>
              <a:ext uri="{FF2B5EF4-FFF2-40B4-BE49-F238E27FC236}">
                <a16:creationId xmlns:a16="http://schemas.microsoft.com/office/drawing/2014/main" id="{1F7B483D-EB1A-45B5-B1AD-0EAE7F64763C}"/>
              </a:ext>
            </a:extLst>
          </p:cNvPr>
          <p:cNvSpPr>
            <a:spLocks/>
          </p:cNvSpPr>
          <p:nvPr userDrawn="1"/>
        </p:nvSpPr>
        <p:spPr bwMode="auto">
          <a:xfrm>
            <a:off x="11290300"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5">
            <a:extLst>
              <a:ext uri="{FF2B5EF4-FFF2-40B4-BE49-F238E27FC236}">
                <a16:creationId xmlns:a16="http://schemas.microsoft.com/office/drawing/2014/main" id="{B3466B6D-9C19-4F9A-8173-BC98E52B1023}"/>
              </a:ext>
            </a:extLst>
          </p:cNvPr>
          <p:cNvSpPr>
            <a:spLocks/>
          </p:cNvSpPr>
          <p:nvPr userDrawn="1"/>
        </p:nvSpPr>
        <p:spPr bwMode="auto">
          <a:xfrm>
            <a:off x="11693525"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5">
            <a:extLst>
              <a:ext uri="{FF2B5EF4-FFF2-40B4-BE49-F238E27FC236}">
                <a16:creationId xmlns:a16="http://schemas.microsoft.com/office/drawing/2014/main" id="{9C4E25A9-A7F7-4238-B98D-A72344849620}"/>
              </a:ext>
            </a:extLst>
          </p:cNvPr>
          <p:cNvSpPr>
            <a:spLocks/>
          </p:cNvSpPr>
          <p:nvPr userDrawn="1"/>
        </p:nvSpPr>
        <p:spPr bwMode="auto">
          <a:xfrm>
            <a:off x="12096738" y="328748"/>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5">
            <a:extLst>
              <a:ext uri="{FF2B5EF4-FFF2-40B4-BE49-F238E27FC236}">
                <a16:creationId xmlns:a16="http://schemas.microsoft.com/office/drawing/2014/main" id="{582162BB-6F36-41B5-B5AD-B7FD4177E530}"/>
              </a:ext>
            </a:extLst>
          </p:cNvPr>
          <p:cNvSpPr>
            <a:spLocks/>
          </p:cNvSpPr>
          <p:nvPr userDrawn="1"/>
        </p:nvSpPr>
        <p:spPr bwMode="auto">
          <a:xfrm>
            <a:off x="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5">
            <a:extLst>
              <a:ext uri="{FF2B5EF4-FFF2-40B4-BE49-F238E27FC236}">
                <a16:creationId xmlns:a16="http://schemas.microsoft.com/office/drawing/2014/main" id="{652516D9-F1FA-4063-ADA2-9B081A2D5A2E}"/>
              </a:ext>
            </a:extLst>
          </p:cNvPr>
          <p:cNvSpPr>
            <a:spLocks/>
          </p:cNvSpPr>
          <p:nvPr userDrawn="1"/>
        </p:nvSpPr>
        <p:spPr bwMode="auto">
          <a:xfrm>
            <a:off x="4032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5">
            <a:extLst>
              <a:ext uri="{FF2B5EF4-FFF2-40B4-BE49-F238E27FC236}">
                <a16:creationId xmlns:a16="http://schemas.microsoft.com/office/drawing/2014/main" id="{1C6A6B49-4641-48E9-8819-769AAE00B198}"/>
              </a:ext>
            </a:extLst>
          </p:cNvPr>
          <p:cNvSpPr>
            <a:spLocks/>
          </p:cNvSpPr>
          <p:nvPr userDrawn="1"/>
        </p:nvSpPr>
        <p:spPr bwMode="auto">
          <a:xfrm>
            <a:off x="8064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5">
            <a:extLst>
              <a:ext uri="{FF2B5EF4-FFF2-40B4-BE49-F238E27FC236}">
                <a16:creationId xmlns:a16="http://schemas.microsoft.com/office/drawing/2014/main" id="{B1530B27-CB32-4FD6-ADCD-696B9A77D606}"/>
              </a:ext>
            </a:extLst>
          </p:cNvPr>
          <p:cNvSpPr>
            <a:spLocks/>
          </p:cNvSpPr>
          <p:nvPr userDrawn="1"/>
        </p:nvSpPr>
        <p:spPr bwMode="auto">
          <a:xfrm>
            <a:off x="12096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5">
            <a:extLst>
              <a:ext uri="{FF2B5EF4-FFF2-40B4-BE49-F238E27FC236}">
                <a16:creationId xmlns:a16="http://schemas.microsoft.com/office/drawing/2014/main" id="{BAFEEEB6-FF84-414F-A371-D3F809A1C86D}"/>
              </a:ext>
            </a:extLst>
          </p:cNvPr>
          <p:cNvSpPr>
            <a:spLocks/>
          </p:cNvSpPr>
          <p:nvPr userDrawn="1"/>
        </p:nvSpPr>
        <p:spPr bwMode="auto">
          <a:xfrm>
            <a:off x="16129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5">
            <a:extLst>
              <a:ext uri="{FF2B5EF4-FFF2-40B4-BE49-F238E27FC236}">
                <a16:creationId xmlns:a16="http://schemas.microsoft.com/office/drawing/2014/main" id="{0F8F801F-06E9-4E1C-A137-226729983354}"/>
              </a:ext>
            </a:extLst>
          </p:cNvPr>
          <p:cNvSpPr>
            <a:spLocks/>
          </p:cNvSpPr>
          <p:nvPr userDrawn="1"/>
        </p:nvSpPr>
        <p:spPr bwMode="auto">
          <a:xfrm>
            <a:off x="20161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5">
            <a:extLst>
              <a:ext uri="{FF2B5EF4-FFF2-40B4-BE49-F238E27FC236}">
                <a16:creationId xmlns:a16="http://schemas.microsoft.com/office/drawing/2014/main" id="{3062C679-537B-4565-B111-60C31A15ACF4}"/>
              </a:ext>
            </a:extLst>
          </p:cNvPr>
          <p:cNvSpPr>
            <a:spLocks/>
          </p:cNvSpPr>
          <p:nvPr userDrawn="1"/>
        </p:nvSpPr>
        <p:spPr bwMode="auto">
          <a:xfrm>
            <a:off x="24193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5">
            <a:extLst>
              <a:ext uri="{FF2B5EF4-FFF2-40B4-BE49-F238E27FC236}">
                <a16:creationId xmlns:a16="http://schemas.microsoft.com/office/drawing/2014/main" id="{887EEB3A-4213-464A-87A3-D2DAF47421F5}"/>
              </a:ext>
            </a:extLst>
          </p:cNvPr>
          <p:cNvSpPr>
            <a:spLocks/>
          </p:cNvSpPr>
          <p:nvPr userDrawn="1"/>
        </p:nvSpPr>
        <p:spPr bwMode="auto">
          <a:xfrm>
            <a:off x="28225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5">
            <a:extLst>
              <a:ext uri="{FF2B5EF4-FFF2-40B4-BE49-F238E27FC236}">
                <a16:creationId xmlns:a16="http://schemas.microsoft.com/office/drawing/2014/main" id="{ADC86261-F90C-45E0-A168-7581A8C02C38}"/>
              </a:ext>
            </a:extLst>
          </p:cNvPr>
          <p:cNvSpPr>
            <a:spLocks/>
          </p:cNvSpPr>
          <p:nvPr userDrawn="1"/>
        </p:nvSpPr>
        <p:spPr bwMode="auto">
          <a:xfrm>
            <a:off x="32258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5">
            <a:extLst>
              <a:ext uri="{FF2B5EF4-FFF2-40B4-BE49-F238E27FC236}">
                <a16:creationId xmlns:a16="http://schemas.microsoft.com/office/drawing/2014/main" id="{504DD272-AA18-4EE6-AA29-9F6F74F23909}"/>
              </a:ext>
            </a:extLst>
          </p:cNvPr>
          <p:cNvSpPr>
            <a:spLocks/>
          </p:cNvSpPr>
          <p:nvPr userDrawn="1"/>
        </p:nvSpPr>
        <p:spPr bwMode="auto">
          <a:xfrm>
            <a:off x="36290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5">
            <a:extLst>
              <a:ext uri="{FF2B5EF4-FFF2-40B4-BE49-F238E27FC236}">
                <a16:creationId xmlns:a16="http://schemas.microsoft.com/office/drawing/2014/main" id="{8BCD198C-85D1-4065-9D67-82D3B38E1C37}"/>
              </a:ext>
            </a:extLst>
          </p:cNvPr>
          <p:cNvSpPr>
            <a:spLocks/>
          </p:cNvSpPr>
          <p:nvPr userDrawn="1"/>
        </p:nvSpPr>
        <p:spPr bwMode="auto">
          <a:xfrm>
            <a:off x="40322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5">
            <a:extLst>
              <a:ext uri="{FF2B5EF4-FFF2-40B4-BE49-F238E27FC236}">
                <a16:creationId xmlns:a16="http://schemas.microsoft.com/office/drawing/2014/main" id="{2900C489-4586-4F04-BD13-FF483556032E}"/>
              </a:ext>
            </a:extLst>
          </p:cNvPr>
          <p:cNvSpPr>
            <a:spLocks/>
          </p:cNvSpPr>
          <p:nvPr userDrawn="1"/>
        </p:nvSpPr>
        <p:spPr bwMode="auto">
          <a:xfrm>
            <a:off x="44354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5">
            <a:extLst>
              <a:ext uri="{FF2B5EF4-FFF2-40B4-BE49-F238E27FC236}">
                <a16:creationId xmlns:a16="http://schemas.microsoft.com/office/drawing/2014/main" id="{FFF75EF5-F4A4-47DF-B2E8-27AF735DAE67}"/>
              </a:ext>
            </a:extLst>
          </p:cNvPr>
          <p:cNvSpPr>
            <a:spLocks/>
          </p:cNvSpPr>
          <p:nvPr userDrawn="1"/>
        </p:nvSpPr>
        <p:spPr bwMode="auto">
          <a:xfrm>
            <a:off x="48387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5">
            <a:extLst>
              <a:ext uri="{FF2B5EF4-FFF2-40B4-BE49-F238E27FC236}">
                <a16:creationId xmlns:a16="http://schemas.microsoft.com/office/drawing/2014/main" id="{0C8AD0A5-DBDC-4519-871E-FE913951AE59}"/>
              </a:ext>
            </a:extLst>
          </p:cNvPr>
          <p:cNvSpPr>
            <a:spLocks/>
          </p:cNvSpPr>
          <p:nvPr userDrawn="1"/>
        </p:nvSpPr>
        <p:spPr bwMode="auto">
          <a:xfrm>
            <a:off x="52419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5">
            <a:extLst>
              <a:ext uri="{FF2B5EF4-FFF2-40B4-BE49-F238E27FC236}">
                <a16:creationId xmlns:a16="http://schemas.microsoft.com/office/drawing/2014/main" id="{5417658F-66B2-4FE7-A854-CC3AE0F7EB74}"/>
              </a:ext>
            </a:extLst>
          </p:cNvPr>
          <p:cNvSpPr>
            <a:spLocks/>
          </p:cNvSpPr>
          <p:nvPr userDrawn="1"/>
        </p:nvSpPr>
        <p:spPr bwMode="auto">
          <a:xfrm>
            <a:off x="56451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5">
            <a:extLst>
              <a:ext uri="{FF2B5EF4-FFF2-40B4-BE49-F238E27FC236}">
                <a16:creationId xmlns:a16="http://schemas.microsoft.com/office/drawing/2014/main" id="{A81C42B8-9501-457C-9DBC-BA397001DE6B}"/>
              </a:ext>
            </a:extLst>
          </p:cNvPr>
          <p:cNvSpPr>
            <a:spLocks/>
          </p:cNvSpPr>
          <p:nvPr userDrawn="1"/>
        </p:nvSpPr>
        <p:spPr bwMode="auto">
          <a:xfrm>
            <a:off x="60483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5">
            <a:extLst>
              <a:ext uri="{FF2B5EF4-FFF2-40B4-BE49-F238E27FC236}">
                <a16:creationId xmlns:a16="http://schemas.microsoft.com/office/drawing/2014/main" id="{1E20BB75-9E81-42DF-B4BF-5B6987919CEC}"/>
              </a:ext>
            </a:extLst>
          </p:cNvPr>
          <p:cNvSpPr>
            <a:spLocks/>
          </p:cNvSpPr>
          <p:nvPr userDrawn="1"/>
        </p:nvSpPr>
        <p:spPr bwMode="auto">
          <a:xfrm>
            <a:off x="64516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5">
            <a:extLst>
              <a:ext uri="{FF2B5EF4-FFF2-40B4-BE49-F238E27FC236}">
                <a16:creationId xmlns:a16="http://schemas.microsoft.com/office/drawing/2014/main" id="{D01EE500-D7A1-4352-BAD2-B850ACC4BC6A}"/>
              </a:ext>
            </a:extLst>
          </p:cNvPr>
          <p:cNvSpPr>
            <a:spLocks/>
          </p:cNvSpPr>
          <p:nvPr userDrawn="1"/>
        </p:nvSpPr>
        <p:spPr bwMode="auto">
          <a:xfrm>
            <a:off x="68548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5">
            <a:extLst>
              <a:ext uri="{FF2B5EF4-FFF2-40B4-BE49-F238E27FC236}">
                <a16:creationId xmlns:a16="http://schemas.microsoft.com/office/drawing/2014/main" id="{1587723F-EB9C-433F-ACA5-343CDE53B4CA}"/>
              </a:ext>
            </a:extLst>
          </p:cNvPr>
          <p:cNvSpPr>
            <a:spLocks/>
          </p:cNvSpPr>
          <p:nvPr userDrawn="1"/>
        </p:nvSpPr>
        <p:spPr bwMode="auto">
          <a:xfrm>
            <a:off x="72580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5">
            <a:extLst>
              <a:ext uri="{FF2B5EF4-FFF2-40B4-BE49-F238E27FC236}">
                <a16:creationId xmlns:a16="http://schemas.microsoft.com/office/drawing/2014/main" id="{3B89FD7D-E9C3-4C00-9808-59AAFB03163F}"/>
              </a:ext>
            </a:extLst>
          </p:cNvPr>
          <p:cNvSpPr>
            <a:spLocks/>
          </p:cNvSpPr>
          <p:nvPr userDrawn="1"/>
        </p:nvSpPr>
        <p:spPr bwMode="auto">
          <a:xfrm>
            <a:off x="76612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5">
            <a:extLst>
              <a:ext uri="{FF2B5EF4-FFF2-40B4-BE49-F238E27FC236}">
                <a16:creationId xmlns:a16="http://schemas.microsoft.com/office/drawing/2014/main" id="{6E04DD36-8E16-472A-941F-022D2E9A88A8}"/>
              </a:ext>
            </a:extLst>
          </p:cNvPr>
          <p:cNvSpPr>
            <a:spLocks/>
          </p:cNvSpPr>
          <p:nvPr userDrawn="1"/>
        </p:nvSpPr>
        <p:spPr bwMode="auto">
          <a:xfrm>
            <a:off x="80645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5">
            <a:extLst>
              <a:ext uri="{FF2B5EF4-FFF2-40B4-BE49-F238E27FC236}">
                <a16:creationId xmlns:a16="http://schemas.microsoft.com/office/drawing/2014/main" id="{12E1B3B0-875B-4233-B21E-CFCC3D054FB2}"/>
              </a:ext>
            </a:extLst>
          </p:cNvPr>
          <p:cNvSpPr>
            <a:spLocks/>
          </p:cNvSpPr>
          <p:nvPr userDrawn="1"/>
        </p:nvSpPr>
        <p:spPr bwMode="auto">
          <a:xfrm>
            <a:off x="84677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5">
            <a:extLst>
              <a:ext uri="{FF2B5EF4-FFF2-40B4-BE49-F238E27FC236}">
                <a16:creationId xmlns:a16="http://schemas.microsoft.com/office/drawing/2014/main" id="{EEFA6ADA-AE04-43D9-AEBA-6D4B6101D19D}"/>
              </a:ext>
            </a:extLst>
          </p:cNvPr>
          <p:cNvSpPr>
            <a:spLocks/>
          </p:cNvSpPr>
          <p:nvPr userDrawn="1"/>
        </p:nvSpPr>
        <p:spPr bwMode="auto">
          <a:xfrm>
            <a:off x="88709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5">
            <a:extLst>
              <a:ext uri="{FF2B5EF4-FFF2-40B4-BE49-F238E27FC236}">
                <a16:creationId xmlns:a16="http://schemas.microsoft.com/office/drawing/2014/main" id="{EF5B0E26-2791-4B14-B592-172C2FAC6FE5}"/>
              </a:ext>
            </a:extLst>
          </p:cNvPr>
          <p:cNvSpPr>
            <a:spLocks/>
          </p:cNvSpPr>
          <p:nvPr userDrawn="1"/>
        </p:nvSpPr>
        <p:spPr bwMode="auto">
          <a:xfrm>
            <a:off x="92741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5">
            <a:extLst>
              <a:ext uri="{FF2B5EF4-FFF2-40B4-BE49-F238E27FC236}">
                <a16:creationId xmlns:a16="http://schemas.microsoft.com/office/drawing/2014/main" id="{7CDA8C23-F3D0-475C-8B0B-D2483AECFAB8}"/>
              </a:ext>
            </a:extLst>
          </p:cNvPr>
          <p:cNvSpPr>
            <a:spLocks/>
          </p:cNvSpPr>
          <p:nvPr userDrawn="1"/>
        </p:nvSpPr>
        <p:spPr bwMode="auto">
          <a:xfrm>
            <a:off x="1048385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5">
            <a:extLst>
              <a:ext uri="{FF2B5EF4-FFF2-40B4-BE49-F238E27FC236}">
                <a16:creationId xmlns:a16="http://schemas.microsoft.com/office/drawing/2014/main" id="{A6895141-163A-4201-B333-6467D533F440}"/>
              </a:ext>
            </a:extLst>
          </p:cNvPr>
          <p:cNvSpPr>
            <a:spLocks/>
          </p:cNvSpPr>
          <p:nvPr userDrawn="1"/>
        </p:nvSpPr>
        <p:spPr bwMode="auto">
          <a:xfrm>
            <a:off x="96774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5">
            <a:extLst>
              <a:ext uri="{FF2B5EF4-FFF2-40B4-BE49-F238E27FC236}">
                <a16:creationId xmlns:a16="http://schemas.microsoft.com/office/drawing/2014/main" id="{96857859-9A05-4D31-8334-CDC677051A05}"/>
              </a:ext>
            </a:extLst>
          </p:cNvPr>
          <p:cNvSpPr>
            <a:spLocks/>
          </p:cNvSpPr>
          <p:nvPr userDrawn="1"/>
        </p:nvSpPr>
        <p:spPr bwMode="auto">
          <a:xfrm>
            <a:off x="100806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5">
            <a:extLst>
              <a:ext uri="{FF2B5EF4-FFF2-40B4-BE49-F238E27FC236}">
                <a16:creationId xmlns:a16="http://schemas.microsoft.com/office/drawing/2014/main" id="{EBBC59FD-BB44-465C-9882-47450B890D91}"/>
              </a:ext>
            </a:extLst>
          </p:cNvPr>
          <p:cNvSpPr>
            <a:spLocks/>
          </p:cNvSpPr>
          <p:nvPr userDrawn="1"/>
        </p:nvSpPr>
        <p:spPr bwMode="auto">
          <a:xfrm>
            <a:off x="1088707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5">
            <a:extLst>
              <a:ext uri="{FF2B5EF4-FFF2-40B4-BE49-F238E27FC236}">
                <a16:creationId xmlns:a16="http://schemas.microsoft.com/office/drawing/2014/main" id="{B55E93B0-6435-4CBB-9B59-5C2C61984C86}"/>
              </a:ext>
            </a:extLst>
          </p:cNvPr>
          <p:cNvSpPr>
            <a:spLocks/>
          </p:cNvSpPr>
          <p:nvPr userDrawn="1"/>
        </p:nvSpPr>
        <p:spPr bwMode="auto">
          <a:xfrm>
            <a:off x="11290300"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5">
            <a:extLst>
              <a:ext uri="{FF2B5EF4-FFF2-40B4-BE49-F238E27FC236}">
                <a16:creationId xmlns:a16="http://schemas.microsoft.com/office/drawing/2014/main" id="{CB08B145-8F37-4A8A-A4CE-4438007E168A}"/>
              </a:ext>
            </a:extLst>
          </p:cNvPr>
          <p:cNvSpPr>
            <a:spLocks/>
          </p:cNvSpPr>
          <p:nvPr userDrawn="1"/>
        </p:nvSpPr>
        <p:spPr bwMode="auto">
          <a:xfrm>
            <a:off x="11693525"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5">
            <a:extLst>
              <a:ext uri="{FF2B5EF4-FFF2-40B4-BE49-F238E27FC236}">
                <a16:creationId xmlns:a16="http://schemas.microsoft.com/office/drawing/2014/main" id="{3B0D020A-90FC-400F-B7B5-63FC994068E4}"/>
              </a:ext>
            </a:extLst>
          </p:cNvPr>
          <p:cNvSpPr>
            <a:spLocks/>
          </p:cNvSpPr>
          <p:nvPr userDrawn="1"/>
        </p:nvSpPr>
        <p:spPr bwMode="auto">
          <a:xfrm>
            <a:off x="12096738" y="6263821"/>
            <a:ext cx="101092" cy="265431"/>
          </a:xfrm>
          <a:custGeom>
            <a:avLst/>
            <a:gdLst>
              <a:gd name="T0" fmla="*/ 0 w 314"/>
              <a:gd name="T1" fmla="*/ 1332 h 1332"/>
              <a:gd name="T2" fmla="*/ 0 w 314"/>
              <a:gd name="T3" fmla="*/ 1332 h 1332"/>
              <a:gd name="T4" fmla="*/ 314 w 314"/>
              <a:gd name="T5" fmla="*/ 1332 h 1332"/>
              <a:gd name="T6" fmla="*/ 314 w 314"/>
              <a:gd name="T7" fmla="*/ 0 h 1332"/>
              <a:gd name="T8" fmla="*/ 0 w 314"/>
              <a:gd name="T9" fmla="*/ 0 h 1332"/>
              <a:gd name="T10" fmla="*/ 0 w 314"/>
              <a:gd name="T11" fmla="*/ 1332 h 1332"/>
            </a:gdLst>
            <a:ahLst/>
            <a:cxnLst>
              <a:cxn ang="0">
                <a:pos x="T0" y="T1"/>
              </a:cxn>
              <a:cxn ang="0">
                <a:pos x="T2" y="T3"/>
              </a:cxn>
              <a:cxn ang="0">
                <a:pos x="T4" y="T5"/>
              </a:cxn>
              <a:cxn ang="0">
                <a:pos x="T6" y="T7"/>
              </a:cxn>
              <a:cxn ang="0">
                <a:pos x="T8" y="T9"/>
              </a:cxn>
              <a:cxn ang="0">
                <a:pos x="T10" y="T11"/>
              </a:cxn>
            </a:cxnLst>
            <a:rect l="0" t="0" r="r" b="b"/>
            <a:pathLst>
              <a:path w="314" h="1332">
                <a:moveTo>
                  <a:pt x="0" y="1332"/>
                </a:moveTo>
                <a:lnTo>
                  <a:pt x="0" y="1332"/>
                </a:lnTo>
                <a:lnTo>
                  <a:pt x="314" y="1332"/>
                </a:lnTo>
                <a:lnTo>
                  <a:pt x="314" y="0"/>
                </a:lnTo>
                <a:lnTo>
                  <a:pt x="0" y="0"/>
                </a:lnTo>
                <a:lnTo>
                  <a:pt x="0" y="1332"/>
                </a:lnTo>
                <a:close/>
              </a:path>
            </a:pathLst>
          </a:custGeom>
          <a:solidFill>
            <a:srgbClr val="D6D73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007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Pattern Black">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Insert Text Here</a:t>
            </a:r>
          </a:p>
        </p:txBody>
      </p:sp>
      <p:pic>
        <p:nvPicPr>
          <p:cNvPr id="3" name="Picture 2">
            <a:extLst>
              <a:ext uri="{FF2B5EF4-FFF2-40B4-BE49-F238E27FC236}">
                <a16:creationId xmlns:a16="http://schemas.microsoft.com/office/drawing/2014/main" id="{9C8B4846-4E60-4E5B-9695-28F923D1D7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5400000">
            <a:off x="5753100" y="419100"/>
            <a:ext cx="685800" cy="12192000"/>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tx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91440" tIns="0" rIns="9144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r>
              <a:rPr lang="en-US"/>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91440" tIns="0" rIns="91440" bIns="0">
            <a:noAutofit/>
          </a:bodyPr>
          <a:lstStyle>
            <a:lvl1pPr marL="0" indent="0" algn="l">
              <a:spcBef>
                <a:spcPts val="0"/>
              </a:spcBef>
              <a:spcAft>
                <a:spcPts val="0"/>
              </a:spcAft>
              <a:buFont typeface="Arial" panose="020B0604020202020204" pitchFamily="34" charset="0"/>
              <a:buNone/>
              <a:defRPr lang="en-US" sz="1800" kern="1200" dirty="0">
                <a:solidFill>
                  <a:schemeClr val="bg2"/>
                </a:solidFill>
                <a:latin typeface="+mn-lt"/>
                <a:ea typeface="+mn-ea"/>
                <a:cs typeface="+mn-cs"/>
              </a:defRPr>
            </a:lvl1pPr>
          </a:lstStyle>
          <a:p>
            <a:pPr lvl="0"/>
            <a:r>
              <a:rPr lang="en-US"/>
              <a:t>Insert content here</a:t>
            </a:r>
          </a:p>
        </p:txBody>
      </p:sp>
      <p:pic>
        <p:nvPicPr>
          <p:cNvPr id="3" name="Picture 2">
            <a:extLst>
              <a:ext uri="{FF2B5EF4-FFF2-40B4-BE49-F238E27FC236}">
                <a16:creationId xmlns:a16="http://schemas.microsoft.com/office/drawing/2014/main" id="{8D8AAE41-A985-425A-934D-615BBE3602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5400000">
            <a:off x="5753100" y="419100"/>
            <a:ext cx="685800" cy="12192000"/>
          </a:xfrm>
          <a:prstGeom prst="rect">
            <a:avLst/>
          </a:prstGeom>
        </p:spPr>
      </p:pic>
    </p:spTree>
    <p:extLst>
      <p:ext uri="{BB962C8B-B14F-4D97-AF65-F5344CB8AC3E}">
        <p14:creationId xmlns:p14="http://schemas.microsoft.com/office/powerpoint/2010/main" val="249900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3/26/2023</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88" r:id="rId2"/>
    <p:sldLayoutId id="2147483702" r:id="rId3"/>
    <p:sldLayoutId id="2147483699" r:id="rId4"/>
    <p:sldLayoutId id="2147483701" r:id="rId5"/>
    <p:sldLayoutId id="2147483700" r:id="rId6"/>
    <p:sldLayoutId id="2147483703" r:id="rId7"/>
    <p:sldLayoutId id="2147483690" r:id="rId8"/>
    <p:sldLayoutId id="2147483704" r:id="rId9"/>
    <p:sldLayoutId id="2147483691" r:id="rId10"/>
    <p:sldLayoutId id="2147483694" r:id="rId11"/>
    <p:sldLayoutId id="2147483705" r:id="rId12"/>
    <p:sldLayoutId id="214748370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3/26/2023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76538058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chemeClr val="bg1">
                <a:lumMod val="75000"/>
              </a:schemeClr>
            </a:gs>
            <a:gs pos="0">
              <a:schemeClr val="bg1">
                <a:lumMod val="75000"/>
              </a:schemeClr>
            </a:gs>
            <a:gs pos="74000">
              <a:schemeClr val="bg1">
                <a:lumMod val="65000"/>
              </a:schemeClr>
            </a:gs>
            <a:gs pos="83000">
              <a:schemeClr val="bg1">
                <a:lumMod val="65000"/>
              </a:schemeClr>
            </a:gs>
            <a:gs pos="100000">
              <a:srgbClr val="9B2528">
                <a:alpha val="59000"/>
              </a:srgb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5C87A-44E9-4692-896D-32F9A5037FC5}" type="datetimeFigureOut">
              <a:rPr lang="en-GB" smtClean="0"/>
              <a:t>26/03/2023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9E394-0547-43A7-B449-D034DC2964EC}" type="slidenum">
              <a:rPr lang="en-GB" smtClean="0"/>
              <a:t>‹#›</a:t>
            </a:fld>
            <a:endParaRPr lang="en-GB"/>
          </a:p>
        </p:txBody>
      </p:sp>
    </p:spTree>
    <p:extLst>
      <p:ext uri="{BB962C8B-B14F-4D97-AF65-F5344CB8AC3E}">
        <p14:creationId xmlns:p14="http://schemas.microsoft.com/office/powerpoint/2010/main" val="378137715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thebeacons.org.uk"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1.jpeg"/><Relationship Id="rId4" Type="http://schemas.openxmlformats.org/officeDocument/2006/relationships/hyperlink" Target="mailto:admin@thebeacons.org.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hyperlink" Target="https://pixabay.com/en/family-tree-genealogy-29529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2.jp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ctrTitle" idx="4294967295"/>
          </p:nvPr>
        </p:nvSpPr>
        <p:spPr>
          <a:xfrm>
            <a:off x="4373880" y="2311400"/>
            <a:ext cx="7528560" cy="2235200"/>
          </a:xfrm>
        </p:spPr>
        <p:txBody>
          <a:bodyPr anchor="ctr">
            <a:noAutofit/>
          </a:bodyPr>
          <a:lstStyle/>
          <a:p>
            <a:pPr eaLnBrk="1" hangingPunct="1"/>
            <a:r>
              <a:rPr lang="en-US" altLang="en-US" b="1" dirty="0">
                <a:solidFill>
                  <a:srgbClr val="01C2D1"/>
                </a:solidFill>
                <a:latin typeface="+mn-lt"/>
              </a:rPr>
              <a:t>M</a:t>
            </a:r>
            <a:r>
              <a:rPr lang="en-US" altLang="en-US" b="1" dirty="0">
                <a:latin typeface="+mn-lt"/>
              </a:rPr>
              <a:t>y</a:t>
            </a:r>
            <a:r>
              <a:rPr lang="en-US" altLang="en-US" b="1" dirty="0">
                <a:solidFill>
                  <a:srgbClr val="01C2D1"/>
                </a:solidFill>
                <a:latin typeface="+mn-lt"/>
              </a:rPr>
              <a:t> </a:t>
            </a:r>
            <a:r>
              <a:rPr lang="en-US" altLang="en-US" b="1" dirty="0">
                <a:solidFill>
                  <a:schemeClr val="accent4"/>
                </a:solidFill>
                <a:latin typeface="+mn-lt"/>
              </a:rPr>
              <a:t>S</a:t>
            </a:r>
            <a:r>
              <a:rPr lang="en-US" altLang="en-US" b="1" dirty="0">
                <a:latin typeface="+mn-lt"/>
              </a:rPr>
              <a:t>upport</a:t>
            </a:r>
            <a:r>
              <a:rPr lang="en-US" altLang="en-US" b="1" dirty="0">
                <a:solidFill>
                  <a:srgbClr val="01C2D1"/>
                </a:solidFill>
                <a:latin typeface="+mn-lt"/>
              </a:rPr>
              <a:t> </a:t>
            </a:r>
            <a:r>
              <a:rPr lang="en-US" altLang="en-US" b="1" dirty="0">
                <a:solidFill>
                  <a:srgbClr val="F69000"/>
                </a:solidFill>
                <a:latin typeface="+mn-lt"/>
              </a:rPr>
              <a:t>D</a:t>
            </a:r>
            <a:r>
              <a:rPr lang="en-US" altLang="en-US" b="1" dirty="0">
                <a:latin typeface="+mn-lt"/>
              </a:rPr>
              <a:t>ay</a:t>
            </a:r>
            <a:r>
              <a:rPr lang="en-US" altLang="en-US" b="1" dirty="0">
                <a:solidFill>
                  <a:srgbClr val="01C2D1"/>
                </a:solidFill>
                <a:latin typeface="+mn-lt"/>
              </a:rPr>
              <a:t> </a:t>
            </a:r>
            <a:br>
              <a:rPr lang="en-US" altLang="en-US" b="1" dirty="0">
                <a:solidFill>
                  <a:srgbClr val="01C2D1"/>
                </a:solidFill>
                <a:latin typeface="+mn-lt"/>
              </a:rPr>
            </a:br>
            <a:br>
              <a:rPr lang="en-US" altLang="en-US" b="1" dirty="0">
                <a:solidFill>
                  <a:srgbClr val="01C2D1"/>
                </a:solidFill>
                <a:latin typeface="+mn-lt"/>
              </a:rPr>
            </a:br>
            <a:r>
              <a:rPr lang="en-US" altLang="en-US" sz="3200" b="1" dirty="0">
                <a:solidFill>
                  <a:schemeClr val="accent5"/>
                </a:solidFill>
                <a:latin typeface="+mn-lt"/>
              </a:rPr>
              <a:t>Yes We Can!</a:t>
            </a:r>
            <a:br>
              <a:rPr lang="en-US" altLang="en-US" sz="3200" b="1" dirty="0">
                <a:solidFill>
                  <a:schemeClr val="accent5"/>
                </a:solidFill>
                <a:latin typeface="+mn-lt"/>
              </a:rPr>
            </a:br>
            <a:br>
              <a:rPr lang="en-US" altLang="en-US" sz="3200" b="1" dirty="0">
                <a:solidFill>
                  <a:schemeClr val="accent5"/>
                </a:solidFill>
                <a:latin typeface="+mn-lt"/>
              </a:rPr>
            </a:br>
            <a:r>
              <a:rPr lang="en-US" altLang="en-US" sz="3200" b="1" dirty="0">
                <a:solidFill>
                  <a:schemeClr val="accent5"/>
                </a:solidFill>
                <a:latin typeface="+mn-lt"/>
              </a:rPr>
              <a:t>Embed a Whole Family Approach. </a:t>
            </a:r>
          </a:p>
        </p:txBody>
      </p:sp>
      <p:pic>
        <p:nvPicPr>
          <p:cNvPr id="3" name="Picture 2" descr="A picture containing diagram&#10;&#10;Description automatically generated">
            <a:extLst>
              <a:ext uri="{FF2B5EF4-FFF2-40B4-BE49-F238E27FC236}">
                <a16:creationId xmlns:a16="http://schemas.microsoft.com/office/drawing/2014/main" id="{E02A360C-7E79-1449-7AA4-19653E5D8EEA}"/>
              </a:ext>
            </a:extLst>
          </p:cNvPr>
          <p:cNvPicPr>
            <a:picLocks noChangeAspect="1"/>
          </p:cNvPicPr>
          <p:nvPr/>
        </p:nvPicPr>
        <p:blipFill>
          <a:blip r:embed="rId3"/>
          <a:stretch>
            <a:fillRect/>
          </a:stretch>
        </p:blipFill>
        <p:spPr>
          <a:xfrm>
            <a:off x="9571037" y="0"/>
            <a:ext cx="2620963" cy="1538968"/>
          </a:xfrm>
          <a:prstGeom prst="rect">
            <a:avLst/>
          </a:prstGeom>
        </p:spPr>
      </p:pic>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EF947-7A70-499E-BFE2-93E463A382B5}"/>
              </a:ext>
            </a:extLst>
          </p:cNvPr>
          <p:cNvSpPr>
            <a:spLocks noGrp="1"/>
          </p:cNvSpPr>
          <p:nvPr>
            <p:ph type="title"/>
          </p:nvPr>
        </p:nvSpPr>
        <p:spPr>
          <a:xfrm>
            <a:off x="376825" y="111339"/>
            <a:ext cx="8512707" cy="744755"/>
          </a:xfrm>
        </p:spPr>
        <p:txBody>
          <a:bodyPr>
            <a:normAutofit/>
          </a:bodyPr>
          <a:lstStyle/>
          <a:p>
            <a:r>
              <a:rPr lang="en-GB" b="1"/>
              <a:t>South Lanarkshire: Recovery</a:t>
            </a:r>
          </a:p>
        </p:txBody>
      </p:sp>
      <p:sp>
        <p:nvSpPr>
          <p:cNvPr id="122" name="Content Placeholder 2">
            <a:extLst>
              <a:ext uri="{FF2B5EF4-FFF2-40B4-BE49-F238E27FC236}">
                <a16:creationId xmlns:a16="http://schemas.microsoft.com/office/drawing/2014/main" id="{7D1E2625-F03E-47A5-AC60-05049C0D2F3C}"/>
              </a:ext>
            </a:extLst>
          </p:cNvPr>
          <p:cNvSpPr>
            <a:spLocks noGrp="1"/>
          </p:cNvSpPr>
          <p:nvPr>
            <p:ph idx="1"/>
          </p:nvPr>
        </p:nvSpPr>
        <p:spPr>
          <a:xfrm>
            <a:off x="2308495" y="564852"/>
            <a:ext cx="9505088" cy="6007031"/>
          </a:xfrm>
        </p:spPr>
        <p:txBody>
          <a:bodyPr vert="horz" lIns="91440" tIns="45720" rIns="91440" bIns="45720" rtlCol="0" anchor="t">
            <a:noAutofit/>
          </a:bodyPr>
          <a:lstStyle/>
          <a:p>
            <a:pPr lvl="0">
              <a:lnSpc>
                <a:spcPct val="150000"/>
              </a:lnSpc>
              <a:buFont typeface="Wingdings" panose="05000000000000000000" pitchFamily="2" charset="2"/>
              <a:buChar char="§"/>
            </a:pPr>
            <a:r>
              <a:rPr lang="en-GB" sz="2800" b="1"/>
              <a:t>Equitable across South Lanarkshire localities</a:t>
            </a:r>
            <a:endParaRPr lang="en-US"/>
          </a:p>
          <a:p>
            <a:pPr>
              <a:lnSpc>
                <a:spcPct val="150000"/>
              </a:lnSpc>
              <a:buFont typeface="Wingdings" panose="05000000000000000000" pitchFamily="2" charset="2"/>
              <a:buChar char="§"/>
            </a:pPr>
            <a:r>
              <a:rPr lang="en-GB" sz="2800" b="1"/>
              <a:t>Unique Model- non-traditional and non-clinical</a:t>
            </a:r>
          </a:p>
          <a:p>
            <a:pPr>
              <a:lnSpc>
                <a:spcPct val="150000"/>
              </a:lnSpc>
              <a:buFont typeface="Wingdings" panose="05000000000000000000" pitchFamily="2" charset="2"/>
              <a:buChar char="§"/>
            </a:pPr>
            <a:r>
              <a:rPr lang="en-GB" sz="2800" b="1"/>
              <a:t>Trauma-informed and promoting psychological well-being</a:t>
            </a:r>
          </a:p>
          <a:p>
            <a:pPr>
              <a:lnSpc>
                <a:spcPct val="150000"/>
              </a:lnSpc>
              <a:buFont typeface="Wingdings" panose="05000000000000000000" pitchFamily="2" charset="2"/>
              <a:buChar char="§"/>
            </a:pPr>
            <a:r>
              <a:rPr lang="en-GB" sz="2800" b="1"/>
              <a:t>Embed the values of welcome, healing, compassion and empathy. </a:t>
            </a:r>
          </a:p>
          <a:p>
            <a:pPr>
              <a:lnSpc>
                <a:spcPct val="150000"/>
              </a:lnSpc>
              <a:buFont typeface="Wingdings" panose="05000000000000000000" pitchFamily="2" charset="2"/>
              <a:buChar char="§"/>
            </a:pPr>
            <a:r>
              <a:rPr lang="en-GB" sz="2800" b="1"/>
              <a:t>Upskill people with lived and living experience- : Beacons 1</a:t>
            </a:r>
            <a:r>
              <a:rPr lang="en-GB" sz="2800" b="1" baseline="30000"/>
              <a:t>st</a:t>
            </a:r>
            <a:r>
              <a:rPr lang="en-GB" sz="2800" b="1"/>
              <a:t> Responders</a:t>
            </a:r>
          </a:p>
          <a:p>
            <a:pPr>
              <a:lnSpc>
                <a:spcPct val="150000"/>
              </a:lnSpc>
              <a:buFont typeface="Wingdings" panose="05000000000000000000" pitchFamily="2" charset="2"/>
              <a:buChar char="§"/>
            </a:pPr>
            <a:r>
              <a:rPr lang="en-GB" sz="2800" b="1"/>
              <a:t>Whole family approaches</a:t>
            </a:r>
          </a:p>
          <a:p>
            <a:pPr>
              <a:buFont typeface="Wingdings" panose="05000000000000000000" pitchFamily="2" charset="2"/>
              <a:buChar char="§"/>
            </a:pPr>
            <a:endParaRPr lang="en-GB" sz="1200" b="1"/>
          </a:p>
          <a:p>
            <a:pPr marL="0" indent="0">
              <a:buNone/>
            </a:pPr>
            <a:endParaRPr lang="en-GB" sz="1200" b="1"/>
          </a:p>
          <a:p>
            <a:endParaRPr lang="en-US" sz="1200" b="1"/>
          </a:p>
          <a:p>
            <a:endParaRPr lang="en-US" sz="1200" b="1"/>
          </a:p>
          <a:p>
            <a:endParaRPr lang="en-GB" sz="1200" b="1"/>
          </a:p>
          <a:p>
            <a:endParaRPr lang="en-GB" sz="1200" b="1"/>
          </a:p>
          <a:p>
            <a:endParaRPr lang="en-US" sz="1200" b="1"/>
          </a:p>
          <a:p>
            <a:pPr lvl="0"/>
            <a:endParaRPr lang="en-US" sz="1200"/>
          </a:p>
          <a:p>
            <a:endParaRPr lang="en-US" sz="1200" b="1"/>
          </a:p>
          <a:p>
            <a:endParaRPr lang="en-US" sz="1200" b="1"/>
          </a:p>
          <a:p>
            <a:endParaRPr lang="en-GB" sz="1200"/>
          </a:p>
        </p:txBody>
      </p:sp>
      <p:grpSp>
        <p:nvGrpSpPr>
          <p:cNvPr id="4" name="Group 3">
            <a:extLst>
              <a:ext uri="{FF2B5EF4-FFF2-40B4-BE49-F238E27FC236}">
                <a16:creationId xmlns:a16="http://schemas.microsoft.com/office/drawing/2014/main" id="{6E326899-7D49-47E4-8CEF-CFE1F2603930}"/>
              </a:ext>
            </a:extLst>
          </p:cNvPr>
          <p:cNvGrpSpPr/>
          <p:nvPr/>
        </p:nvGrpSpPr>
        <p:grpSpPr>
          <a:xfrm>
            <a:off x="224515" y="2449414"/>
            <a:ext cx="1891524" cy="1709415"/>
            <a:chOff x="1905000" y="1051722"/>
            <a:chExt cx="8377238" cy="4425154"/>
          </a:xfrm>
        </p:grpSpPr>
        <p:sp>
          <p:nvSpPr>
            <p:cNvPr id="5" name="Freeform 6">
              <a:extLst>
                <a:ext uri="{FF2B5EF4-FFF2-40B4-BE49-F238E27FC236}">
                  <a16:creationId xmlns:a16="http://schemas.microsoft.com/office/drawing/2014/main" id="{2264CEE6-A889-4D85-BD74-7CAAC3B49F39}"/>
                </a:ext>
              </a:extLst>
            </p:cNvPr>
            <p:cNvSpPr>
              <a:spLocks/>
            </p:cNvSpPr>
            <p:nvPr/>
          </p:nvSpPr>
          <p:spPr bwMode="auto">
            <a:xfrm>
              <a:off x="8156052" y="4100513"/>
              <a:ext cx="695325" cy="1254125"/>
            </a:xfrm>
            <a:custGeom>
              <a:avLst/>
              <a:gdLst/>
              <a:ahLst/>
              <a:cxnLst>
                <a:cxn ang="0">
                  <a:pos x="374" y="0"/>
                </a:cxn>
                <a:cxn ang="0">
                  <a:pos x="395" y="3"/>
                </a:cxn>
                <a:cxn ang="0">
                  <a:pos x="413" y="11"/>
                </a:cxn>
                <a:cxn ang="0">
                  <a:pos x="426" y="26"/>
                </a:cxn>
                <a:cxn ang="0">
                  <a:pos x="434" y="47"/>
                </a:cxn>
                <a:cxn ang="0">
                  <a:pos x="437" y="72"/>
                </a:cxn>
                <a:cxn ang="0">
                  <a:pos x="437" y="104"/>
                </a:cxn>
                <a:cxn ang="0">
                  <a:pos x="438" y="125"/>
                </a:cxn>
                <a:cxn ang="0">
                  <a:pos x="438" y="151"/>
                </a:cxn>
                <a:cxn ang="0">
                  <a:pos x="437" y="183"/>
                </a:cxn>
                <a:cxn ang="0">
                  <a:pos x="435" y="221"/>
                </a:cxn>
                <a:cxn ang="0">
                  <a:pos x="430" y="264"/>
                </a:cxn>
                <a:cxn ang="0">
                  <a:pos x="424" y="317"/>
                </a:cxn>
                <a:cxn ang="0">
                  <a:pos x="418" y="356"/>
                </a:cxn>
                <a:cxn ang="0">
                  <a:pos x="406" y="396"/>
                </a:cxn>
                <a:cxn ang="0">
                  <a:pos x="394" y="436"/>
                </a:cxn>
                <a:cxn ang="0">
                  <a:pos x="378" y="476"/>
                </a:cxn>
                <a:cxn ang="0">
                  <a:pos x="358" y="516"/>
                </a:cxn>
                <a:cxn ang="0">
                  <a:pos x="338" y="554"/>
                </a:cxn>
                <a:cxn ang="0">
                  <a:pos x="293" y="628"/>
                </a:cxn>
                <a:cxn ang="0">
                  <a:pos x="269" y="660"/>
                </a:cxn>
                <a:cxn ang="0">
                  <a:pos x="245" y="690"/>
                </a:cxn>
                <a:cxn ang="0">
                  <a:pos x="221" y="718"/>
                </a:cxn>
                <a:cxn ang="0">
                  <a:pos x="197" y="742"/>
                </a:cxn>
                <a:cxn ang="0">
                  <a:pos x="175" y="761"/>
                </a:cxn>
                <a:cxn ang="0">
                  <a:pos x="154" y="777"/>
                </a:cxn>
                <a:cxn ang="0">
                  <a:pos x="136" y="786"/>
                </a:cxn>
                <a:cxn ang="0">
                  <a:pos x="119" y="790"/>
                </a:cxn>
                <a:cxn ang="0">
                  <a:pos x="106" y="788"/>
                </a:cxn>
                <a:cxn ang="0">
                  <a:pos x="95" y="780"/>
                </a:cxn>
                <a:cxn ang="0">
                  <a:pos x="88" y="764"/>
                </a:cxn>
                <a:cxn ang="0">
                  <a:pos x="85" y="742"/>
                </a:cxn>
                <a:cxn ang="0">
                  <a:pos x="85" y="711"/>
                </a:cxn>
                <a:cxn ang="0">
                  <a:pos x="0" y="610"/>
                </a:cxn>
                <a:cxn ang="0">
                  <a:pos x="32" y="596"/>
                </a:cxn>
                <a:cxn ang="0">
                  <a:pos x="59" y="575"/>
                </a:cxn>
                <a:cxn ang="0">
                  <a:pos x="80" y="551"/>
                </a:cxn>
                <a:cxn ang="0">
                  <a:pos x="98" y="521"/>
                </a:cxn>
                <a:cxn ang="0">
                  <a:pos x="112" y="484"/>
                </a:cxn>
                <a:cxn ang="0">
                  <a:pos x="123" y="444"/>
                </a:cxn>
                <a:cxn ang="0">
                  <a:pos x="144" y="378"/>
                </a:cxn>
                <a:cxn ang="0">
                  <a:pos x="170" y="317"/>
                </a:cxn>
                <a:cxn ang="0">
                  <a:pos x="203" y="261"/>
                </a:cxn>
                <a:cxn ang="0">
                  <a:pos x="242" y="210"/>
                </a:cxn>
                <a:cxn ang="0">
                  <a:pos x="285" y="165"/>
                </a:cxn>
                <a:cxn ang="0">
                  <a:pos x="336" y="125"/>
                </a:cxn>
                <a:cxn ang="0">
                  <a:pos x="358" y="61"/>
                </a:cxn>
                <a:cxn ang="0">
                  <a:pos x="374" y="0"/>
                </a:cxn>
              </a:cxnLst>
              <a:rect l="0" t="0" r="r" b="b"/>
              <a:pathLst>
                <a:path w="438" h="790">
                  <a:moveTo>
                    <a:pt x="374" y="0"/>
                  </a:moveTo>
                  <a:lnTo>
                    <a:pt x="395" y="3"/>
                  </a:lnTo>
                  <a:lnTo>
                    <a:pt x="413" y="11"/>
                  </a:lnTo>
                  <a:lnTo>
                    <a:pt x="426" y="26"/>
                  </a:lnTo>
                  <a:lnTo>
                    <a:pt x="434" y="47"/>
                  </a:lnTo>
                  <a:lnTo>
                    <a:pt x="437" y="72"/>
                  </a:lnTo>
                  <a:lnTo>
                    <a:pt x="437" y="104"/>
                  </a:lnTo>
                  <a:lnTo>
                    <a:pt x="438" y="125"/>
                  </a:lnTo>
                  <a:lnTo>
                    <a:pt x="438" y="151"/>
                  </a:lnTo>
                  <a:lnTo>
                    <a:pt x="437" y="183"/>
                  </a:lnTo>
                  <a:lnTo>
                    <a:pt x="435" y="221"/>
                  </a:lnTo>
                  <a:lnTo>
                    <a:pt x="430" y="264"/>
                  </a:lnTo>
                  <a:lnTo>
                    <a:pt x="424" y="317"/>
                  </a:lnTo>
                  <a:lnTo>
                    <a:pt x="418" y="356"/>
                  </a:lnTo>
                  <a:lnTo>
                    <a:pt x="406" y="396"/>
                  </a:lnTo>
                  <a:lnTo>
                    <a:pt x="394" y="436"/>
                  </a:lnTo>
                  <a:lnTo>
                    <a:pt x="378" y="476"/>
                  </a:lnTo>
                  <a:lnTo>
                    <a:pt x="358" y="516"/>
                  </a:lnTo>
                  <a:lnTo>
                    <a:pt x="338" y="554"/>
                  </a:lnTo>
                  <a:lnTo>
                    <a:pt x="293" y="628"/>
                  </a:lnTo>
                  <a:lnTo>
                    <a:pt x="269" y="660"/>
                  </a:lnTo>
                  <a:lnTo>
                    <a:pt x="245" y="690"/>
                  </a:lnTo>
                  <a:lnTo>
                    <a:pt x="221" y="718"/>
                  </a:lnTo>
                  <a:lnTo>
                    <a:pt x="197" y="742"/>
                  </a:lnTo>
                  <a:lnTo>
                    <a:pt x="175" y="761"/>
                  </a:lnTo>
                  <a:lnTo>
                    <a:pt x="154" y="777"/>
                  </a:lnTo>
                  <a:lnTo>
                    <a:pt x="136" y="786"/>
                  </a:lnTo>
                  <a:lnTo>
                    <a:pt x="119" y="790"/>
                  </a:lnTo>
                  <a:lnTo>
                    <a:pt x="106" y="788"/>
                  </a:lnTo>
                  <a:lnTo>
                    <a:pt x="95" y="780"/>
                  </a:lnTo>
                  <a:lnTo>
                    <a:pt x="88" y="764"/>
                  </a:lnTo>
                  <a:lnTo>
                    <a:pt x="85" y="742"/>
                  </a:lnTo>
                  <a:lnTo>
                    <a:pt x="85" y="711"/>
                  </a:lnTo>
                  <a:lnTo>
                    <a:pt x="0" y="610"/>
                  </a:lnTo>
                  <a:lnTo>
                    <a:pt x="32" y="596"/>
                  </a:lnTo>
                  <a:lnTo>
                    <a:pt x="59" y="575"/>
                  </a:lnTo>
                  <a:lnTo>
                    <a:pt x="80" y="551"/>
                  </a:lnTo>
                  <a:lnTo>
                    <a:pt x="98" y="521"/>
                  </a:lnTo>
                  <a:lnTo>
                    <a:pt x="112" y="484"/>
                  </a:lnTo>
                  <a:lnTo>
                    <a:pt x="123" y="444"/>
                  </a:lnTo>
                  <a:lnTo>
                    <a:pt x="144" y="378"/>
                  </a:lnTo>
                  <a:lnTo>
                    <a:pt x="170" y="317"/>
                  </a:lnTo>
                  <a:lnTo>
                    <a:pt x="203" y="261"/>
                  </a:lnTo>
                  <a:lnTo>
                    <a:pt x="242" y="210"/>
                  </a:lnTo>
                  <a:lnTo>
                    <a:pt x="285" y="165"/>
                  </a:lnTo>
                  <a:lnTo>
                    <a:pt x="336" y="125"/>
                  </a:lnTo>
                  <a:lnTo>
                    <a:pt x="358" y="61"/>
                  </a:lnTo>
                  <a:lnTo>
                    <a:pt x="374" y="0"/>
                  </a:lnTo>
                  <a:close/>
                </a:path>
              </a:pathLst>
            </a:custGeom>
            <a:solidFill>
              <a:srgbClr val="09090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 name="Freeform 8">
              <a:extLst>
                <a:ext uri="{FF2B5EF4-FFF2-40B4-BE49-F238E27FC236}">
                  <a16:creationId xmlns:a16="http://schemas.microsoft.com/office/drawing/2014/main" id="{BE10FE38-9A1F-4779-A59A-42FCD6E7AE7A}"/>
                </a:ext>
              </a:extLst>
            </p:cNvPr>
            <p:cNvSpPr>
              <a:spLocks/>
            </p:cNvSpPr>
            <p:nvPr/>
          </p:nvSpPr>
          <p:spPr bwMode="auto">
            <a:xfrm>
              <a:off x="4403725" y="4197351"/>
              <a:ext cx="814388" cy="246063"/>
            </a:xfrm>
            <a:custGeom>
              <a:avLst/>
              <a:gdLst/>
              <a:ahLst/>
              <a:cxnLst>
                <a:cxn ang="0">
                  <a:pos x="181" y="0"/>
                </a:cxn>
                <a:cxn ang="0">
                  <a:pos x="513" y="29"/>
                </a:cxn>
                <a:cxn ang="0">
                  <a:pos x="403" y="155"/>
                </a:cxn>
                <a:cxn ang="0">
                  <a:pos x="0" y="96"/>
                </a:cxn>
                <a:cxn ang="0">
                  <a:pos x="181" y="0"/>
                </a:cxn>
              </a:cxnLst>
              <a:rect l="0" t="0" r="r" b="b"/>
              <a:pathLst>
                <a:path w="513" h="155">
                  <a:moveTo>
                    <a:pt x="181" y="0"/>
                  </a:moveTo>
                  <a:lnTo>
                    <a:pt x="513" y="29"/>
                  </a:lnTo>
                  <a:lnTo>
                    <a:pt x="403" y="155"/>
                  </a:lnTo>
                  <a:lnTo>
                    <a:pt x="0" y="96"/>
                  </a:lnTo>
                  <a:lnTo>
                    <a:pt x="18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85772E0A-7030-428C-A25A-5C04D201FC1A}"/>
                </a:ext>
              </a:extLst>
            </p:cNvPr>
            <p:cNvSpPr>
              <a:spLocks noChangeArrowheads="1"/>
            </p:cNvSpPr>
            <p:nvPr/>
          </p:nvSpPr>
          <p:spPr bwMode="auto">
            <a:xfrm>
              <a:off x="3184526" y="1051722"/>
              <a:ext cx="4470392" cy="2105029"/>
            </a:xfrm>
            <a:prstGeom prst="rect">
              <a:avLst/>
            </a:prstGeom>
            <a:solidFill>
              <a:schemeClr val="bg1">
                <a:lumMod val="85000"/>
              </a:schemeClr>
            </a:solidFill>
            <a:ln w="0">
              <a:noFill/>
              <a:prstDash val="solid"/>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base" latinLnBrk="0" hangingPunct="1">
                <a:lnSpc>
                  <a:spcPct val="90000"/>
                </a:lnSpc>
                <a:spcBef>
                  <a:spcPct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orbel" panose="020B0503020204020204"/>
                  <a:ea typeface="+mn-ea"/>
                  <a:cs typeface="+mn-cs"/>
                </a:rPr>
                <a:t>SL ADP</a:t>
              </a:r>
            </a:p>
            <a:p>
              <a:pPr marL="0" marR="0" lvl="0" indent="0" algn="ctr" defTabSz="1218987" rtl="0" eaLnBrk="1" fontAlgn="base" latinLnBrk="0" hangingPunct="1">
                <a:lnSpc>
                  <a:spcPct val="90000"/>
                </a:lnSpc>
                <a:spcBef>
                  <a:spcPct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orbel" panose="020B0503020204020204"/>
                  <a:ea typeface="+mn-ea"/>
                  <a:cs typeface="+mn-cs"/>
                </a:rPr>
                <a:t>Consultation</a:t>
              </a:r>
            </a:p>
          </p:txBody>
        </p:sp>
        <p:sp>
          <p:nvSpPr>
            <p:cNvPr id="9" name="Freeform 11">
              <a:extLst>
                <a:ext uri="{FF2B5EF4-FFF2-40B4-BE49-F238E27FC236}">
                  <a16:creationId xmlns:a16="http://schemas.microsoft.com/office/drawing/2014/main" id="{A4439BB6-7EB8-4D96-A79F-138786BC56AC}"/>
                </a:ext>
              </a:extLst>
            </p:cNvPr>
            <p:cNvSpPr>
              <a:spLocks/>
            </p:cNvSpPr>
            <p:nvPr/>
          </p:nvSpPr>
          <p:spPr bwMode="auto">
            <a:xfrm>
              <a:off x="7732711" y="1403352"/>
              <a:ext cx="479426" cy="511175"/>
            </a:xfrm>
            <a:custGeom>
              <a:avLst/>
              <a:gdLst/>
              <a:ahLst/>
              <a:cxnLst>
                <a:cxn ang="0">
                  <a:pos x="145" y="0"/>
                </a:cxn>
                <a:cxn ang="0">
                  <a:pos x="179" y="5"/>
                </a:cxn>
                <a:cxn ang="0">
                  <a:pos x="211" y="16"/>
                </a:cxn>
                <a:cxn ang="0">
                  <a:pos x="240" y="32"/>
                </a:cxn>
                <a:cxn ang="0">
                  <a:pos x="262" y="51"/>
                </a:cxn>
                <a:cxn ang="0">
                  <a:pos x="296" y="90"/>
                </a:cxn>
                <a:cxn ang="0">
                  <a:pos x="302" y="104"/>
                </a:cxn>
                <a:cxn ang="0">
                  <a:pos x="302" y="120"/>
                </a:cxn>
                <a:cxn ang="0">
                  <a:pos x="300" y="175"/>
                </a:cxn>
                <a:cxn ang="0">
                  <a:pos x="288" y="227"/>
                </a:cxn>
                <a:cxn ang="0">
                  <a:pos x="267" y="275"/>
                </a:cxn>
                <a:cxn ang="0">
                  <a:pos x="238" y="322"/>
                </a:cxn>
                <a:cxn ang="0">
                  <a:pos x="216" y="322"/>
                </a:cxn>
                <a:cxn ang="0">
                  <a:pos x="196" y="314"/>
                </a:cxn>
                <a:cxn ang="0">
                  <a:pos x="179" y="298"/>
                </a:cxn>
                <a:cxn ang="0">
                  <a:pos x="179" y="263"/>
                </a:cxn>
                <a:cxn ang="0">
                  <a:pos x="163" y="227"/>
                </a:cxn>
                <a:cxn ang="0">
                  <a:pos x="161" y="211"/>
                </a:cxn>
                <a:cxn ang="0">
                  <a:pos x="156" y="202"/>
                </a:cxn>
                <a:cxn ang="0">
                  <a:pos x="150" y="197"/>
                </a:cxn>
                <a:cxn ang="0">
                  <a:pos x="145" y="195"/>
                </a:cxn>
                <a:cxn ang="0">
                  <a:pos x="136" y="199"/>
                </a:cxn>
                <a:cxn ang="0">
                  <a:pos x="131" y="202"/>
                </a:cxn>
                <a:cxn ang="0">
                  <a:pos x="124" y="207"/>
                </a:cxn>
                <a:cxn ang="0">
                  <a:pos x="105" y="234"/>
                </a:cxn>
                <a:cxn ang="0">
                  <a:pos x="91" y="229"/>
                </a:cxn>
                <a:cxn ang="0">
                  <a:pos x="76" y="223"/>
                </a:cxn>
                <a:cxn ang="0">
                  <a:pos x="86" y="186"/>
                </a:cxn>
                <a:cxn ang="0">
                  <a:pos x="62" y="160"/>
                </a:cxn>
                <a:cxn ang="0">
                  <a:pos x="91" y="96"/>
                </a:cxn>
                <a:cxn ang="0">
                  <a:pos x="64" y="74"/>
                </a:cxn>
                <a:cxn ang="0">
                  <a:pos x="33" y="62"/>
                </a:cxn>
                <a:cxn ang="0">
                  <a:pos x="17" y="59"/>
                </a:cxn>
                <a:cxn ang="0">
                  <a:pos x="0" y="59"/>
                </a:cxn>
                <a:cxn ang="0">
                  <a:pos x="9" y="43"/>
                </a:cxn>
                <a:cxn ang="0">
                  <a:pos x="25" y="29"/>
                </a:cxn>
                <a:cxn ang="0">
                  <a:pos x="44" y="18"/>
                </a:cxn>
                <a:cxn ang="0">
                  <a:pos x="70" y="8"/>
                </a:cxn>
                <a:cxn ang="0">
                  <a:pos x="108" y="2"/>
                </a:cxn>
                <a:cxn ang="0">
                  <a:pos x="145" y="0"/>
                </a:cxn>
              </a:cxnLst>
              <a:rect l="0" t="0" r="r" b="b"/>
              <a:pathLst>
                <a:path w="302" h="322">
                  <a:moveTo>
                    <a:pt x="145" y="0"/>
                  </a:moveTo>
                  <a:lnTo>
                    <a:pt x="179" y="5"/>
                  </a:lnTo>
                  <a:lnTo>
                    <a:pt x="211" y="16"/>
                  </a:lnTo>
                  <a:lnTo>
                    <a:pt x="240" y="32"/>
                  </a:lnTo>
                  <a:lnTo>
                    <a:pt x="262" y="51"/>
                  </a:lnTo>
                  <a:lnTo>
                    <a:pt x="296" y="90"/>
                  </a:lnTo>
                  <a:lnTo>
                    <a:pt x="302" y="104"/>
                  </a:lnTo>
                  <a:lnTo>
                    <a:pt x="302" y="120"/>
                  </a:lnTo>
                  <a:lnTo>
                    <a:pt x="300" y="175"/>
                  </a:lnTo>
                  <a:lnTo>
                    <a:pt x="288" y="227"/>
                  </a:lnTo>
                  <a:lnTo>
                    <a:pt x="267" y="275"/>
                  </a:lnTo>
                  <a:lnTo>
                    <a:pt x="238" y="322"/>
                  </a:lnTo>
                  <a:lnTo>
                    <a:pt x="216" y="322"/>
                  </a:lnTo>
                  <a:lnTo>
                    <a:pt x="196" y="314"/>
                  </a:lnTo>
                  <a:lnTo>
                    <a:pt x="179" y="298"/>
                  </a:lnTo>
                  <a:lnTo>
                    <a:pt x="179" y="263"/>
                  </a:lnTo>
                  <a:lnTo>
                    <a:pt x="163" y="227"/>
                  </a:lnTo>
                  <a:lnTo>
                    <a:pt x="161" y="211"/>
                  </a:lnTo>
                  <a:lnTo>
                    <a:pt x="156" y="202"/>
                  </a:lnTo>
                  <a:lnTo>
                    <a:pt x="150" y="197"/>
                  </a:lnTo>
                  <a:lnTo>
                    <a:pt x="145" y="195"/>
                  </a:lnTo>
                  <a:lnTo>
                    <a:pt x="136" y="199"/>
                  </a:lnTo>
                  <a:lnTo>
                    <a:pt x="131" y="202"/>
                  </a:lnTo>
                  <a:lnTo>
                    <a:pt x="124" y="207"/>
                  </a:lnTo>
                  <a:lnTo>
                    <a:pt x="105" y="234"/>
                  </a:lnTo>
                  <a:lnTo>
                    <a:pt x="91" y="229"/>
                  </a:lnTo>
                  <a:lnTo>
                    <a:pt x="76" y="223"/>
                  </a:lnTo>
                  <a:lnTo>
                    <a:pt x="86" y="186"/>
                  </a:lnTo>
                  <a:lnTo>
                    <a:pt x="62" y="160"/>
                  </a:lnTo>
                  <a:lnTo>
                    <a:pt x="91" y="96"/>
                  </a:lnTo>
                  <a:lnTo>
                    <a:pt x="64" y="74"/>
                  </a:lnTo>
                  <a:lnTo>
                    <a:pt x="33" y="62"/>
                  </a:lnTo>
                  <a:lnTo>
                    <a:pt x="17" y="59"/>
                  </a:lnTo>
                  <a:lnTo>
                    <a:pt x="0" y="59"/>
                  </a:lnTo>
                  <a:lnTo>
                    <a:pt x="9" y="43"/>
                  </a:lnTo>
                  <a:lnTo>
                    <a:pt x="25" y="29"/>
                  </a:lnTo>
                  <a:lnTo>
                    <a:pt x="44" y="18"/>
                  </a:lnTo>
                  <a:lnTo>
                    <a:pt x="70" y="8"/>
                  </a:lnTo>
                  <a:lnTo>
                    <a:pt x="108" y="2"/>
                  </a:lnTo>
                  <a:lnTo>
                    <a:pt x="14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0" name="Freeform 12">
              <a:extLst>
                <a:ext uri="{FF2B5EF4-FFF2-40B4-BE49-F238E27FC236}">
                  <a16:creationId xmlns:a16="http://schemas.microsoft.com/office/drawing/2014/main" id="{ED5F16AA-3DDB-456A-9BF0-E6FCE6662399}"/>
                </a:ext>
              </a:extLst>
            </p:cNvPr>
            <p:cNvSpPr>
              <a:spLocks/>
            </p:cNvSpPr>
            <p:nvPr/>
          </p:nvSpPr>
          <p:spPr bwMode="auto">
            <a:xfrm>
              <a:off x="7645400" y="1501776"/>
              <a:ext cx="465138" cy="615950"/>
            </a:xfrm>
            <a:custGeom>
              <a:avLst/>
              <a:gdLst/>
              <a:ahLst/>
              <a:cxnLst>
                <a:cxn ang="0">
                  <a:pos x="88" y="0"/>
                </a:cxn>
                <a:cxn ang="0">
                  <a:pos x="119" y="12"/>
                </a:cxn>
                <a:cxn ang="0">
                  <a:pos x="146" y="34"/>
                </a:cxn>
                <a:cxn ang="0">
                  <a:pos x="117" y="98"/>
                </a:cxn>
                <a:cxn ang="0">
                  <a:pos x="141" y="124"/>
                </a:cxn>
                <a:cxn ang="0">
                  <a:pos x="131" y="161"/>
                </a:cxn>
                <a:cxn ang="0">
                  <a:pos x="144" y="167"/>
                </a:cxn>
                <a:cxn ang="0">
                  <a:pos x="160" y="172"/>
                </a:cxn>
                <a:cxn ang="0">
                  <a:pos x="179" y="145"/>
                </a:cxn>
                <a:cxn ang="0">
                  <a:pos x="186" y="140"/>
                </a:cxn>
                <a:cxn ang="0">
                  <a:pos x="191" y="137"/>
                </a:cxn>
                <a:cxn ang="0">
                  <a:pos x="200" y="133"/>
                </a:cxn>
                <a:cxn ang="0">
                  <a:pos x="205" y="135"/>
                </a:cxn>
                <a:cxn ang="0">
                  <a:pos x="211" y="140"/>
                </a:cxn>
                <a:cxn ang="0">
                  <a:pos x="216" y="149"/>
                </a:cxn>
                <a:cxn ang="0">
                  <a:pos x="218" y="165"/>
                </a:cxn>
                <a:cxn ang="0">
                  <a:pos x="234" y="201"/>
                </a:cxn>
                <a:cxn ang="0">
                  <a:pos x="234" y="236"/>
                </a:cxn>
                <a:cxn ang="0">
                  <a:pos x="247" y="249"/>
                </a:cxn>
                <a:cxn ang="0">
                  <a:pos x="259" y="257"/>
                </a:cxn>
                <a:cxn ang="0">
                  <a:pos x="274" y="261"/>
                </a:cxn>
                <a:cxn ang="0">
                  <a:pos x="293" y="260"/>
                </a:cxn>
                <a:cxn ang="0">
                  <a:pos x="293" y="281"/>
                </a:cxn>
                <a:cxn ang="0">
                  <a:pos x="245" y="316"/>
                </a:cxn>
                <a:cxn ang="0">
                  <a:pos x="191" y="351"/>
                </a:cxn>
                <a:cxn ang="0">
                  <a:pos x="130" y="388"/>
                </a:cxn>
                <a:cxn ang="0">
                  <a:pos x="128" y="378"/>
                </a:cxn>
                <a:cxn ang="0">
                  <a:pos x="127" y="370"/>
                </a:cxn>
                <a:cxn ang="0">
                  <a:pos x="123" y="362"/>
                </a:cxn>
                <a:cxn ang="0">
                  <a:pos x="114" y="346"/>
                </a:cxn>
                <a:cxn ang="0">
                  <a:pos x="111" y="342"/>
                </a:cxn>
                <a:cxn ang="0">
                  <a:pos x="107" y="335"/>
                </a:cxn>
                <a:cxn ang="0">
                  <a:pos x="103" y="330"/>
                </a:cxn>
                <a:cxn ang="0">
                  <a:pos x="99" y="324"/>
                </a:cxn>
                <a:cxn ang="0">
                  <a:pos x="90" y="314"/>
                </a:cxn>
                <a:cxn ang="0">
                  <a:pos x="67" y="322"/>
                </a:cxn>
                <a:cxn ang="0">
                  <a:pos x="50" y="322"/>
                </a:cxn>
                <a:cxn ang="0">
                  <a:pos x="37" y="316"/>
                </a:cxn>
                <a:cxn ang="0">
                  <a:pos x="29" y="301"/>
                </a:cxn>
                <a:cxn ang="0">
                  <a:pos x="26" y="281"/>
                </a:cxn>
                <a:cxn ang="0">
                  <a:pos x="26" y="199"/>
                </a:cxn>
                <a:cxn ang="0">
                  <a:pos x="10" y="193"/>
                </a:cxn>
                <a:cxn ang="0">
                  <a:pos x="2" y="185"/>
                </a:cxn>
                <a:cxn ang="0">
                  <a:pos x="0" y="175"/>
                </a:cxn>
                <a:cxn ang="0">
                  <a:pos x="7" y="165"/>
                </a:cxn>
                <a:cxn ang="0">
                  <a:pos x="48" y="121"/>
                </a:cxn>
                <a:cxn ang="0">
                  <a:pos x="37" y="100"/>
                </a:cxn>
                <a:cxn ang="0">
                  <a:pos x="43" y="68"/>
                </a:cxn>
                <a:cxn ang="0">
                  <a:pos x="58" y="37"/>
                </a:cxn>
                <a:cxn ang="0">
                  <a:pos x="80" y="10"/>
                </a:cxn>
                <a:cxn ang="0">
                  <a:pos x="83" y="5"/>
                </a:cxn>
                <a:cxn ang="0">
                  <a:pos x="88" y="0"/>
                </a:cxn>
              </a:cxnLst>
              <a:rect l="0" t="0" r="r" b="b"/>
              <a:pathLst>
                <a:path w="293" h="388">
                  <a:moveTo>
                    <a:pt x="88" y="0"/>
                  </a:moveTo>
                  <a:lnTo>
                    <a:pt x="119" y="12"/>
                  </a:lnTo>
                  <a:lnTo>
                    <a:pt x="146" y="34"/>
                  </a:lnTo>
                  <a:lnTo>
                    <a:pt x="117" y="98"/>
                  </a:lnTo>
                  <a:lnTo>
                    <a:pt x="141" y="124"/>
                  </a:lnTo>
                  <a:lnTo>
                    <a:pt x="131" y="161"/>
                  </a:lnTo>
                  <a:lnTo>
                    <a:pt x="144" y="167"/>
                  </a:lnTo>
                  <a:lnTo>
                    <a:pt x="160" y="172"/>
                  </a:lnTo>
                  <a:lnTo>
                    <a:pt x="179" y="145"/>
                  </a:lnTo>
                  <a:lnTo>
                    <a:pt x="186" y="140"/>
                  </a:lnTo>
                  <a:lnTo>
                    <a:pt x="191" y="137"/>
                  </a:lnTo>
                  <a:lnTo>
                    <a:pt x="200" y="133"/>
                  </a:lnTo>
                  <a:lnTo>
                    <a:pt x="205" y="135"/>
                  </a:lnTo>
                  <a:lnTo>
                    <a:pt x="211" y="140"/>
                  </a:lnTo>
                  <a:lnTo>
                    <a:pt x="216" y="149"/>
                  </a:lnTo>
                  <a:lnTo>
                    <a:pt x="218" y="165"/>
                  </a:lnTo>
                  <a:lnTo>
                    <a:pt x="234" y="201"/>
                  </a:lnTo>
                  <a:lnTo>
                    <a:pt x="234" y="236"/>
                  </a:lnTo>
                  <a:lnTo>
                    <a:pt x="247" y="249"/>
                  </a:lnTo>
                  <a:lnTo>
                    <a:pt x="259" y="257"/>
                  </a:lnTo>
                  <a:lnTo>
                    <a:pt x="274" y="261"/>
                  </a:lnTo>
                  <a:lnTo>
                    <a:pt x="293" y="260"/>
                  </a:lnTo>
                  <a:lnTo>
                    <a:pt x="293" y="281"/>
                  </a:lnTo>
                  <a:lnTo>
                    <a:pt x="245" y="316"/>
                  </a:lnTo>
                  <a:lnTo>
                    <a:pt x="191" y="351"/>
                  </a:lnTo>
                  <a:lnTo>
                    <a:pt x="130" y="388"/>
                  </a:lnTo>
                  <a:lnTo>
                    <a:pt x="128" y="378"/>
                  </a:lnTo>
                  <a:lnTo>
                    <a:pt x="127" y="370"/>
                  </a:lnTo>
                  <a:lnTo>
                    <a:pt x="123" y="362"/>
                  </a:lnTo>
                  <a:lnTo>
                    <a:pt x="114" y="346"/>
                  </a:lnTo>
                  <a:lnTo>
                    <a:pt x="111" y="342"/>
                  </a:lnTo>
                  <a:lnTo>
                    <a:pt x="107" y="335"/>
                  </a:lnTo>
                  <a:lnTo>
                    <a:pt x="103" y="330"/>
                  </a:lnTo>
                  <a:lnTo>
                    <a:pt x="99" y="324"/>
                  </a:lnTo>
                  <a:lnTo>
                    <a:pt x="90" y="314"/>
                  </a:lnTo>
                  <a:lnTo>
                    <a:pt x="67" y="322"/>
                  </a:lnTo>
                  <a:lnTo>
                    <a:pt x="50" y="322"/>
                  </a:lnTo>
                  <a:lnTo>
                    <a:pt x="37" y="316"/>
                  </a:lnTo>
                  <a:lnTo>
                    <a:pt x="29" y="301"/>
                  </a:lnTo>
                  <a:lnTo>
                    <a:pt x="26" y="281"/>
                  </a:lnTo>
                  <a:lnTo>
                    <a:pt x="26" y="199"/>
                  </a:lnTo>
                  <a:lnTo>
                    <a:pt x="10" y="193"/>
                  </a:lnTo>
                  <a:lnTo>
                    <a:pt x="2" y="185"/>
                  </a:lnTo>
                  <a:lnTo>
                    <a:pt x="0" y="175"/>
                  </a:lnTo>
                  <a:lnTo>
                    <a:pt x="7" y="165"/>
                  </a:lnTo>
                  <a:lnTo>
                    <a:pt x="48" y="121"/>
                  </a:lnTo>
                  <a:lnTo>
                    <a:pt x="37" y="100"/>
                  </a:lnTo>
                  <a:lnTo>
                    <a:pt x="43" y="68"/>
                  </a:lnTo>
                  <a:lnTo>
                    <a:pt x="58" y="37"/>
                  </a:lnTo>
                  <a:lnTo>
                    <a:pt x="80" y="10"/>
                  </a:lnTo>
                  <a:lnTo>
                    <a:pt x="83" y="5"/>
                  </a:lnTo>
                  <a:lnTo>
                    <a:pt x="88"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1" name="Freeform 13">
              <a:extLst>
                <a:ext uri="{FF2B5EF4-FFF2-40B4-BE49-F238E27FC236}">
                  <a16:creationId xmlns:a16="http://schemas.microsoft.com/office/drawing/2014/main" id="{9F79B3F7-233C-4694-B61C-30659130372E}"/>
                </a:ext>
              </a:extLst>
            </p:cNvPr>
            <p:cNvSpPr>
              <a:spLocks/>
            </p:cNvSpPr>
            <p:nvPr/>
          </p:nvSpPr>
          <p:spPr bwMode="auto">
            <a:xfrm>
              <a:off x="8094663" y="2420938"/>
              <a:ext cx="241300" cy="444500"/>
            </a:xfrm>
            <a:custGeom>
              <a:avLst/>
              <a:gdLst/>
              <a:ahLst/>
              <a:cxnLst>
                <a:cxn ang="0">
                  <a:pos x="0" y="0"/>
                </a:cxn>
                <a:cxn ang="0">
                  <a:pos x="26" y="19"/>
                </a:cxn>
                <a:cxn ang="0">
                  <a:pos x="44" y="75"/>
                </a:cxn>
                <a:cxn ang="0">
                  <a:pos x="53" y="129"/>
                </a:cxn>
                <a:cxn ang="0">
                  <a:pos x="55" y="184"/>
                </a:cxn>
                <a:cxn ang="0">
                  <a:pos x="152" y="280"/>
                </a:cxn>
                <a:cxn ang="0">
                  <a:pos x="36" y="190"/>
                </a:cxn>
                <a:cxn ang="0">
                  <a:pos x="36" y="150"/>
                </a:cxn>
                <a:cxn ang="0">
                  <a:pos x="29" y="105"/>
                </a:cxn>
                <a:cxn ang="0">
                  <a:pos x="16" y="54"/>
                </a:cxn>
                <a:cxn ang="0">
                  <a:pos x="0" y="0"/>
                </a:cxn>
              </a:cxnLst>
              <a:rect l="0" t="0" r="r" b="b"/>
              <a:pathLst>
                <a:path w="152" h="280">
                  <a:moveTo>
                    <a:pt x="0" y="0"/>
                  </a:moveTo>
                  <a:lnTo>
                    <a:pt x="26" y="19"/>
                  </a:lnTo>
                  <a:lnTo>
                    <a:pt x="44" y="75"/>
                  </a:lnTo>
                  <a:lnTo>
                    <a:pt x="53" y="129"/>
                  </a:lnTo>
                  <a:lnTo>
                    <a:pt x="55" y="184"/>
                  </a:lnTo>
                  <a:lnTo>
                    <a:pt x="152" y="280"/>
                  </a:lnTo>
                  <a:lnTo>
                    <a:pt x="36" y="190"/>
                  </a:lnTo>
                  <a:lnTo>
                    <a:pt x="36" y="150"/>
                  </a:lnTo>
                  <a:lnTo>
                    <a:pt x="29" y="105"/>
                  </a:lnTo>
                  <a:lnTo>
                    <a:pt x="16" y="54"/>
                  </a:lnTo>
                  <a:lnTo>
                    <a:pt x="0" y="0"/>
                  </a:lnTo>
                  <a:close/>
                </a:path>
              </a:pathLst>
            </a:custGeom>
            <a:solidFill>
              <a:srgbClr val="A8D6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2" name="Freeform 14">
              <a:extLst>
                <a:ext uri="{FF2B5EF4-FFF2-40B4-BE49-F238E27FC236}">
                  <a16:creationId xmlns:a16="http://schemas.microsoft.com/office/drawing/2014/main" id="{7014D576-9926-4919-B903-0693312460D2}"/>
                </a:ext>
              </a:extLst>
            </p:cNvPr>
            <p:cNvSpPr>
              <a:spLocks/>
            </p:cNvSpPr>
            <p:nvPr/>
          </p:nvSpPr>
          <p:spPr bwMode="auto">
            <a:xfrm>
              <a:off x="7815263" y="2811463"/>
              <a:ext cx="163513" cy="203200"/>
            </a:xfrm>
            <a:custGeom>
              <a:avLst/>
              <a:gdLst/>
              <a:ahLst/>
              <a:cxnLst>
                <a:cxn ang="0">
                  <a:pos x="84" y="0"/>
                </a:cxn>
                <a:cxn ang="0">
                  <a:pos x="103" y="2"/>
                </a:cxn>
                <a:cxn ang="0">
                  <a:pos x="98" y="43"/>
                </a:cxn>
                <a:cxn ang="0">
                  <a:pos x="98" y="85"/>
                </a:cxn>
                <a:cxn ang="0">
                  <a:pos x="103" y="128"/>
                </a:cxn>
                <a:cxn ang="0">
                  <a:pos x="4" y="103"/>
                </a:cxn>
                <a:cxn ang="0">
                  <a:pos x="4" y="99"/>
                </a:cxn>
                <a:cxn ang="0">
                  <a:pos x="2" y="95"/>
                </a:cxn>
                <a:cxn ang="0">
                  <a:pos x="0" y="91"/>
                </a:cxn>
                <a:cxn ang="0">
                  <a:pos x="0" y="88"/>
                </a:cxn>
                <a:cxn ang="0">
                  <a:pos x="63" y="77"/>
                </a:cxn>
                <a:cxn ang="0">
                  <a:pos x="84" y="0"/>
                </a:cxn>
              </a:cxnLst>
              <a:rect l="0" t="0" r="r" b="b"/>
              <a:pathLst>
                <a:path w="103" h="128">
                  <a:moveTo>
                    <a:pt x="84" y="0"/>
                  </a:moveTo>
                  <a:lnTo>
                    <a:pt x="103" y="2"/>
                  </a:lnTo>
                  <a:lnTo>
                    <a:pt x="98" y="43"/>
                  </a:lnTo>
                  <a:lnTo>
                    <a:pt x="98" y="85"/>
                  </a:lnTo>
                  <a:lnTo>
                    <a:pt x="103" y="128"/>
                  </a:lnTo>
                  <a:lnTo>
                    <a:pt x="4" y="103"/>
                  </a:lnTo>
                  <a:lnTo>
                    <a:pt x="4" y="99"/>
                  </a:lnTo>
                  <a:lnTo>
                    <a:pt x="2" y="95"/>
                  </a:lnTo>
                  <a:lnTo>
                    <a:pt x="0" y="91"/>
                  </a:lnTo>
                  <a:lnTo>
                    <a:pt x="0" y="88"/>
                  </a:lnTo>
                  <a:lnTo>
                    <a:pt x="63" y="77"/>
                  </a:lnTo>
                  <a:lnTo>
                    <a:pt x="84" y="0"/>
                  </a:lnTo>
                  <a:close/>
                </a:path>
              </a:pathLst>
            </a:custGeom>
            <a:solidFill>
              <a:srgbClr val="74B5BE"/>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3" name="Freeform 15">
              <a:extLst>
                <a:ext uri="{FF2B5EF4-FFF2-40B4-BE49-F238E27FC236}">
                  <a16:creationId xmlns:a16="http://schemas.microsoft.com/office/drawing/2014/main" id="{16B01624-C8C5-4792-B9AF-F96A989F8D47}"/>
                </a:ext>
              </a:extLst>
            </p:cNvPr>
            <p:cNvSpPr>
              <a:spLocks/>
            </p:cNvSpPr>
            <p:nvPr/>
          </p:nvSpPr>
          <p:spPr bwMode="auto">
            <a:xfrm>
              <a:off x="7564438" y="2801938"/>
              <a:ext cx="254000" cy="217488"/>
            </a:xfrm>
            <a:custGeom>
              <a:avLst/>
              <a:gdLst/>
              <a:ahLst/>
              <a:cxnLst>
                <a:cxn ang="0">
                  <a:pos x="141" y="0"/>
                </a:cxn>
                <a:cxn ang="0">
                  <a:pos x="160" y="1"/>
                </a:cxn>
                <a:cxn ang="0">
                  <a:pos x="154" y="32"/>
                </a:cxn>
                <a:cxn ang="0">
                  <a:pos x="154" y="62"/>
                </a:cxn>
                <a:cxn ang="0">
                  <a:pos x="158" y="94"/>
                </a:cxn>
                <a:cxn ang="0">
                  <a:pos x="158" y="97"/>
                </a:cxn>
                <a:cxn ang="0">
                  <a:pos x="141" y="97"/>
                </a:cxn>
                <a:cxn ang="0">
                  <a:pos x="107" y="102"/>
                </a:cxn>
                <a:cxn ang="0">
                  <a:pos x="74" y="113"/>
                </a:cxn>
                <a:cxn ang="0">
                  <a:pos x="42" y="131"/>
                </a:cxn>
                <a:cxn ang="0">
                  <a:pos x="19" y="137"/>
                </a:cxn>
                <a:cxn ang="0">
                  <a:pos x="8" y="137"/>
                </a:cxn>
                <a:cxn ang="0">
                  <a:pos x="3" y="136"/>
                </a:cxn>
                <a:cxn ang="0">
                  <a:pos x="0" y="133"/>
                </a:cxn>
                <a:cxn ang="0">
                  <a:pos x="15" y="126"/>
                </a:cxn>
                <a:cxn ang="0">
                  <a:pos x="26" y="113"/>
                </a:cxn>
                <a:cxn ang="0">
                  <a:pos x="75" y="91"/>
                </a:cxn>
                <a:cxn ang="0">
                  <a:pos x="130" y="73"/>
                </a:cxn>
                <a:cxn ang="0">
                  <a:pos x="141" y="0"/>
                </a:cxn>
              </a:cxnLst>
              <a:rect l="0" t="0" r="r" b="b"/>
              <a:pathLst>
                <a:path w="160" h="137">
                  <a:moveTo>
                    <a:pt x="141" y="0"/>
                  </a:moveTo>
                  <a:lnTo>
                    <a:pt x="160" y="1"/>
                  </a:lnTo>
                  <a:lnTo>
                    <a:pt x="154" y="32"/>
                  </a:lnTo>
                  <a:lnTo>
                    <a:pt x="154" y="62"/>
                  </a:lnTo>
                  <a:lnTo>
                    <a:pt x="158" y="94"/>
                  </a:lnTo>
                  <a:lnTo>
                    <a:pt x="158" y="97"/>
                  </a:lnTo>
                  <a:lnTo>
                    <a:pt x="141" y="97"/>
                  </a:lnTo>
                  <a:lnTo>
                    <a:pt x="107" y="102"/>
                  </a:lnTo>
                  <a:lnTo>
                    <a:pt x="74" y="113"/>
                  </a:lnTo>
                  <a:lnTo>
                    <a:pt x="42" y="131"/>
                  </a:lnTo>
                  <a:lnTo>
                    <a:pt x="19" y="137"/>
                  </a:lnTo>
                  <a:lnTo>
                    <a:pt x="8" y="137"/>
                  </a:lnTo>
                  <a:lnTo>
                    <a:pt x="3" y="136"/>
                  </a:lnTo>
                  <a:lnTo>
                    <a:pt x="0" y="133"/>
                  </a:lnTo>
                  <a:lnTo>
                    <a:pt x="15" y="126"/>
                  </a:lnTo>
                  <a:lnTo>
                    <a:pt x="26" y="113"/>
                  </a:lnTo>
                  <a:lnTo>
                    <a:pt x="75" y="91"/>
                  </a:lnTo>
                  <a:lnTo>
                    <a:pt x="130" y="73"/>
                  </a:lnTo>
                  <a:lnTo>
                    <a:pt x="141"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4" name="Freeform 16">
              <a:extLst>
                <a:ext uri="{FF2B5EF4-FFF2-40B4-BE49-F238E27FC236}">
                  <a16:creationId xmlns:a16="http://schemas.microsoft.com/office/drawing/2014/main" id="{CDA8FFD1-1204-4292-8A6D-BF8C63C7377F}"/>
                </a:ext>
              </a:extLst>
            </p:cNvPr>
            <p:cNvSpPr>
              <a:spLocks/>
            </p:cNvSpPr>
            <p:nvPr/>
          </p:nvSpPr>
          <p:spPr bwMode="auto">
            <a:xfrm>
              <a:off x="8034338" y="2814638"/>
              <a:ext cx="109538" cy="147638"/>
            </a:xfrm>
            <a:custGeom>
              <a:avLst/>
              <a:gdLst/>
              <a:ahLst/>
              <a:cxnLst>
                <a:cxn ang="0">
                  <a:pos x="0" y="0"/>
                </a:cxn>
                <a:cxn ang="0">
                  <a:pos x="16" y="32"/>
                </a:cxn>
                <a:cxn ang="0">
                  <a:pos x="38" y="64"/>
                </a:cxn>
                <a:cxn ang="0">
                  <a:pos x="69" y="93"/>
                </a:cxn>
                <a:cxn ang="0">
                  <a:pos x="43" y="80"/>
                </a:cxn>
                <a:cxn ang="0">
                  <a:pos x="22" y="65"/>
                </a:cxn>
                <a:cxn ang="0">
                  <a:pos x="10" y="46"/>
                </a:cxn>
                <a:cxn ang="0">
                  <a:pos x="2" y="24"/>
                </a:cxn>
                <a:cxn ang="0">
                  <a:pos x="0" y="0"/>
                </a:cxn>
              </a:cxnLst>
              <a:rect l="0" t="0" r="r" b="b"/>
              <a:pathLst>
                <a:path w="69" h="93">
                  <a:moveTo>
                    <a:pt x="0" y="0"/>
                  </a:moveTo>
                  <a:lnTo>
                    <a:pt x="16" y="32"/>
                  </a:lnTo>
                  <a:lnTo>
                    <a:pt x="38" y="64"/>
                  </a:lnTo>
                  <a:lnTo>
                    <a:pt x="69" y="93"/>
                  </a:lnTo>
                  <a:lnTo>
                    <a:pt x="43" y="80"/>
                  </a:lnTo>
                  <a:lnTo>
                    <a:pt x="22" y="65"/>
                  </a:lnTo>
                  <a:lnTo>
                    <a:pt x="10" y="46"/>
                  </a:lnTo>
                  <a:lnTo>
                    <a:pt x="2" y="24"/>
                  </a:lnTo>
                  <a:lnTo>
                    <a:pt x="0" y="0"/>
                  </a:lnTo>
                  <a:close/>
                </a:path>
              </a:pathLst>
            </a:custGeom>
            <a:solidFill>
              <a:srgbClr val="23669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5" name="Freeform 17">
              <a:extLst>
                <a:ext uri="{FF2B5EF4-FFF2-40B4-BE49-F238E27FC236}">
                  <a16:creationId xmlns:a16="http://schemas.microsoft.com/office/drawing/2014/main" id="{306DEDBA-19E9-416F-8CA6-C2E96B224958}"/>
                </a:ext>
              </a:extLst>
            </p:cNvPr>
            <p:cNvSpPr>
              <a:spLocks/>
            </p:cNvSpPr>
            <p:nvPr/>
          </p:nvSpPr>
          <p:spPr bwMode="auto">
            <a:xfrm>
              <a:off x="6856413" y="1835151"/>
              <a:ext cx="52388" cy="25400"/>
            </a:xfrm>
            <a:custGeom>
              <a:avLst/>
              <a:gdLst/>
              <a:ahLst/>
              <a:cxnLst>
                <a:cxn ang="0">
                  <a:pos x="25" y="0"/>
                </a:cxn>
                <a:cxn ang="0">
                  <a:pos x="33" y="11"/>
                </a:cxn>
                <a:cxn ang="0">
                  <a:pos x="14" y="16"/>
                </a:cxn>
                <a:cxn ang="0">
                  <a:pos x="0" y="13"/>
                </a:cxn>
                <a:cxn ang="0">
                  <a:pos x="8" y="7"/>
                </a:cxn>
                <a:cxn ang="0">
                  <a:pos x="25" y="0"/>
                </a:cxn>
              </a:cxnLst>
              <a:rect l="0" t="0" r="r" b="b"/>
              <a:pathLst>
                <a:path w="33" h="16">
                  <a:moveTo>
                    <a:pt x="25" y="0"/>
                  </a:moveTo>
                  <a:lnTo>
                    <a:pt x="33" y="11"/>
                  </a:lnTo>
                  <a:lnTo>
                    <a:pt x="14" y="16"/>
                  </a:lnTo>
                  <a:lnTo>
                    <a:pt x="0" y="13"/>
                  </a:lnTo>
                  <a:lnTo>
                    <a:pt x="8" y="7"/>
                  </a:lnTo>
                  <a:lnTo>
                    <a:pt x="25"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6" name="Freeform 18">
              <a:extLst>
                <a:ext uri="{FF2B5EF4-FFF2-40B4-BE49-F238E27FC236}">
                  <a16:creationId xmlns:a16="http://schemas.microsoft.com/office/drawing/2014/main" id="{84EBF349-50FE-4CA9-B157-A619EA9EA9DA}"/>
                </a:ext>
              </a:extLst>
            </p:cNvPr>
            <p:cNvSpPr>
              <a:spLocks/>
            </p:cNvSpPr>
            <p:nvPr/>
          </p:nvSpPr>
          <p:spPr bwMode="auto">
            <a:xfrm>
              <a:off x="6815138" y="1820863"/>
              <a:ext cx="122238" cy="57150"/>
            </a:xfrm>
            <a:custGeom>
              <a:avLst/>
              <a:gdLst/>
              <a:ahLst/>
              <a:cxnLst>
                <a:cxn ang="0">
                  <a:pos x="53" y="0"/>
                </a:cxn>
                <a:cxn ang="0">
                  <a:pos x="77" y="36"/>
                </a:cxn>
                <a:cxn ang="0">
                  <a:pos x="40" y="25"/>
                </a:cxn>
                <a:cxn ang="0">
                  <a:pos x="59" y="20"/>
                </a:cxn>
                <a:cxn ang="0">
                  <a:pos x="51" y="9"/>
                </a:cxn>
                <a:cxn ang="0">
                  <a:pos x="34" y="16"/>
                </a:cxn>
                <a:cxn ang="0">
                  <a:pos x="26" y="22"/>
                </a:cxn>
                <a:cxn ang="0">
                  <a:pos x="0" y="14"/>
                </a:cxn>
                <a:cxn ang="0">
                  <a:pos x="53" y="0"/>
                </a:cxn>
              </a:cxnLst>
              <a:rect l="0" t="0" r="r" b="b"/>
              <a:pathLst>
                <a:path w="77" h="36">
                  <a:moveTo>
                    <a:pt x="53" y="0"/>
                  </a:moveTo>
                  <a:lnTo>
                    <a:pt x="77" y="36"/>
                  </a:lnTo>
                  <a:lnTo>
                    <a:pt x="40" y="25"/>
                  </a:lnTo>
                  <a:lnTo>
                    <a:pt x="59" y="20"/>
                  </a:lnTo>
                  <a:lnTo>
                    <a:pt x="51" y="9"/>
                  </a:lnTo>
                  <a:lnTo>
                    <a:pt x="34" y="16"/>
                  </a:lnTo>
                  <a:lnTo>
                    <a:pt x="26" y="22"/>
                  </a:lnTo>
                  <a:lnTo>
                    <a:pt x="0" y="14"/>
                  </a:lnTo>
                  <a:lnTo>
                    <a:pt x="53"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7" name="Freeform 19">
              <a:extLst>
                <a:ext uri="{FF2B5EF4-FFF2-40B4-BE49-F238E27FC236}">
                  <a16:creationId xmlns:a16="http://schemas.microsoft.com/office/drawing/2014/main" id="{57D8EB13-B774-427E-BA74-D35395950CA9}"/>
                </a:ext>
              </a:extLst>
            </p:cNvPr>
            <p:cNvSpPr>
              <a:spLocks/>
            </p:cNvSpPr>
            <p:nvPr/>
          </p:nvSpPr>
          <p:spPr bwMode="auto">
            <a:xfrm>
              <a:off x="6940550" y="1881188"/>
              <a:ext cx="14288" cy="33338"/>
            </a:xfrm>
            <a:custGeom>
              <a:avLst/>
              <a:gdLst/>
              <a:ahLst/>
              <a:cxnLst>
                <a:cxn ang="0">
                  <a:pos x="8" y="0"/>
                </a:cxn>
                <a:cxn ang="0">
                  <a:pos x="9" y="5"/>
                </a:cxn>
                <a:cxn ang="0">
                  <a:pos x="9" y="14"/>
                </a:cxn>
                <a:cxn ang="0">
                  <a:pos x="6" y="18"/>
                </a:cxn>
                <a:cxn ang="0">
                  <a:pos x="0" y="21"/>
                </a:cxn>
                <a:cxn ang="0">
                  <a:pos x="0" y="14"/>
                </a:cxn>
                <a:cxn ang="0">
                  <a:pos x="3" y="5"/>
                </a:cxn>
                <a:cxn ang="0">
                  <a:pos x="8" y="0"/>
                </a:cxn>
              </a:cxnLst>
              <a:rect l="0" t="0" r="r" b="b"/>
              <a:pathLst>
                <a:path w="9" h="21">
                  <a:moveTo>
                    <a:pt x="8" y="0"/>
                  </a:moveTo>
                  <a:lnTo>
                    <a:pt x="9" y="5"/>
                  </a:lnTo>
                  <a:lnTo>
                    <a:pt x="9" y="14"/>
                  </a:lnTo>
                  <a:lnTo>
                    <a:pt x="6" y="18"/>
                  </a:lnTo>
                  <a:lnTo>
                    <a:pt x="0" y="21"/>
                  </a:lnTo>
                  <a:lnTo>
                    <a:pt x="0" y="14"/>
                  </a:lnTo>
                  <a:lnTo>
                    <a:pt x="3" y="5"/>
                  </a:lnTo>
                  <a:lnTo>
                    <a:pt x="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8" name="Freeform 20">
              <a:extLst>
                <a:ext uri="{FF2B5EF4-FFF2-40B4-BE49-F238E27FC236}">
                  <a16:creationId xmlns:a16="http://schemas.microsoft.com/office/drawing/2014/main" id="{E64AE25A-5A9B-47D7-8D8E-E3F5436FA315}"/>
                </a:ext>
              </a:extLst>
            </p:cNvPr>
            <p:cNvSpPr>
              <a:spLocks/>
            </p:cNvSpPr>
            <p:nvPr/>
          </p:nvSpPr>
          <p:spPr bwMode="auto">
            <a:xfrm>
              <a:off x="6792914" y="1792287"/>
              <a:ext cx="203200" cy="277813"/>
            </a:xfrm>
            <a:custGeom>
              <a:avLst/>
              <a:gdLst/>
              <a:ahLst/>
              <a:cxnLst>
                <a:cxn ang="0">
                  <a:pos x="73" y="0"/>
                </a:cxn>
                <a:cxn ang="0">
                  <a:pos x="128" y="61"/>
                </a:cxn>
                <a:cxn ang="0">
                  <a:pos x="128" y="139"/>
                </a:cxn>
                <a:cxn ang="0">
                  <a:pos x="105" y="175"/>
                </a:cxn>
                <a:cxn ang="0">
                  <a:pos x="101" y="168"/>
                </a:cxn>
                <a:cxn ang="0">
                  <a:pos x="88" y="159"/>
                </a:cxn>
                <a:cxn ang="0">
                  <a:pos x="64" y="136"/>
                </a:cxn>
                <a:cxn ang="0">
                  <a:pos x="49" y="110"/>
                </a:cxn>
                <a:cxn ang="0">
                  <a:pos x="48" y="107"/>
                </a:cxn>
                <a:cxn ang="0">
                  <a:pos x="48" y="106"/>
                </a:cxn>
                <a:cxn ang="0">
                  <a:pos x="46" y="104"/>
                </a:cxn>
                <a:cxn ang="0">
                  <a:pos x="29" y="83"/>
                </a:cxn>
                <a:cxn ang="0">
                  <a:pos x="17" y="74"/>
                </a:cxn>
                <a:cxn ang="0">
                  <a:pos x="5" y="61"/>
                </a:cxn>
                <a:cxn ang="0">
                  <a:pos x="0" y="48"/>
                </a:cxn>
                <a:cxn ang="0">
                  <a:pos x="0" y="45"/>
                </a:cxn>
                <a:cxn ang="0">
                  <a:pos x="3" y="38"/>
                </a:cxn>
                <a:cxn ang="0">
                  <a:pos x="51" y="83"/>
                </a:cxn>
                <a:cxn ang="0">
                  <a:pos x="91" y="91"/>
                </a:cxn>
                <a:cxn ang="0">
                  <a:pos x="99" y="74"/>
                </a:cxn>
                <a:cxn ang="0">
                  <a:pos x="102" y="70"/>
                </a:cxn>
                <a:cxn ang="0">
                  <a:pos x="102" y="61"/>
                </a:cxn>
                <a:cxn ang="0">
                  <a:pos x="101" y="56"/>
                </a:cxn>
                <a:cxn ang="0">
                  <a:pos x="91" y="54"/>
                </a:cxn>
                <a:cxn ang="0">
                  <a:pos x="67" y="18"/>
                </a:cxn>
                <a:cxn ang="0">
                  <a:pos x="14" y="32"/>
                </a:cxn>
                <a:cxn ang="0">
                  <a:pos x="11" y="30"/>
                </a:cxn>
                <a:cxn ang="0">
                  <a:pos x="10" y="27"/>
                </a:cxn>
                <a:cxn ang="0">
                  <a:pos x="10" y="24"/>
                </a:cxn>
                <a:cxn ang="0">
                  <a:pos x="13" y="21"/>
                </a:cxn>
                <a:cxn ang="0">
                  <a:pos x="17" y="18"/>
                </a:cxn>
                <a:cxn ang="0">
                  <a:pos x="73" y="0"/>
                </a:cxn>
              </a:cxnLst>
              <a:rect l="0" t="0" r="r" b="b"/>
              <a:pathLst>
                <a:path w="128" h="175">
                  <a:moveTo>
                    <a:pt x="73" y="0"/>
                  </a:moveTo>
                  <a:lnTo>
                    <a:pt x="128" y="61"/>
                  </a:lnTo>
                  <a:lnTo>
                    <a:pt x="128" y="139"/>
                  </a:lnTo>
                  <a:lnTo>
                    <a:pt x="105" y="175"/>
                  </a:lnTo>
                  <a:lnTo>
                    <a:pt x="101" y="168"/>
                  </a:lnTo>
                  <a:lnTo>
                    <a:pt x="88" y="159"/>
                  </a:lnTo>
                  <a:lnTo>
                    <a:pt x="64" y="136"/>
                  </a:lnTo>
                  <a:lnTo>
                    <a:pt x="49" y="110"/>
                  </a:lnTo>
                  <a:lnTo>
                    <a:pt x="48" y="107"/>
                  </a:lnTo>
                  <a:lnTo>
                    <a:pt x="48" y="106"/>
                  </a:lnTo>
                  <a:lnTo>
                    <a:pt x="46" y="104"/>
                  </a:lnTo>
                  <a:lnTo>
                    <a:pt x="29" y="83"/>
                  </a:lnTo>
                  <a:lnTo>
                    <a:pt x="17" y="74"/>
                  </a:lnTo>
                  <a:lnTo>
                    <a:pt x="5" y="61"/>
                  </a:lnTo>
                  <a:lnTo>
                    <a:pt x="0" y="48"/>
                  </a:lnTo>
                  <a:lnTo>
                    <a:pt x="0" y="45"/>
                  </a:lnTo>
                  <a:lnTo>
                    <a:pt x="3" y="38"/>
                  </a:lnTo>
                  <a:lnTo>
                    <a:pt x="51" y="83"/>
                  </a:lnTo>
                  <a:lnTo>
                    <a:pt x="91" y="91"/>
                  </a:lnTo>
                  <a:lnTo>
                    <a:pt x="99" y="74"/>
                  </a:lnTo>
                  <a:lnTo>
                    <a:pt x="102" y="70"/>
                  </a:lnTo>
                  <a:lnTo>
                    <a:pt x="102" y="61"/>
                  </a:lnTo>
                  <a:lnTo>
                    <a:pt x="101" y="56"/>
                  </a:lnTo>
                  <a:lnTo>
                    <a:pt x="91" y="54"/>
                  </a:lnTo>
                  <a:lnTo>
                    <a:pt x="67" y="18"/>
                  </a:lnTo>
                  <a:lnTo>
                    <a:pt x="14" y="32"/>
                  </a:lnTo>
                  <a:lnTo>
                    <a:pt x="11" y="30"/>
                  </a:lnTo>
                  <a:lnTo>
                    <a:pt x="10" y="27"/>
                  </a:lnTo>
                  <a:lnTo>
                    <a:pt x="10" y="24"/>
                  </a:lnTo>
                  <a:lnTo>
                    <a:pt x="13" y="21"/>
                  </a:lnTo>
                  <a:lnTo>
                    <a:pt x="17" y="18"/>
                  </a:lnTo>
                  <a:lnTo>
                    <a:pt x="73"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9" name="Freeform 21">
              <a:extLst>
                <a:ext uri="{FF2B5EF4-FFF2-40B4-BE49-F238E27FC236}">
                  <a16:creationId xmlns:a16="http://schemas.microsoft.com/office/drawing/2014/main" id="{9B07F91F-11C5-4F50-A4CE-0A9CAC2BE486}"/>
                </a:ext>
              </a:extLst>
            </p:cNvPr>
            <p:cNvSpPr>
              <a:spLocks/>
            </p:cNvSpPr>
            <p:nvPr/>
          </p:nvSpPr>
          <p:spPr bwMode="auto">
            <a:xfrm>
              <a:off x="6797675" y="1847851"/>
              <a:ext cx="152400" cy="88900"/>
            </a:xfrm>
            <a:custGeom>
              <a:avLst/>
              <a:gdLst/>
              <a:ahLst/>
              <a:cxnLst>
                <a:cxn ang="0">
                  <a:pos x="13" y="0"/>
                </a:cxn>
                <a:cxn ang="0">
                  <a:pos x="27" y="5"/>
                </a:cxn>
                <a:cxn ang="0">
                  <a:pos x="40" y="16"/>
                </a:cxn>
                <a:cxn ang="0">
                  <a:pos x="53" y="32"/>
                </a:cxn>
                <a:cxn ang="0">
                  <a:pos x="90" y="42"/>
                </a:cxn>
                <a:cxn ang="0">
                  <a:pos x="96" y="39"/>
                </a:cxn>
                <a:cxn ang="0">
                  <a:pos x="88" y="56"/>
                </a:cxn>
                <a:cxn ang="0">
                  <a:pos x="48" y="48"/>
                </a:cxn>
                <a:cxn ang="0">
                  <a:pos x="0" y="3"/>
                </a:cxn>
                <a:cxn ang="0">
                  <a:pos x="13" y="0"/>
                </a:cxn>
              </a:cxnLst>
              <a:rect l="0" t="0" r="r" b="b"/>
              <a:pathLst>
                <a:path w="96" h="56">
                  <a:moveTo>
                    <a:pt x="13" y="0"/>
                  </a:moveTo>
                  <a:lnTo>
                    <a:pt x="27" y="5"/>
                  </a:lnTo>
                  <a:lnTo>
                    <a:pt x="40" y="16"/>
                  </a:lnTo>
                  <a:lnTo>
                    <a:pt x="53" y="32"/>
                  </a:lnTo>
                  <a:lnTo>
                    <a:pt x="90" y="42"/>
                  </a:lnTo>
                  <a:lnTo>
                    <a:pt x="96" y="39"/>
                  </a:lnTo>
                  <a:lnTo>
                    <a:pt x="88" y="56"/>
                  </a:lnTo>
                  <a:lnTo>
                    <a:pt x="48" y="48"/>
                  </a:lnTo>
                  <a:lnTo>
                    <a:pt x="0" y="3"/>
                  </a:lnTo>
                  <a:lnTo>
                    <a:pt x="13"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0" name="Freeform 22">
              <a:extLst>
                <a:ext uri="{FF2B5EF4-FFF2-40B4-BE49-F238E27FC236}">
                  <a16:creationId xmlns:a16="http://schemas.microsoft.com/office/drawing/2014/main" id="{D1E831C7-3AE8-4DC0-939E-FBF2655A93F1}"/>
                </a:ext>
              </a:extLst>
            </p:cNvPr>
            <p:cNvSpPr>
              <a:spLocks/>
            </p:cNvSpPr>
            <p:nvPr/>
          </p:nvSpPr>
          <p:spPr bwMode="auto">
            <a:xfrm>
              <a:off x="6750050" y="1825626"/>
              <a:ext cx="203200" cy="88900"/>
            </a:xfrm>
            <a:custGeom>
              <a:avLst/>
              <a:gdLst/>
              <a:ahLst/>
              <a:cxnLst>
                <a:cxn ang="0">
                  <a:pos x="0" y="0"/>
                </a:cxn>
                <a:cxn ang="0">
                  <a:pos x="41" y="11"/>
                </a:cxn>
                <a:cxn ang="0">
                  <a:pos x="67" y="19"/>
                </a:cxn>
                <a:cxn ang="0">
                  <a:pos x="81" y="22"/>
                </a:cxn>
                <a:cxn ang="0">
                  <a:pos x="118" y="33"/>
                </a:cxn>
                <a:cxn ang="0">
                  <a:pos x="128" y="35"/>
                </a:cxn>
                <a:cxn ang="0">
                  <a:pos x="123" y="40"/>
                </a:cxn>
                <a:cxn ang="0">
                  <a:pos x="120" y="49"/>
                </a:cxn>
                <a:cxn ang="0">
                  <a:pos x="120" y="56"/>
                </a:cxn>
                <a:cxn ang="0">
                  <a:pos x="83" y="46"/>
                </a:cxn>
                <a:cxn ang="0">
                  <a:pos x="70" y="30"/>
                </a:cxn>
                <a:cxn ang="0">
                  <a:pos x="57" y="19"/>
                </a:cxn>
                <a:cxn ang="0">
                  <a:pos x="43" y="14"/>
                </a:cxn>
                <a:cxn ang="0">
                  <a:pos x="30" y="17"/>
                </a:cxn>
                <a:cxn ang="0">
                  <a:pos x="27" y="24"/>
                </a:cxn>
                <a:cxn ang="0">
                  <a:pos x="27" y="27"/>
                </a:cxn>
                <a:cxn ang="0">
                  <a:pos x="0" y="16"/>
                </a:cxn>
                <a:cxn ang="0">
                  <a:pos x="0" y="0"/>
                </a:cxn>
              </a:cxnLst>
              <a:rect l="0" t="0" r="r" b="b"/>
              <a:pathLst>
                <a:path w="128" h="56">
                  <a:moveTo>
                    <a:pt x="0" y="0"/>
                  </a:moveTo>
                  <a:lnTo>
                    <a:pt x="41" y="11"/>
                  </a:lnTo>
                  <a:lnTo>
                    <a:pt x="67" y="19"/>
                  </a:lnTo>
                  <a:lnTo>
                    <a:pt x="81" y="22"/>
                  </a:lnTo>
                  <a:lnTo>
                    <a:pt x="118" y="33"/>
                  </a:lnTo>
                  <a:lnTo>
                    <a:pt x="128" y="35"/>
                  </a:lnTo>
                  <a:lnTo>
                    <a:pt x="123" y="40"/>
                  </a:lnTo>
                  <a:lnTo>
                    <a:pt x="120" y="49"/>
                  </a:lnTo>
                  <a:lnTo>
                    <a:pt x="120" y="56"/>
                  </a:lnTo>
                  <a:lnTo>
                    <a:pt x="83" y="46"/>
                  </a:lnTo>
                  <a:lnTo>
                    <a:pt x="70" y="30"/>
                  </a:lnTo>
                  <a:lnTo>
                    <a:pt x="57" y="19"/>
                  </a:lnTo>
                  <a:lnTo>
                    <a:pt x="43" y="14"/>
                  </a:lnTo>
                  <a:lnTo>
                    <a:pt x="30" y="17"/>
                  </a:lnTo>
                  <a:lnTo>
                    <a:pt x="27" y="24"/>
                  </a:lnTo>
                  <a:lnTo>
                    <a:pt x="27" y="27"/>
                  </a:lnTo>
                  <a:lnTo>
                    <a:pt x="0" y="16"/>
                  </a:lnTo>
                  <a:lnTo>
                    <a:pt x="0" y="0"/>
                  </a:lnTo>
                  <a:close/>
                </a:path>
              </a:pathLst>
            </a:custGeom>
            <a:solidFill>
              <a:srgbClr val="33333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1" name="Freeform 23">
              <a:extLst>
                <a:ext uri="{FF2B5EF4-FFF2-40B4-BE49-F238E27FC236}">
                  <a16:creationId xmlns:a16="http://schemas.microsoft.com/office/drawing/2014/main" id="{D18E4B60-BF3A-40A1-8BF7-5462B5529EE0}"/>
                </a:ext>
              </a:extLst>
            </p:cNvPr>
            <p:cNvSpPr>
              <a:spLocks/>
            </p:cNvSpPr>
            <p:nvPr/>
          </p:nvSpPr>
          <p:spPr bwMode="auto">
            <a:xfrm>
              <a:off x="6908800" y="1792288"/>
              <a:ext cx="127000" cy="312738"/>
            </a:xfrm>
            <a:custGeom>
              <a:avLst/>
              <a:gdLst/>
              <a:ahLst/>
              <a:cxnLst>
                <a:cxn ang="0">
                  <a:pos x="0" y="0"/>
                </a:cxn>
                <a:cxn ang="0">
                  <a:pos x="63" y="42"/>
                </a:cxn>
                <a:cxn ang="0">
                  <a:pos x="80" y="142"/>
                </a:cxn>
                <a:cxn ang="0">
                  <a:pos x="45" y="197"/>
                </a:cxn>
                <a:cxn ang="0">
                  <a:pos x="42" y="191"/>
                </a:cxn>
                <a:cxn ang="0">
                  <a:pos x="40" y="186"/>
                </a:cxn>
                <a:cxn ang="0">
                  <a:pos x="37" y="179"/>
                </a:cxn>
                <a:cxn ang="0">
                  <a:pos x="32" y="175"/>
                </a:cxn>
                <a:cxn ang="0">
                  <a:pos x="55" y="139"/>
                </a:cxn>
                <a:cxn ang="0">
                  <a:pos x="55" y="61"/>
                </a:cxn>
                <a:cxn ang="0">
                  <a:pos x="0" y="0"/>
                </a:cxn>
              </a:cxnLst>
              <a:rect l="0" t="0" r="r" b="b"/>
              <a:pathLst>
                <a:path w="80" h="197">
                  <a:moveTo>
                    <a:pt x="0" y="0"/>
                  </a:moveTo>
                  <a:lnTo>
                    <a:pt x="63" y="42"/>
                  </a:lnTo>
                  <a:lnTo>
                    <a:pt x="80" y="142"/>
                  </a:lnTo>
                  <a:lnTo>
                    <a:pt x="45" y="197"/>
                  </a:lnTo>
                  <a:lnTo>
                    <a:pt x="42" y="191"/>
                  </a:lnTo>
                  <a:lnTo>
                    <a:pt x="40" y="186"/>
                  </a:lnTo>
                  <a:lnTo>
                    <a:pt x="37" y="179"/>
                  </a:lnTo>
                  <a:lnTo>
                    <a:pt x="32" y="175"/>
                  </a:lnTo>
                  <a:lnTo>
                    <a:pt x="55" y="139"/>
                  </a:lnTo>
                  <a:lnTo>
                    <a:pt x="55" y="61"/>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2" name="Freeform 24">
              <a:extLst>
                <a:ext uri="{FF2B5EF4-FFF2-40B4-BE49-F238E27FC236}">
                  <a16:creationId xmlns:a16="http://schemas.microsoft.com/office/drawing/2014/main" id="{82048B85-7150-49F0-94D3-CC768EB8116A}"/>
                </a:ext>
              </a:extLst>
            </p:cNvPr>
            <p:cNvSpPr>
              <a:spLocks/>
            </p:cNvSpPr>
            <p:nvPr/>
          </p:nvSpPr>
          <p:spPr bwMode="auto">
            <a:xfrm>
              <a:off x="6708775" y="1825626"/>
              <a:ext cx="41275" cy="25400"/>
            </a:xfrm>
            <a:custGeom>
              <a:avLst/>
              <a:gdLst/>
              <a:ahLst/>
              <a:cxnLst>
                <a:cxn ang="0">
                  <a:pos x="0" y="0"/>
                </a:cxn>
                <a:cxn ang="0">
                  <a:pos x="26" y="0"/>
                </a:cxn>
                <a:cxn ang="0">
                  <a:pos x="26" y="16"/>
                </a:cxn>
                <a:cxn ang="0">
                  <a:pos x="0" y="0"/>
                </a:cxn>
              </a:cxnLst>
              <a:rect l="0" t="0" r="r" b="b"/>
              <a:pathLst>
                <a:path w="26" h="16">
                  <a:moveTo>
                    <a:pt x="0" y="0"/>
                  </a:moveTo>
                  <a:lnTo>
                    <a:pt x="26" y="0"/>
                  </a:lnTo>
                  <a:lnTo>
                    <a:pt x="26" y="16"/>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3" name="Freeform 25">
              <a:extLst>
                <a:ext uri="{FF2B5EF4-FFF2-40B4-BE49-F238E27FC236}">
                  <a16:creationId xmlns:a16="http://schemas.microsoft.com/office/drawing/2014/main" id="{28479CD5-5A44-4509-AD4B-D24F6E71B684}"/>
                </a:ext>
              </a:extLst>
            </p:cNvPr>
            <p:cNvSpPr>
              <a:spLocks/>
            </p:cNvSpPr>
            <p:nvPr/>
          </p:nvSpPr>
          <p:spPr bwMode="auto">
            <a:xfrm>
              <a:off x="6838950" y="1924051"/>
              <a:ext cx="31750" cy="49213"/>
            </a:xfrm>
            <a:custGeom>
              <a:avLst/>
              <a:gdLst/>
              <a:ahLst/>
              <a:cxnLst>
                <a:cxn ang="0">
                  <a:pos x="0" y="0"/>
                </a:cxn>
                <a:cxn ang="0">
                  <a:pos x="17" y="21"/>
                </a:cxn>
                <a:cxn ang="0">
                  <a:pos x="19" y="23"/>
                </a:cxn>
                <a:cxn ang="0">
                  <a:pos x="19" y="24"/>
                </a:cxn>
                <a:cxn ang="0">
                  <a:pos x="20" y="27"/>
                </a:cxn>
                <a:cxn ang="0">
                  <a:pos x="16" y="31"/>
                </a:cxn>
                <a:cxn ang="0">
                  <a:pos x="11" y="31"/>
                </a:cxn>
                <a:cxn ang="0">
                  <a:pos x="8" y="27"/>
                </a:cxn>
                <a:cxn ang="0">
                  <a:pos x="0" y="0"/>
                </a:cxn>
              </a:cxnLst>
              <a:rect l="0" t="0" r="r" b="b"/>
              <a:pathLst>
                <a:path w="20" h="31">
                  <a:moveTo>
                    <a:pt x="0" y="0"/>
                  </a:moveTo>
                  <a:lnTo>
                    <a:pt x="17" y="21"/>
                  </a:lnTo>
                  <a:lnTo>
                    <a:pt x="19" y="23"/>
                  </a:lnTo>
                  <a:lnTo>
                    <a:pt x="19" y="24"/>
                  </a:lnTo>
                  <a:lnTo>
                    <a:pt x="20" y="27"/>
                  </a:lnTo>
                  <a:lnTo>
                    <a:pt x="16" y="31"/>
                  </a:lnTo>
                  <a:lnTo>
                    <a:pt x="11" y="31"/>
                  </a:lnTo>
                  <a:lnTo>
                    <a:pt x="8" y="27"/>
                  </a:lnTo>
                  <a:lnTo>
                    <a:pt x="0" y="0"/>
                  </a:lnTo>
                  <a:close/>
                </a:path>
              </a:pathLst>
            </a:custGeom>
            <a:solidFill>
              <a:srgbClr val="863D0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4" name="Freeform 26">
              <a:extLst>
                <a:ext uri="{FF2B5EF4-FFF2-40B4-BE49-F238E27FC236}">
                  <a16:creationId xmlns:a16="http://schemas.microsoft.com/office/drawing/2014/main" id="{40C6B3D6-1E01-40BE-BEEE-20F9D23896D1}"/>
                </a:ext>
              </a:extLst>
            </p:cNvPr>
            <p:cNvSpPr>
              <a:spLocks/>
            </p:cNvSpPr>
            <p:nvPr/>
          </p:nvSpPr>
          <p:spPr bwMode="auto">
            <a:xfrm>
              <a:off x="7445375" y="2790826"/>
              <a:ext cx="342900" cy="222250"/>
            </a:xfrm>
            <a:custGeom>
              <a:avLst/>
              <a:gdLst/>
              <a:ahLst/>
              <a:cxnLst>
                <a:cxn ang="0">
                  <a:pos x="142" y="0"/>
                </a:cxn>
                <a:cxn ang="0">
                  <a:pos x="173" y="4"/>
                </a:cxn>
                <a:cxn ang="0">
                  <a:pos x="216" y="7"/>
                </a:cxn>
                <a:cxn ang="0">
                  <a:pos x="205" y="80"/>
                </a:cxn>
                <a:cxn ang="0">
                  <a:pos x="150" y="98"/>
                </a:cxn>
                <a:cxn ang="0">
                  <a:pos x="101" y="120"/>
                </a:cxn>
                <a:cxn ang="0">
                  <a:pos x="90" y="133"/>
                </a:cxn>
                <a:cxn ang="0">
                  <a:pos x="75" y="140"/>
                </a:cxn>
                <a:cxn ang="0">
                  <a:pos x="70" y="135"/>
                </a:cxn>
                <a:cxn ang="0">
                  <a:pos x="69" y="130"/>
                </a:cxn>
                <a:cxn ang="0">
                  <a:pos x="77" y="127"/>
                </a:cxn>
                <a:cxn ang="0">
                  <a:pos x="83" y="124"/>
                </a:cxn>
                <a:cxn ang="0">
                  <a:pos x="83" y="109"/>
                </a:cxn>
                <a:cxn ang="0">
                  <a:pos x="67" y="117"/>
                </a:cxn>
                <a:cxn ang="0">
                  <a:pos x="53" y="122"/>
                </a:cxn>
                <a:cxn ang="0">
                  <a:pos x="37" y="120"/>
                </a:cxn>
                <a:cxn ang="0">
                  <a:pos x="34" y="111"/>
                </a:cxn>
                <a:cxn ang="0">
                  <a:pos x="43" y="108"/>
                </a:cxn>
                <a:cxn ang="0">
                  <a:pos x="61" y="98"/>
                </a:cxn>
                <a:cxn ang="0">
                  <a:pos x="64" y="84"/>
                </a:cxn>
                <a:cxn ang="0">
                  <a:pos x="38" y="95"/>
                </a:cxn>
                <a:cxn ang="0">
                  <a:pos x="13" y="100"/>
                </a:cxn>
                <a:cxn ang="0">
                  <a:pos x="11" y="96"/>
                </a:cxn>
                <a:cxn ang="0">
                  <a:pos x="11" y="85"/>
                </a:cxn>
                <a:cxn ang="0">
                  <a:pos x="48" y="69"/>
                </a:cxn>
                <a:cxn ang="0">
                  <a:pos x="53" y="58"/>
                </a:cxn>
                <a:cxn ang="0">
                  <a:pos x="5" y="77"/>
                </a:cxn>
                <a:cxn ang="0">
                  <a:pos x="3" y="72"/>
                </a:cxn>
                <a:cxn ang="0">
                  <a:pos x="2" y="66"/>
                </a:cxn>
                <a:cxn ang="0">
                  <a:pos x="3" y="61"/>
                </a:cxn>
                <a:cxn ang="0">
                  <a:pos x="11" y="53"/>
                </a:cxn>
                <a:cxn ang="0">
                  <a:pos x="24" y="45"/>
                </a:cxn>
                <a:cxn ang="0">
                  <a:pos x="64" y="24"/>
                </a:cxn>
                <a:cxn ang="0">
                  <a:pos x="30" y="31"/>
                </a:cxn>
                <a:cxn ang="0">
                  <a:pos x="0" y="32"/>
                </a:cxn>
                <a:cxn ang="0">
                  <a:pos x="0" y="28"/>
                </a:cxn>
                <a:cxn ang="0">
                  <a:pos x="2" y="23"/>
                </a:cxn>
                <a:cxn ang="0">
                  <a:pos x="26" y="23"/>
                </a:cxn>
                <a:cxn ang="0">
                  <a:pos x="77" y="13"/>
                </a:cxn>
                <a:cxn ang="0">
                  <a:pos x="94" y="7"/>
                </a:cxn>
                <a:cxn ang="0">
                  <a:pos x="112" y="2"/>
                </a:cxn>
                <a:cxn ang="0">
                  <a:pos x="142" y="0"/>
                </a:cxn>
              </a:cxnLst>
              <a:rect l="0" t="0" r="r" b="b"/>
              <a:pathLst>
                <a:path w="216" h="140">
                  <a:moveTo>
                    <a:pt x="142" y="0"/>
                  </a:moveTo>
                  <a:lnTo>
                    <a:pt x="173" y="4"/>
                  </a:lnTo>
                  <a:lnTo>
                    <a:pt x="216" y="7"/>
                  </a:lnTo>
                  <a:lnTo>
                    <a:pt x="205" y="80"/>
                  </a:lnTo>
                  <a:lnTo>
                    <a:pt x="150" y="98"/>
                  </a:lnTo>
                  <a:lnTo>
                    <a:pt x="101" y="120"/>
                  </a:lnTo>
                  <a:lnTo>
                    <a:pt x="90" y="133"/>
                  </a:lnTo>
                  <a:lnTo>
                    <a:pt x="75" y="140"/>
                  </a:lnTo>
                  <a:lnTo>
                    <a:pt x="70" y="135"/>
                  </a:lnTo>
                  <a:lnTo>
                    <a:pt x="69" y="130"/>
                  </a:lnTo>
                  <a:lnTo>
                    <a:pt x="77" y="127"/>
                  </a:lnTo>
                  <a:lnTo>
                    <a:pt x="83" y="124"/>
                  </a:lnTo>
                  <a:lnTo>
                    <a:pt x="83" y="109"/>
                  </a:lnTo>
                  <a:lnTo>
                    <a:pt x="67" y="117"/>
                  </a:lnTo>
                  <a:lnTo>
                    <a:pt x="53" y="122"/>
                  </a:lnTo>
                  <a:lnTo>
                    <a:pt x="37" y="120"/>
                  </a:lnTo>
                  <a:lnTo>
                    <a:pt x="34" y="111"/>
                  </a:lnTo>
                  <a:lnTo>
                    <a:pt x="43" y="108"/>
                  </a:lnTo>
                  <a:lnTo>
                    <a:pt x="61" y="98"/>
                  </a:lnTo>
                  <a:lnTo>
                    <a:pt x="64" y="84"/>
                  </a:lnTo>
                  <a:lnTo>
                    <a:pt x="38" y="95"/>
                  </a:lnTo>
                  <a:lnTo>
                    <a:pt x="13" y="100"/>
                  </a:lnTo>
                  <a:lnTo>
                    <a:pt x="11" y="96"/>
                  </a:lnTo>
                  <a:lnTo>
                    <a:pt x="11" y="85"/>
                  </a:lnTo>
                  <a:lnTo>
                    <a:pt x="48" y="69"/>
                  </a:lnTo>
                  <a:lnTo>
                    <a:pt x="53" y="58"/>
                  </a:lnTo>
                  <a:lnTo>
                    <a:pt x="5" y="77"/>
                  </a:lnTo>
                  <a:lnTo>
                    <a:pt x="3" y="72"/>
                  </a:lnTo>
                  <a:lnTo>
                    <a:pt x="2" y="66"/>
                  </a:lnTo>
                  <a:lnTo>
                    <a:pt x="3" y="61"/>
                  </a:lnTo>
                  <a:lnTo>
                    <a:pt x="11" y="53"/>
                  </a:lnTo>
                  <a:lnTo>
                    <a:pt x="24" y="45"/>
                  </a:lnTo>
                  <a:lnTo>
                    <a:pt x="64" y="24"/>
                  </a:lnTo>
                  <a:lnTo>
                    <a:pt x="30" y="31"/>
                  </a:lnTo>
                  <a:lnTo>
                    <a:pt x="0" y="32"/>
                  </a:lnTo>
                  <a:lnTo>
                    <a:pt x="0" y="28"/>
                  </a:lnTo>
                  <a:lnTo>
                    <a:pt x="2" y="23"/>
                  </a:lnTo>
                  <a:lnTo>
                    <a:pt x="26" y="23"/>
                  </a:lnTo>
                  <a:lnTo>
                    <a:pt x="77" y="13"/>
                  </a:lnTo>
                  <a:lnTo>
                    <a:pt x="94" y="7"/>
                  </a:lnTo>
                  <a:lnTo>
                    <a:pt x="112" y="2"/>
                  </a:lnTo>
                  <a:lnTo>
                    <a:pt x="142"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5" name="Freeform 27">
              <a:extLst>
                <a:ext uri="{FF2B5EF4-FFF2-40B4-BE49-F238E27FC236}">
                  <a16:creationId xmlns:a16="http://schemas.microsoft.com/office/drawing/2014/main" id="{F0385B82-2892-4ED0-A651-2D81F5AFFB99}"/>
                </a:ext>
              </a:extLst>
            </p:cNvPr>
            <p:cNvSpPr>
              <a:spLocks/>
            </p:cNvSpPr>
            <p:nvPr/>
          </p:nvSpPr>
          <p:spPr bwMode="auto">
            <a:xfrm>
              <a:off x="7453313" y="2882901"/>
              <a:ext cx="76200" cy="42863"/>
            </a:xfrm>
            <a:custGeom>
              <a:avLst/>
              <a:gdLst/>
              <a:ahLst/>
              <a:cxnLst>
                <a:cxn ang="0">
                  <a:pos x="48" y="0"/>
                </a:cxn>
                <a:cxn ang="0">
                  <a:pos x="43" y="11"/>
                </a:cxn>
                <a:cxn ang="0">
                  <a:pos x="6" y="27"/>
                </a:cxn>
                <a:cxn ang="0">
                  <a:pos x="3" y="22"/>
                </a:cxn>
                <a:cxn ang="0">
                  <a:pos x="0" y="19"/>
                </a:cxn>
                <a:cxn ang="0">
                  <a:pos x="48" y="0"/>
                </a:cxn>
              </a:cxnLst>
              <a:rect l="0" t="0" r="r" b="b"/>
              <a:pathLst>
                <a:path w="48" h="27">
                  <a:moveTo>
                    <a:pt x="48" y="0"/>
                  </a:moveTo>
                  <a:lnTo>
                    <a:pt x="43" y="11"/>
                  </a:lnTo>
                  <a:lnTo>
                    <a:pt x="6" y="27"/>
                  </a:lnTo>
                  <a:lnTo>
                    <a:pt x="3" y="22"/>
                  </a:lnTo>
                  <a:lnTo>
                    <a:pt x="0" y="19"/>
                  </a:lnTo>
                  <a:lnTo>
                    <a:pt x="48"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6" name="Freeform 28">
              <a:extLst>
                <a:ext uri="{FF2B5EF4-FFF2-40B4-BE49-F238E27FC236}">
                  <a16:creationId xmlns:a16="http://schemas.microsoft.com/office/drawing/2014/main" id="{A15B36C4-AA9A-40F2-87B9-7C370F05B3B5}"/>
                </a:ext>
              </a:extLst>
            </p:cNvPr>
            <p:cNvSpPr>
              <a:spLocks/>
            </p:cNvSpPr>
            <p:nvPr/>
          </p:nvSpPr>
          <p:spPr bwMode="auto">
            <a:xfrm>
              <a:off x="7445375" y="2828926"/>
              <a:ext cx="101600" cy="33338"/>
            </a:xfrm>
            <a:custGeom>
              <a:avLst/>
              <a:gdLst/>
              <a:ahLst/>
              <a:cxnLst>
                <a:cxn ang="0">
                  <a:pos x="64" y="0"/>
                </a:cxn>
                <a:cxn ang="0">
                  <a:pos x="24" y="21"/>
                </a:cxn>
                <a:cxn ang="0">
                  <a:pos x="16" y="21"/>
                </a:cxn>
                <a:cxn ang="0">
                  <a:pos x="8" y="20"/>
                </a:cxn>
                <a:cxn ang="0">
                  <a:pos x="3" y="16"/>
                </a:cxn>
                <a:cxn ang="0">
                  <a:pos x="2" y="13"/>
                </a:cxn>
                <a:cxn ang="0">
                  <a:pos x="0" y="8"/>
                </a:cxn>
                <a:cxn ang="0">
                  <a:pos x="30" y="7"/>
                </a:cxn>
                <a:cxn ang="0">
                  <a:pos x="64" y="0"/>
                </a:cxn>
              </a:cxnLst>
              <a:rect l="0" t="0" r="r" b="b"/>
              <a:pathLst>
                <a:path w="64" h="21">
                  <a:moveTo>
                    <a:pt x="64" y="0"/>
                  </a:moveTo>
                  <a:lnTo>
                    <a:pt x="24" y="21"/>
                  </a:lnTo>
                  <a:lnTo>
                    <a:pt x="16" y="21"/>
                  </a:lnTo>
                  <a:lnTo>
                    <a:pt x="8" y="20"/>
                  </a:lnTo>
                  <a:lnTo>
                    <a:pt x="3" y="16"/>
                  </a:lnTo>
                  <a:lnTo>
                    <a:pt x="2" y="13"/>
                  </a:lnTo>
                  <a:lnTo>
                    <a:pt x="0" y="8"/>
                  </a:lnTo>
                  <a:lnTo>
                    <a:pt x="30" y="7"/>
                  </a:lnTo>
                  <a:lnTo>
                    <a:pt x="64"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7" name="Freeform 29">
              <a:extLst>
                <a:ext uri="{FF2B5EF4-FFF2-40B4-BE49-F238E27FC236}">
                  <a16:creationId xmlns:a16="http://schemas.microsoft.com/office/drawing/2014/main" id="{37D7B45B-B7D6-431E-9854-7BD5D2EEC33A}"/>
                </a:ext>
              </a:extLst>
            </p:cNvPr>
            <p:cNvSpPr>
              <a:spLocks/>
            </p:cNvSpPr>
            <p:nvPr/>
          </p:nvSpPr>
          <p:spPr bwMode="auto">
            <a:xfrm>
              <a:off x="7466013" y="2924176"/>
              <a:ext cx="80963" cy="42863"/>
            </a:xfrm>
            <a:custGeom>
              <a:avLst/>
              <a:gdLst/>
              <a:ahLst/>
              <a:cxnLst>
                <a:cxn ang="0">
                  <a:pos x="51" y="0"/>
                </a:cxn>
                <a:cxn ang="0">
                  <a:pos x="48" y="14"/>
                </a:cxn>
                <a:cxn ang="0">
                  <a:pos x="30" y="24"/>
                </a:cxn>
                <a:cxn ang="0">
                  <a:pos x="21" y="27"/>
                </a:cxn>
                <a:cxn ang="0">
                  <a:pos x="16" y="27"/>
                </a:cxn>
                <a:cxn ang="0">
                  <a:pos x="9" y="25"/>
                </a:cxn>
                <a:cxn ang="0">
                  <a:pos x="6" y="24"/>
                </a:cxn>
                <a:cxn ang="0">
                  <a:pos x="3" y="20"/>
                </a:cxn>
                <a:cxn ang="0">
                  <a:pos x="0" y="16"/>
                </a:cxn>
                <a:cxn ang="0">
                  <a:pos x="25" y="11"/>
                </a:cxn>
                <a:cxn ang="0">
                  <a:pos x="51" y="0"/>
                </a:cxn>
              </a:cxnLst>
              <a:rect l="0" t="0" r="r" b="b"/>
              <a:pathLst>
                <a:path w="51" h="27">
                  <a:moveTo>
                    <a:pt x="51" y="0"/>
                  </a:moveTo>
                  <a:lnTo>
                    <a:pt x="48" y="14"/>
                  </a:lnTo>
                  <a:lnTo>
                    <a:pt x="30" y="24"/>
                  </a:lnTo>
                  <a:lnTo>
                    <a:pt x="21" y="27"/>
                  </a:lnTo>
                  <a:lnTo>
                    <a:pt x="16" y="27"/>
                  </a:lnTo>
                  <a:lnTo>
                    <a:pt x="9" y="25"/>
                  </a:lnTo>
                  <a:lnTo>
                    <a:pt x="6" y="24"/>
                  </a:lnTo>
                  <a:lnTo>
                    <a:pt x="3" y="20"/>
                  </a:lnTo>
                  <a:lnTo>
                    <a:pt x="0" y="16"/>
                  </a:lnTo>
                  <a:lnTo>
                    <a:pt x="25" y="11"/>
                  </a:lnTo>
                  <a:lnTo>
                    <a:pt x="51"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 name="Freeform 30">
              <a:extLst>
                <a:ext uri="{FF2B5EF4-FFF2-40B4-BE49-F238E27FC236}">
                  <a16:creationId xmlns:a16="http://schemas.microsoft.com/office/drawing/2014/main" id="{E16542D2-1A21-411F-AD28-0564736D5F41}"/>
                </a:ext>
              </a:extLst>
            </p:cNvPr>
            <p:cNvSpPr>
              <a:spLocks noEditPoints="1"/>
            </p:cNvSpPr>
            <p:nvPr/>
          </p:nvSpPr>
          <p:spPr bwMode="auto">
            <a:xfrm>
              <a:off x="6975476" y="1939927"/>
              <a:ext cx="1470026" cy="1349375"/>
            </a:xfrm>
            <a:custGeom>
              <a:avLst/>
              <a:gdLst/>
              <a:ahLst/>
              <a:cxnLst>
                <a:cxn ang="0">
                  <a:pos x="677" y="597"/>
                </a:cxn>
                <a:cxn ang="0">
                  <a:pos x="736" y="644"/>
                </a:cxn>
                <a:cxn ang="0">
                  <a:pos x="667" y="551"/>
                </a:cxn>
                <a:cxn ang="0">
                  <a:pos x="734" y="408"/>
                </a:cxn>
                <a:cxn ang="0">
                  <a:pos x="857" y="583"/>
                </a:cxn>
                <a:cxn ang="0">
                  <a:pos x="749" y="378"/>
                </a:cxn>
                <a:cxn ang="0">
                  <a:pos x="115" y="117"/>
                </a:cxn>
                <a:cxn ang="0">
                  <a:pos x="88" y="176"/>
                </a:cxn>
                <a:cxn ang="0">
                  <a:pos x="96" y="229"/>
                </a:cxn>
                <a:cxn ang="0">
                  <a:pos x="90" y="176"/>
                </a:cxn>
                <a:cxn ang="0">
                  <a:pos x="115" y="117"/>
                </a:cxn>
                <a:cxn ang="0">
                  <a:pos x="779" y="91"/>
                </a:cxn>
                <a:cxn ang="0">
                  <a:pos x="901" y="235"/>
                </a:cxn>
                <a:cxn ang="0">
                  <a:pos x="926" y="458"/>
                </a:cxn>
                <a:cxn ang="0">
                  <a:pos x="920" y="608"/>
                </a:cxn>
                <a:cxn ang="0">
                  <a:pos x="889" y="664"/>
                </a:cxn>
                <a:cxn ang="0">
                  <a:pos x="819" y="831"/>
                </a:cxn>
                <a:cxn ang="0">
                  <a:pos x="760" y="850"/>
                </a:cxn>
                <a:cxn ang="0">
                  <a:pos x="659" y="836"/>
                </a:cxn>
                <a:cxn ang="0">
                  <a:pos x="443" y="825"/>
                </a:cxn>
                <a:cxn ang="0">
                  <a:pos x="371" y="813"/>
                </a:cxn>
                <a:cxn ang="0">
                  <a:pos x="370" y="807"/>
                </a:cxn>
                <a:cxn ang="0">
                  <a:pos x="365" y="666"/>
                </a:cxn>
                <a:cxn ang="0">
                  <a:pos x="379" y="680"/>
                </a:cxn>
                <a:cxn ang="0">
                  <a:pos x="445" y="656"/>
                </a:cxn>
                <a:cxn ang="0">
                  <a:pos x="529" y="640"/>
                </a:cxn>
                <a:cxn ang="0">
                  <a:pos x="533" y="652"/>
                </a:cxn>
                <a:cxn ang="0">
                  <a:pos x="627" y="592"/>
                </a:cxn>
                <a:cxn ang="0">
                  <a:pos x="592" y="626"/>
                </a:cxn>
                <a:cxn ang="0">
                  <a:pos x="525" y="575"/>
                </a:cxn>
                <a:cxn ang="0">
                  <a:pos x="469" y="540"/>
                </a:cxn>
                <a:cxn ang="0">
                  <a:pos x="390" y="543"/>
                </a:cxn>
                <a:cxn ang="0">
                  <a:pos x="384" y="386"/>
                </a:cxn>
                <a:cxn ang="0">
                  <a:pos x="286" y="375"/>
                </a:cxn>
                <a:cxn ang="0">
                  <a:pos x="270" y="383"/>
                </a:cxn>
                <a:cxn ang="0">
                  <a:pos x="229" y="365"/>
                </a:cxn>
                <a:cxn ang="0">
                  <a:pos x="93" y="258"/>
                </a:cxn>
                <a:cxn ang="0">
                  <a:pos x="64" y="205"/>
                </a:cxn>
                <a:cxn ang="0">
                  <a:pos x="38" y="49"/>
                </a:cxn>
                <a:cxn ang="0">
                  <a:pos x="117" y="106"/>
                </a:cxn>
                <a:cxn ang="0">
                  <a:pos x="234" y="182"/>
                </a:cxn>
                <a:cxn ang="0">
                  <a:pos x="258" y="176"/>
                </a:cxn>
                <a:cxn ang="0">
                  <a:pos x="275" y="189"/>
                </a:cxn>
                <a:cxn ang="0">
                  <a:pos x="413" y="133"/>
                </a:cxn>
                <a:cxn ang="0">
                  <a:pos x="512" y="72"/>
                </a:cxn>
                <a:cxn ang="0">
                  <a:pos x="545" y="86"/>
                </a:cxn>
                <a:cxn ang="0">
                  <a:pos x="613" y="75"/>
                </a:cxn>
                <a:cxn ang="0">
                  <a:pos x="718" y="1"/>
                </a:cxn>
              </a:cxnLst>
              <a:rect l="0" t="0" r="r" b="b"/>
              <a:pathLst>
                <a:path w="926" h="850">
                  <a:moveTo>
                    <a:pt x="667" y="551"/>
                  </a:moveTo>
                  <a:lnTo>
                    <a:pt x="669" y="575"/>
                  </a:lnTo>
                  <a:lnTo>
                    <a:pt x="677" y="597"/>
                  </a:lnTo>
                  <a:lnTo>
                    <a:pt x="689" y="616"/>
                  </a:lnTo>
                  <a:lnTo>
                    <a:pt x="710" y="631"/>
                  </a:lnTo>
                  <a:lnTo>
                    <a:pt x="736" y="644"/>
                  </a:lnTo>
                  <a:lnTo>
                    <a:pt x="705" y="615"/>
                  </a:lnTo>
                  <a:lnTo>
                    <a:pt x="683" y="583"/>
                  </a:lnTo>
                  <a:lnTo>
                    <a:pt x="667" y="551"/>
                  </a:lnTo>
                  <a:close/>
                  <a:moveTo>
                    <a:pt x="705" y="303"/>
                  </a:moveTo>
                  <a:lnTo>
                    <a:pt x="721" y="357"/>
                  </a:lnTo>
                  <a:lnTo>
                    <a:pt x="734" y="408"/>
                  </a:lnTo>
                  <a:lnTo>
                    <a:pt x="741" y="453"/>
                  </a:lnTo>
                  <a:lnTo>
                    <a:pt x="741" y="493"/>
                  </a:lnTo>
                  <a:lnTo>
                    <a:pt x="857" y="583"/>
                  </a:lnTo>
                  <a:lnTo>
                    <a:pt x="760" y="487"/>
                  </a:lnTo>
                  <a:lnTo>
                    <a:pt x="758" y="432"/>
                  </a:lnTo>
                  <a:lnTo>
                    <a:pt x="749" y="378"/>
                  </a:lnTo>
                  <a:lnTo>
                    <a:pt x="731" y="322"/>
                  </a:lnTo>
                  <a:lnTo>
                    <a:pt x="705" y="303"/>
                  </a:lnTo>
                  <a:close/>
                  <a:moveTo>
                    <a:pt x="115" y="117"/>
                  </a:moveTo>
                  <a:lnTo>
                    <a:pt x="115" y="118"/>
                  </a:lnTo>
                  <a:lnTo>
                    <a:pt x="98" y="150"/>
                  </a:lnTo>
                  <a:lnTo>
                    <a:pt x="88" y="176"/>
                  </a:lnTo>
                  <a:lnTo>
                    <a:pt x="83" y="198"/>
                  </a:lnTo>
                  <a:lnTo>
                    <a:pt x="86" y="216"/>
                  </a:lnTo>
                  <a:lnTo>
                    <a:pt x="96" y="229"/>
                  </a:lnTo>
                  <a:lnTo>
                    <a:pt x="88" y="216"/>
                  </a:lnTo>
                  <a:lnTo>
                    <a:pt x="85" y="198"/>
                  </a:lnTo>
                  <a:lnTo>
                    <a:pt x="90" y="176"/>
                  </a:lnTo>
                  <a:lnTo>
                    <a:pt x="99" y="149"/>
                  </a:lnTo>
                  <a:lnTo>
                    <a:pt x="117" y="117"/>
                  </a:lnTo>
                  <a:lnTo>
                    <a:pt x="115" y="117"/>
                  </a:lnTo>
                  <a:close/>
                  <a:moveTo>
                    <a:pt x="721" y="0"/>
                  </a:moveTo>
                  <a:lnTo>
                    <a:pt x="741" y="62"/>
                  </a:lnTo>
                  <a:lnTo>
                    <a:pt x="779" y="91"/>
                  </a:lnTo>
                  <a:lnTo>
                    <a:pt x="822" y="131"/>
                  </a:lnTo>
                  <a:lnTo>
                    <a:pt x="864" y="179"/>
                  </a:lnTo>
                  <a:lnTo>
                    <a:pt x="901" y="235"/>
                  </a:lnTo>
                  <a:lnTo>
                    <a:pt x="913" y="315"/>
                  </a:lnTo>
                  <a:lnTo>
                    <a:pt x="921" y="389"/>
                  </a:lnTo>
                  <a:lnTo>
                    <a:pt x="926" y="458"/>
                  </a:lnTo>
                  <a:lnTo>
                    <a:pt x="925" y="522"/>
                  </a:lnTo>
                  <a:lnTo>
                    <a:pt x="920" y="580"/>
                  </a:lnTo>
                  <a:lnTo>
                    <a:pt x="920" y="608"/>
                  </a:lnTo>
                  <a:lnTo>
                    <a:pt x="915" y="632"/>
                  </a:lnTo>
                  <a:lnTo>
                    <a:pt x="904" y="650"/>
                  </a:lnTo>
                  <a:lnTo>
                    <a:pt x="889" y="664"/>
                  </a:lnTo>
                  <a:lnTo>
                    <a:pt x="869" y="672"/>
                  </a:lnTo>
                  <a:lnTo>
                    <a:pt x="830" y="812"/>
                  </a:lnTo>
                  <a:lnTo>
                    <a:pt x="819" y="831"/>
                  </a:lnTo>
                  <a:lnTo>
                    <a:pt x="803" y="842"/>
                  </a:lnTo>
                  <a:lnTo>
                    <a:pt x="784" y="850"/>
                  </a:lnTo>
                  <a:lnTo>
                    <a:pt x="760" y="850"/>
                  </a:lnTo>
                  <a:lnTo>
                    <a:pt x="734" y="847"/>
                  </a:lnTo>
                  <a:lnTo>
                    <a:pt x="707" y="836"/>
                  </a:lnTo>
                  <a:lnTo>
                    <a:pt x="659" y="836"/>
                  </a:lnTo>
                  <a:lnTo>
                    <a:pt x="545" y="829"/>
                  </a:lnTo>
                  <a:lnTo>
                    <a:pt x="526" y="829"/>
                  </a:lnTo>
                  <a:lnTo>
                    <a:pt x="443" y="825"/>
                  </a:lnTo>
                  <a:lnTo>
                    <a:pt x="373" y="825"/>
                  </a:lnTo>
                  <a:lnTo>
                    <a:pt x="373" y="820"/>
                  </a:lnTo>
                  <a:lnTo>
                    <a:pt x="371" y="813"/>
                  </a:lnTo>
                  <a:lnTo>
                    <a:pt x="370" y="809"/>
                  </a:lnTo>
                  <a:lnTo>
                    <a:pt x="382" y="801"/>
                  </a:lnTo>
                  <a:lnTo>
                    <a:pt x="370" y="807"/>
                  </a:lnTo>
                  <a:lnTo>
                    <a:pt x="363" y="761"/>
                  </a:lnTo>
                  <a:lnTo>
                    <a:pt x="362" y="714"/>
                  </a:lnTo>
                  <a:lnTo>
                    <a:pt x="365" y="666"/>
                  </a:lnTo>
                  <a:lnTo>
                    <a:pt x="366" y="671"/>
                  </a:lnTo>
                  <a:lnTo>
                    <a:pt x="374" y="679"/>
                  </a:lnTo>
                  <a:lnTo>
                    <a:pt x="379" y="680"/>
                  </a:lnTo>
                  <a:lnTo>
                    <a:pt x="390" y="680"/>
                  </a:lnTo>
                  <a:lnTo>
                    <a:pt x="413" y="674"/>
                  </a:lnTo>
                  <a:lnTo>
                    <a:pt x="445" y="656"/>
                  </a:lnTo>
                  <a:lnTo>
                    <a:pt x="478" y="645"/>
                  </a:lnTo>
                  <a:lnTo>
                    <a:pt x="512" y="640"/>
                  </a:lnTo>
                  <a:lnTo>
                    <a:pt x="529" y="640"/>
                  </a:lnTo>
                  <a:lnTo>
                    <a:pt x="531" y="644"/>
                  </a:lnTo>
                  <a:lnTo>
                    <a:pt x="533" y="648"/>
                  </a:lnTo>
                  <a:lnTo>
                    <a:pt x="533" y="652"/>
                  </a:lnTo>
                  <a:lnTo>
                    <a:pt x="632" y="677"/>
                  </a:lnTo>
                  <a:lnTo>
                    <a:pt x="627" y="634"/>
                  </a:lnTo>
                  <a:lnTo>
                    <a:pt x="627" y="592"/>
                  </a:lnTo>
                  <a:lnTo>
                    <a:pt x="632" y="551"/>
                  </a:lnTo>
                  <a:lnTo>
                    <a:pt x="613" y="549"/>
                  </a:lnTo>
                  <a:lnTo>
                    <a:pt x="592" y="626"/>
                  </a:lnTo>
                  <a:lnTo>
                    <a:pt x="529" y="637"/>
                  </a:lnTo>
                  <a:lnTo>
                    <a:pt x="525" y="605"/>
                  </a:lnTo>
                  <a:lnTo>
                    <a:pt x="525" y="575"/>
                  </a:lnTo>
                  <a:lnTo>
                    <a:pt x="531" y="544"/>
                  </a:lnTo>
                  <a:lnTo>
                    <a:pt x="512" y="543"/>
                  </a:lnTo>
                  <a:lnTo>
                    <a:pt x="469" y="540"/>
                  </a:lnTo>
                  <a:lnTo>
                    <a:pt x="438" y="536"/>
                  </a:lnTo>
                  <a:lnTo>
                    <a:pt x="408" y="538"/>
                  </a:lnTo>
                  <a:lnTo>
                    <a:pt x="390" y="543"/>
                  </a:lnTo>
                  <a:lnTo>
                    <a:pt x="373" y="549"/>
                  </a:lnTo>
                  <a:lnTo>
                    <a:pt x="374" y="530"/>
                  </a:lnTo>
                  <a:lnTo>
                    <a:pt x="384" y="386"/>
                  </a:lnTo>
                  <a:lnTo>
                    <a:pt x="354" y="387"/>
                  </a:lnTo>
                  <a:lnTo>
                    <a:pt x="320" y="384"/>
                  </a:lnTo>
                  <a:lnTo>
                    <a:pt x="286" y="375"/>
                  </a:lnTo>
                  <a:lnTo>
                    <a:pt x="282" y="378"/>
                  </a:lnTo>
                  <a:lnTo>
                    <a:pt x="275" y="381"/>
                  </a:lnTo>
                  <a:lnTo>
                    <a:pt x="270" y="383"/>
                  </a:lnTo>
                  <a:lnTo>
                    <a:pt x="256" y="384"/>
                  </a:lnTo>
                  <a:lnTo>
                    <a:pt x="243" y="378"/>
                  </a:lnTo>
                  <a:lnTo>
                    <a:pt x="229" y="365"/>
                  </a:lnTo>
                  <a:lnTo>
                    <a:pt x="216" y="346"/>
                  </a:lnTo>
                  <a:lnTo>
                    <a:pt x="114" y="262"/>
                  </a:lnTo>
                  <a:lnTo>
                    <a:pt x="93" y="258"/>
                  </a:lnTo>
                  <a:lnTo>
                    <a:pt x="78" y="246"/>
                  </a:lnTo>
                  <a:lnTo>
                    <a:pt x="69" y="229"/>
                  </a:lnTo>
                  <a:lnTo>
                    <a:pt x="64" y="205"/>
                  </a:lnTo>
                  <a:lnTo>
                    <a:pt x="0" y="112"/>
                  </a:lnTo>
                  <a:lnTo>
                    <a:pt x="3" y="104"/>
                  </a:lnTo>
                  <a:lnTo>
                    <a:pt x="38" y="49"/>
                  </a:lnTo>
                  <a:lnTo>
                    <a:pt x="43" y="41"/>
                  </a:lnTo>
                  <a:lnTo>
                    <a:pt x="99" y="91"/>
                  </a:lnTo>
                  <a:lnTo>
                    <a:pt x="117" y="106"/>
                  </a:lnTo>
                  <a:lnTo>
                    <a:pt x="163" y="131"/>
                  </a:lnTo>
                  <a:lnTo>
                    <a:pt x="203" y="157"/>
                  </a:lnTo>
                  <a:lnTo>
                    <a:pt x="234" y="182"/>
                  </a:lnTo>
                  <a:lnTo>
                    <a:pt x="242" y="179"/>
                  </a:lnTo>
                  <a:lnTo>
                    <a:pt x="254" y="176"/>
                  </a:lnTo>
                  <a:lnTo>
                    <a:pt x="258" y="176"/>
                  </a:lnTo>
                  <a:lnTo>
                    <a:pt x="262" y="178"/>
                  </a:lnTo>
                  <a:lnTo>
                    <a:pt x="267" y="181"/>
                  </a:lnTo>
                  <a:lnTo>
                    <a:pt x="275" y="189"/>
                  </a:lnTo>
                  <a:lnTo>
                    <a:pt x="278" y="194"/>
                  </a:lnTo>
                  <a:lnTo>
                    <a:pt x="325" y="194"/>
                  </a:lnTo>
                  <a:lnTo>
                    <a:pt x="413" y="133"/>
                  </a:lnTo>
                  <a:lnTo>
                    <a:pt x="445" y="104"/>
                  </a:lnTo>
                  <a:lnTo>
                    <a:pt x="477" y="83"/>
                  </a:lnTo>
                  <a:lnTo>
                    <a:pt x="512" y="72"/>
                  </a:lnTo>
                  <a:lnTo>
                    <a:pt x="525" y="70"/>
                  </a:lnTo>
                  <a:lnTo>
                    <a:pt x="536" y="70"/>
                  </a:lnTo>
                  <a:lnTo>
                    <a:pt x="545" y="86"/>
                  </a:lnTo>
                  <a:lnTo>
                    <a:pt x="552" y="102"/>
                  </a:lnTo>
                  <a:lnTo>
                    <a:pt x="553" y="112"/>
                  </a:lnTo>
                  <a:lnTo>
                    <a:pt x="613" y="75"/>
                  </a:lnTo>
                  <a:lnTo>
                    <a:pt x="667" y="40"/>
                  </a:lnTo>
                  <a:lnTo>
                    <a:pt x="715" y="5"/>
                  </a:lnTo>
                  <a:lnTo>
                    <a:pt x="718" y="1"/>
                  </a:lnTo>
                  <a:lnTo>
                    <a:pt x="72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9" name="Freeform 31">
              <a:extLst>
                <a:ext uri="{FF2B5EF4-FFF2-40B4-BE49-F238E27FC236}">
                  <a16:creationId xmlns:a16="http://schemas.microsoft.com/office/drawing/2014/main" id="{4BF49381-8104-4823-B259-4C24211FED80}"/>
                </a:ext>
              </a:extLst>
            </p:cNvPr>
            <p:cNvSpPr>
              <a:spLocks/>
            </p:cNvSpPr>
            <p:nvPr/>
          </p:nvSpPr>
          <p:spPr bwMode="auto">
            <a:xfrm>
              <a:off x="7562850" y="2038351"/>
              <a:ext cx="882650" cy="1254125"/>
            </a:xfrm>
            <a:custGeom>
              <a:avLst/>
              <a:gdLst/>
              <a:ahLst/>
              <a:cxnLst>
                <a:cxn ang="0">
                  <a:pos x="409" y="29"/>
                </a:cxn>
                <a:cxn ang="0">
                  <a:pos x="494" y="117"/>
                </a:cxn>
                <a:cxn ang="0">
                  <a:pos x="543" y="253"/>
                </a:cxn>
                <a:cxn ang="0">
                  <a:pos x="556" y="396"/>
                </a:cxn>
                <a:cxn ang="0">
                  <a:pos x="550" y="518"/>
                </a:cxn>
                <a:cxn ang="0">
                  <a:pos x="545" y="570"/>
                </a:cxn>
                <a:cxn ang="0">
                  <a:pos x="519" y="602"/>
                </a:cxn>
                <a:cxn ang="0">
                  <a:pos x="460" y="751"/>
                </a:cxn>
                <a:cxn ang="0">
                  <a:pos x="433" y="782"/>
                </a:cxn>
                <a:cxn ang="0">
                  <a:pos x="390" y="790"/>
                </a:cxn>
                <a:cxn ang="0">
                  <a:pos x="337" y="775"/>
                </a:cxn>
                <a:cxn ang="0">
                  <a:pos x="175" y="769"/>
                </a:cxn>
                <a:cxn ang="0">
                  <a:pos x="73" y="763"/>
                </a:cxn>
                <a:cxn ang="0">
                  <a:pos x="3" y="756"/>
                </a:cxn>
                <a:cxn ang="0">
                  <a:pos x="0" y="745"/>
                </a:cxn>
                <a:cxn ang="0">
                  <a:pos x="1" y="614"/>
                </a:cxn>
                <a:cxn ang="0">
                  <a:pos x="9" y="618"/>
                </a:cxn>
                <a:cxn ang="0">
                  <a:pos x="43" y="612"/>
                </a:cxn>
                <a:cxn ang="0">
                  <a:pos x="108" y="583"/>
                </a:cxn>
                <a:cxn ang="0">
                  <a:pos x="159" y="578"/>
                </a:cxn>
                <a:cxn ang="0">
                  <a:pos x="163" y="586"/>
                </a:cxn>
                <a:cxn ang="0">
                  <a:pos x="262" y="615"/>
                </a:cxn>
                <a:cxn ang="0">
                  <a:pos x="19" y="647"/>
                </a:cxn>
                <a:cxn ang="0">
                  <a:pos x="27" y="740"/>
                </a:cxn>
                <a:cxn ang="0">
                  <a:pos x="444" y="702"/>
                </a:cxn>
                <a:cxn ang="0">
                  <a:pos x="455" y="614"/>
                </a:cxn>
                <a:cxn ang="0">
                  <a:pos x="443" y="625"/>
                </a:cxn>
                <a:cxn ang="0">
                  <a:pos x="417" y="636"/>
                </a:cxn>
                <a:cxn ang="0">
                  <a:pos x="371" y="631"/>
                </a:cxn>
                <a:cxn ang="0">
                  <a:pos x="319" y="639"/>
                </a:cxn>
                <a:cxn ang="0">
                  <a:pos x="262" y="615"/>
                </a:cxn>
                <a:cxn ang="0">
                  <a:pos x="257" y="530"/>
                </a:cxn>
                <a:cxn ang="0">
                  <a:pos x="263" y="532"/>
                </a:cxn>
                <a:cxn ang="0">
                  <a:pos x="279" y="612"/>
                </a:cxn>
                <a:cxn ang="0">
                  <a:pos x="380" y="620"/>
                </a:cxn>
                <a:cxn ang="0">
                  <a:pos x="417" y="617"/>
                </a:cxn>
                <a:cxn ang="0">
                  <a:pos x="439" y="588"/>
                </a:cxn>
                <a:cxn ang="0">
                  <a:pos x="475" y="586"/>
                </a:cxn>
                <a:cxn ang="0">
                  <a:pos x="508" y="567"/>
                </a:cxn>
                <a:cxn ang="0">
                  <a:pos x="518" y="530"/>
                </a:cxn>
                <a:cxn ang="0">
                  <a:pos x="523" y="367"/>
                </a:cxn>
                <a:cxn ang="0">
                  <a:pos x="503" y="197"/>
                </a:cxn>
                <a:cxn ang="0">
                  <a:pos x="444" y="111"/>
                </a:cxn>
                <a:cxn ang="0">
                  <a:pos x="371" y="55"/>
                </a:cxn>
                <a:cxn ang="0">
                  <a:pos x="153" y="72"/>
                </a:cxn>
                <a:cxn ang="0">
                  <a:pos x="190" y="146"/>
                </a:cxn>
              </a:cxnLst>
              <a:rect l="0" t="0" r="r" b="b"/>
              <a:pathLst>
                <a:path w="556" h="790">
                  <a:moveTo>
                    <a:pt x="371" y="0"/>
                  </a:moveTo>
                  <a:lnTo>
                    <a:pt x="409" y="29"/>
                  </a:lnTo>
                  <a:lnTo>
                    <a:pt x="452" y="69"/>
                  </a:lnTo>
                  <a:lnTo>
                    <a:pt x="494" y="117"/>
                  </a:lnTo>
                  <a:lnTo>
                    <a:pt x="531" y="173"/>
                  </a:lnTo>
                  <a:lnTo>
                    <a:pt x="543" y="253"/>
                  </a:lnTo>
                  <a:lnTo>
                    <a:pt x="551" y="327"/>
                  </a:lnTo>
                  <a:lnTo>
                    <a:pt x="556" y="396"/>
                  </a:lnTo>
                  <a:lnTo>
                    <a:pt x="555" y="460"/>
                  </a:lnTo>
                  <a:lnTo>
                    <a:pt x="550" y="518"/>
                  </a:lnTo>
                  <a:lnTo>
                    <a:pt x="550" y="546"/>
                  </a:lnTo>
                  <a:lnTo>
                    <a:pt x="545" y="570"/>
                  </a:lnTo>
                  <a:lnTo>
                    <a:pt x="534" y="588"/>
                  </a:lnTo>
                  <a:lnTo>
                    <a:pt x="519" y="602"/>
                  </a:lnTo>
                  <a:lnTo>
                    <a:pt x="499" y="610"/>
                  </a:lnTo>
                  <a:lnTo>
                    <a:pt x="460" y="751"/>
                  </a:lnTo>
                  <a:lnTo>
                    <a:pt x="449" y="769"/>
                  </a:lnTo>
                  <a:lnTo>
                    <a:pt x="433" y="782"/>
                  </a:lnTo>
                  <a:lnTo>
                    <a:pt x="414" y="788"/>
                  </a:lnTo>
                  <a:lnTo>
                    <a:pt x="390" y="790"/>
                  </a:lnTo>
                  <a:lnTo>
                    <a:pt x="364" y="785"/>
                  </a:lnTo>
                  <a:lnTo>
                    <a:pt x="337" y="775"/>
                  </a:lnTo>
                  <a:lnTo>
                    <a:pt x="289" y="775"/>
                  </a:lnTo>
                  <a:lnTo>
                    <a:pt x="175" y="769"/>
                  </a:lnTo>
                  <a:lnTo>
                    <a:pt x="156" y="767"/>
                  </a:lnTo>
                  <a:lnTo>
                    <a:pt x="73" y="763"/>
                  </a:lnTo>
                  <a:lnTo>
                    <a:pt x="3" y="763"/>
                  </a:lnTo>
                  <a:lnTo>
                    <a:pt x="3" y="756"/>
                  </a:lnTo>
                  <a:lnTo>
                    <a:pt x="1" y="751"/>
                  </a:lnTo>
                  <a:lnTo>
                    <a:pt x="0" y="745"/>
                  </a:lnTo>
                  <a:lnTo>
                    <a:pt x="12" y="739"/>
                  </a:lnTo>
                  <a:lnTo>
                    <a:pt x="1" y="614"/>
                  </a:lnTo>
                  <a:lnTo>
                    <a:pt x="4" y="617"/>
                  </a:lnTo>
                  <a:lnTo>
                    <a:pt x="9" y="618"/>
                  </a:lnTo>
                  <a:lnTo>
                    <a:pt x="20" y="618"/>
                  </a:lnTo>
                  <a:lnTo>
                    <a:pt x="43" y="612"/>
                  </a:lnTo>
                  <a:lnTo>
                    <a:pt x="75" y="594"/>
                  </a:lnTo>
                  <a:lnTo>
                    <a:pt x="108" y="583"/>
                  </a:lnTo>
                  <a:lnTo>
                    <a:pt x="142" y="578"/>
                  </a:lnTo>
                  <a:lnTo>
                    <a:pt x="159" y="578"/>
                  </a:lnTo>
                  <a:lnTo>
                    <a:pt x="161" y="582"/>
                  </a:lnTo>
                  <a:lnTo>
                    <a:pt x="163" y="586"/>
                  </a:lnTo>
                  <a:lnTo>
                    <a:pt x="163" y="590"/>
                  </a:lnTo>
                  <a:lnTo>
                    <a:pt x="262" y="615"/>
                  </a:lnTo>
                  <a:lnTo>
                    <a:pt x="126" y="609"/>
                  </a:lnTo>
                  <a:lnTo>
                    <a:pt x="19" y="647"/>
                  </a:lnTo>
                  <a:lnTo>
                    <a:pt x="20" y="694"/>
                  </a:lnTo>
                  <a:lnTo>
                    <a:pt x="27" y="740"/>
                  </a:lnTo>
                  <a:lnTo>
                    <a:pt x="347" y="756"/>
                  </a:lnTo>
                  <a:lnTo>
                    <a:pt x="444" y="702"/>
                  </a:lnTo>
                  <a:lnTo>
                    <a:pt x="468" y="614"/>
                  </a:lnTo>
                  <a:lnTo>
                    <a:pt x="455" y="614"/>
                  </a:lnTo>
                  <a:lnTo>
                    <a:pt x="447" y="612"/>
                  </a:lnTo>
                  <a:lnTo>
                    <a:pt x="443" y="625"/>
                  </a:lnTo>
                  <a:lnTo>
                    <a:pt x="431" y="633"/>
                  </a:lnTo>
                  <a:lnTo>
                    <a:pt x="417" y="636"/>
                  </a:lnTo>
                  <a:lnTo>
                    <a:pt x="396" y="636"/>
                  </a:lnTo>
                  <a:lnTo>
                    <a:pt x="371" y="631"/>
                  </a:lnTo>
                  <a:lnTo>
                    <a:pt x="345" y="639"/>
                  </a:lnTo>
                  <a:lnTo>
                    <a:pt x="319" y="639"/>
                  </a:lnTo>
                  <a:lnTo>
                    <a:pt x="291" y="631"/>
                  </a:lnTo>
                  <a:lnTo>
                    <a:pt x="262" y="615"/>
                  </a:lnTo>
                  <a:lnTo>
                    <a:pt x="257" y="572"/>
                  </a:lnTo>
                  <a:lnTo>
                    <a:pt x="257" y="530"/>
                  </a:lnTo>
                  <a:lnTo>
                    <a:pt x="262" y="489"/>
                  </a:lnTo>
                  <a:lnTo>
                    <a:pt x="263" y="532"/>
                  </a:lnTo>
                  <a:lnTo>
                    <a:pt x="268" y="572"/>
                  </a:lnTo>
                  <a:lnTo>
                    <a:pt x="279" y="612"/>
                  </a:lnTo>
                  <a:lnTo>
                    <a:pt x="356" y="612"/>
                  </a:lnTo>
                  <a:lnTo>
                    <a:pt x="380" y="620"/>
                  </a:lnTo>
                  <a:lnTo>
                    <a:pt x="399" y="622"/>
                  </a:lnTo>
                  <a:lnTo>
                    <a:pt x="417" y="617"/>
                  </a:lnTo>
                  <a:lnTo>
                    <a:pt x="430" y="606"/>
                  </a:lnTo>
                  <a:lnTo>
                    <a:pt x="439" y="588"/>
                  </a:lnTo>
                  <a:lnTo>
                    <a:pt x="459" y="588"/>
                  </a:lnTo>
                  <a:lnTo>
                    <a:pt x="475" y="586"/>
                  </a:lnTo>
                  <a:lnTo>
                    <a:pt x="494" y="580"/>
                  </a:lnTo>
                  <a:lnTo>
                    <a:pt x="508" y="567"/>
                  </a:lnTo>
                  <a:lnTo>
                    <a:pt x="516" y="551"/>
                  </a:lnTo>
                  <a:lnTo>
                    <a:pt x="518" y="530"/>
                  </a:lnTo>
                  <a:lnTo>
                    <a:pt x="524" y="450"/>
                  </a:lnTo>
                  <a:lnTo>
                    <a:pt x="523" y="367"/>
                  </a:lnTo>
                  <a:lnTo>
                    <a:pt x="516" y="284"/>
                  </a:lnTo>
                  <a:lnTo>
                    <a:pt x="503" y="197"/>
                  </a:lnTo>
                  <a:lnTo>
                    <a:pt x="476" y="149"/>
                  </a:lnTo>
                  <a:lnTo>
                    <a:pt x="444" y="111"/>
                  </a:lnTo>
                  <a:lnTo>
                    <a:pt x="409" y="79"/>
                  </a:lnTo>
                  <a:lnTo>
                    <a:pt x="371" y="55"/>
                  </a:lnTo>
                  <a:lnTo>
                    <a:pt x="185" y="176"/>
                  </a:lnTo>
                  <a:lnTo>
                    <a:pt x="153" y="72"/>
                  </a:lnTo>
                  <a:lnTo>
                    <a:pt x="164" y="61"/>
                  </a:lnTo>
                  <a:lnTo>
                    <a:pt x="190" y="146"/>
                  </a:lnTo>
                  <a:lnTo>
                    <a:pt x="371"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0" name="Freeform 32">
              <a:extLst>
                <a:ext uri="{FF2B5EF4-FFF2-40B4-BE49-F238E27FC236}">
                  <a16:creationId xmlns:a16="http://schemas.microsoft.com/office/drawing/2014/main" id="{98DEB03C-36DB-4739-9DDA-0F1B3349E24B}"/>
                </a:ext>
              </a:extLst>
            </p:cNvPr>
            <p:cNvSpPr>
              <a:spLocks/>
            </p:cNvSpPr>
            <p:nvPr/>
          </p:nvSpPr>
          <p:spPr bwMode="auto">
            <a:xfrm>
              <a:off x="7567613" y="2051051"/>
              <a:ext cx="762000" cy="823913"/>
            </a:xfrm>
            <a:custGeom>
              <a:avLst/>
              <a:gdLst/>
              <a:ahLst/>
              <a:cxnLst>
                <a:cxn ang="0">
                  <a:pos x="152" y="0"/>
                </a:cxn>
                <a:cxn ang="0">
                  <a:pos x="163" y="0"/>
                </a:cxn>
                <a:cxn ang="0">
                  <a:pos x="136" y="36"/>
                </a:cxn>
                <a:cxn ang="0">
                  <a:pos x="139" y="77"/>
                </a:cxn>
                <a:cxn ang="0">
                  <a:pos x="78" y="301"/>
                </a:cxn>
                <a:cxn ang="0">
                  <a:pos x="38" y="457"/>
                </a:cxn>
                <a:cxn ang="0">
                  <a:pos x="150" y="457"/>
                </a:cxn>
                <a:cxn ang="0">
                  <a:pos x="150" y="441"/>
                </a:cxn>
                <a:cxn ang="0">
                  <a:pos x="260" y="455"/>
                </a:cxn>
                <a:cxn ang="0">
                  <a:pos x="332" y="423"/>
                </a:cxn>
                <a:cxn ang="0">
                  <a:pos x="337" y="361"/>
                </a:cxn>
                <a:cxn ang="0">
                  <a:pos x="334" y="295"/>
                </a:cxn>
                <a:cxn ang="0">
                  <a:pos x="323" y="226"/>
                </a:cxn>
                <a:cxn ang="0">
                  <a:pos x="342" y="285"/>
                </a:cxn>
                <a:cxn ang="0">
                  <a:pos x="355" y="338"/>
                </a:cxn>
                <a:cxn ang="0">
                  <a:pos x="361" y="386"/>
                </a:cxn>
                <a:cxn ang="0">
                  <a:pos x="361" y="428"/>
                </a:cxn>
                <a:cxn ang="0">
                  <a:pos x="480" y="519"/>
                </a:cxn>
                <a:cxn ang="0">
                  <a:pos x="433" y="498"/>
                </a:cxn>
                <a:cxn ang="0">
                  <a:pos x="393" y="471"/>
                </a:cxn>
                <a:cxn ang="0">
                  <a:pos x="360" y="441"/>
                </a:cxn>
                <a:cxn ang="0">
                  <a:pos x="294" y="481"/>
                </a:cxn>
                <a:cxn ang="0">
                  <a:pos x="286" y="474"/>
                </a:cxn>
                <a:cxn ang="0">
                  <a:pos x="273" y="474"/>
                </a:cxn>
                <a:cxn ang="0">
                  <a:pos x="259" y="481"/>
                </a:cxn>
                <a:cxn ang="0">
                  <a:pos x="240" y="479"/>
                </a:cxn>
                <a:cxn ang="0">
                  <a:pos x="160" y="468"/>
                </a:cxn>
                <a:cxn ang="0">
                  <a:pos x="160" y="471"/>
                </a:cxn>
                <a:cxn ang="0">
                  <a:pos x="158" y="474"/>
                </a:cxn>
                <a:cxn ang="0">
                  <a:pos x="139" y="473"/>
                </a:cxn>
                <a:cxn ang="0">
                  <a:pos x="96" y="470"/>
                </a:cxn>
                <a:cxn ang="0">
                  <a:pos x="65" y="466"/>
                </a:cxn>
                <a:cxn ang="0">
                  <a:pos x="35" y="468"/>
                </a:cxn>
                <a:cxn ang="0">
                  <a:pos x="17" y="473"/>
                </a:cxn>
                <a:cxn ang="0">
                  <a:pos x="0" y="479"/>
                </a:cxn>
                <a:cxn ang="0">
                  <a:pos x="1" y="460"/>
                </a:cxn>
                <a:cxn ang="0">
                  <a:pos x="19" y="454"/>
                </a:cxn>
                <a:cxn ang="0">
                  <a:pos x="100" y="96"/>
                </a:cxn>
                <a:cxn ang="0">
                  <a:pos x="100" y="60"/>
                </a:cxn>
                <a:cxn ang="0">
                  <a:pos x="139" y="2"/>
                </a:cxn>
                <a:cxn ang="0">
                  <a:pos x="152" y="0"/>
                </a:cxn>
              </a:cxnLst>
              <a:rect l="0" t="0" r="r" b="b"/>
              <a:pathLst>
                <a:path w="480" h="519">
                  <a:moveTo>
                    <a:pt x="152" y="0"/>
                  </a:moveTo>
                  <a:lnTo>
                    <a:pt x="163" y="0"/>
                  </a:lnTo>
                  <a:lnTo>
                    <a:pt x="136" y="36"/>
                  </a:lnTo>
                  <a:lnTo>
                    <a:pt x="139" y="77"/>
                  </a:lnTo>
                  <a:lnTo>
                    <a:pt x="78" y="301"/>
                  </a:lnTo>
                  <a:lnTo>
                    <a:pt x="38" y="457"/>
                  </a:lnTo>
                  <a:lnTo>
                    <a:pt x="150" y="457"/>
                  </a:lnTo>
                  <a:lnTo>
                    <a:pt x="150" y="441"/>
                  </a:lnTo>
                  <a:lnTo>
                    <a:pt x="260" y="455"/>
                  </a:lnTo>
                  <a:lnTo>
                    <a:pt x="332" y="423"/>
                  </a:lnTo>
                  <a:lnTo>
                    <a:pt x="337" y="361"/>
                  </a:lnTo>
                  <a:lnTo>
                    <a:pt x="334" y="295"/>
                  </a:lnTo>
                  <a:lnTo>
                    <a:pt x="323" y="226"/>
                  </a:lnTo>
                  <a:lnTo>
                    <a:pt x="342" y="285"/>
                  </a:lnTo>
                  <a:lnTo>
                    <a:pt x="355" y="338"/>
                  </a:lnTo>
                  <a:lnTo>
                    <a:pt x="361" y="386"/>
                  </a:lnTo>
                  <a:lnTo>
                    <a:pt x="361" y="428"/>
                  </a:lnTo>
                  <a:lnTo>
                    <a:pt x="480" y="519"/>
                  </a:lnTo>
                  <a:lnTo>
                    <a:pt x="433" y="498"/>
                  </a:lnTo>
                  <a:lnTo>
                    <a:pt x="393" y="471"/>
                  </a:lnTo>
                  <a:lnTo>
                    <a:pt x="360" y="441"/>
                  </a:lnTo>
                  <a:lnTo>
                    <a:pt x="294" y="481"/>
                  </a:lnTo>
                  <a:lnTo>
                    <a:pt x="286" y="474"/>
                  </a:lnTo>
                  <a:lnTo>
                    <a:pt x="273" y="474"/>
                  </a:lnTo>
                  <a:lnTo>
                    <a:pt x="259" y="481"/>
                  </a:lnTo>
                  <a:lnTo>
                    <a:pt x="240" y="479"/>
                  </a:lnTo>
                  <a:lnTo>
                    <a:pt x="160" y="468"/>
                  </a:lnTo>
                  <a:lnTo>
                    <a:pt x="160" y="471"/>
                  </a:lnTo>
                  <a:lnTo>
                    <a:pt x="158" y="474"/>
                  </a:lnTo>
                  <a:lnTo>
                    <a:pt x="139" y="473"/>
                  </a:lnTo>
                  <a:lnTo>
                    <a:pt x="96" y="470"/>
                  </a:lnTo>
                  <a:lnTo>
                    <a:pt x="65" y="466"/>
                  </a:lnTo>
                  <a:lnTo>
                    <a:pt x="35" y="468"/>
                  </a:lnTo>
                  <a:lnTo>
                    <a:pt x="17" y="473"/>
                  </a:lnTo>
                  <a:lnTo>
                    <a:pt x="0" y="479"/>
                  </a:lnTo>
                  <a:lnTo>
                    <a:pt x="1" y="460"/>
                  </a:lnTo>
                  <a:lnTo>
                    <a:pt x="19" y="454"/>
                  </a:lnTo>
                  <a:lnTo>
                    <a:pt x="100" y="96"/>
                  </a:lnTo>
                  <a:lnTo>
                    <a:pt x="100" y="60"/>
                  </a:lnTo>
                  <a:lnTo>
                    <a:pt x="139" y="2"/>
                  </a:lnTo>
                  <a:lnTo>
                    <a:pt x="152"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1" name="Freeform 33">
              <a:extLst>
                <a:ext uri="{FF2B5EF4-FFF2-40B4-BE49-F238E27FC236}">
                  <a16:creationId xmlns:a16="http://schemas.microsoft.com/office/drawing/2014/main" id="{49A05740-188E-4EC3-BD72-BEF4FE0895CA}"/>
                </a:ext>
              </a:extLst>
            </p:cNvPr>
            <p:cNvSpPr>
              <a:spLocks/>
            </p:cNvSpPr>
            <p:nvPr/>
          </p:nvSpPr>
          <p:spPr bwMode="auto">
            <a:xfrm>
              <a:off x="7161213" y="2108201"/>
              <a:ext cx="255588" cy="365125"/>
            </a:xfrm>
            <a:custGeom>
              <a:avLst/>
              <a:gdLst/>
              <a:ahLst/>
              <a:cxnLst>
                <a:cxn ang="0">
                  <a:pos x="0" y="0"/>
                </a:cxn>
                <a:cxn ang="0">
                  <a:pos x="46" y="25"/>
                </a:cxn>
                <a:cxn ang="0">
                  <a:pos x="86" y="51"/>
                </a:cxn>
                <a:cxn ang="0">
                  <a:pos x="117" y="76"/>
                </a:cxn>
                <a:cxn ang="0">
                  <a:pos x="125" y="73"/>
                </a:cxn>
                <a:cxn ang="0">
                  <a:pos x="137" y="70"/>
                </a:cxn>
                <a:cxn ang="0">
                  <a:pos x="141" y="72"/>
                </a:cxn>
                <a:cxn ang="0">
                  <a:pos x="150" y="75"/>
                </a:cxn>
                <a:cxn ang="0">
                  <a:pos x="158" y="83"/>
                </a:cxn>
                <a:cxn ang="0">
                  <a:pos x="161" y="88"/>
                </a:cxn>
                <a:cxn ang="0">
                  <a:pos x="150" y="121"/>
                </a:cxn>
                <a:cxn ang="0">
                  <a:pos x="145" y="156"/>
                </a:cxn>
                <a:cxn ang="0">
                  <a:pos x="150" y="192"/>
                </a:cxn>
                <a:cxn ang="0">
                  <a:pos x="161" y="230"/>
                </a:cxn>
                <a:cxn ang="0">
                  <a:pos x="142" y="197"/>
                </a:cxn>
                <a:cxn ang="0">
                  <a:pos x="129" y="163"/>
                </a:cxn>
                <a:cxn ang="0">
                  <a:pos x="125" y="129"/>
                </a:cxn>
                <a:cxn ang="0">
                  <a:pos x="134" y="84"/>
                </a:cxn>
                <a:cxn ang="0">
                  <a:pos x="110" y="88"/>
                </a:cxn>
                <a:cxn ang="0">
                  <a:pos x="0" y="0"/>
                </a:cxn>
              </a:cxnLst>
              <a:rect l="0" t="0" r="r" b="b"/>
              <a:pathLst>
                <a:path w="161" h="230">
                  <a:moveTo>
                    <a:pt x="0" y="0"/>
                  </a:moveTo>
                  <a:lnTo>
                    <a:pt x="46" y="25"/>
                  </a:lnTo>
                  <a:lnTo>
                    <a:pt x="86" y="51"/>
                  </a:lnTo>
                  <a:lnTo>
                    <a:pt x="117" y="76"/>
                  </a:lnTo>
                  <a:lnTo>
                    <a:pt x="125" y="73"/>
                  </a:lnTo>
                  <a:lnTo>
                    <a:pt x="137" y="70"/>
                  </a:lnTo>
                  <a:lnTo>
                    <a:pt x="141" y="72"/>
                  </a:lnTo>
                  <a:lnTo>
                    <a:pt x="150" y="75"/>
                  </a:lnTo>
                  <a:lnTo>
                    <a:pt x="158" y="83"/>
                  </a:lnTo>
                  <a:lnTo>
                    <a:pt x="161" y="88"/>
                  </a:lnTo>
                  <a:lnTo>
                    <a:pt x="150" y="121"/>
                  </a:lnTo>
                  <a:lnTo>
                    <a:pt x="145" y="156"/>
                  </a:lnTo>
                  <a:lnTo>
                    <a:pt x="150" y="192"/>
                  </a:lnTo>
                  <a:lnTo>
                    <a:pt x="161" y="230"/>
                  </a:lnTo>
                  <a:lnTo>
                    <a:pt x="142" y="197"/>
                  </a:lnTo>
                  <a:lnTo>
                    <a:pt x="129" y="163"/>
                  </a:lnTo>
                  <a:lnTo>
                    <a:pt x="125" y="129"/>
                  </a:lnTo>
                  <a:lnTo>
                    <a:pt x="134" y="84"/>
                  </a:lnTo>
                  <a:lnTo>
                    <a:pt x="110" y="88"/>
                  </a:lnTo>
                  <a:lnTo>
                    <a:pt x="0"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2" name="Freeform 34">
              <a:extLst>
                <a:ext uri="{FF2B5EF4-FFF2-40B4-BE49-F238E27FC236}">
                  <a16:creationId xmlns:a16="http://schemas.microsoft.com/office/drawing/2014/main" id="{06D9E8E0-7D4C-46D1-8CF2-5B829325021C}"/>
                </a:ext>
              </a:extLst>
            </p:cNvPr>
            <p:cNvSpPr>
              <a:spLocks/>
            </p:cNvSpPr>
            <p:nvPr/>
          </p:nvSpPr>
          <p:spPr bwMode="auto">
            <a:xfrm>
              <a:off x="7453313" y="2247901"/>
              <a:ext cx="96838" cy="195263"/>
            </a:xfrm>
            <a:custGeom>
              <a:avLst/>
              <a:gdLst/>
              <a:ahLst/>
              <a:cxnLst>
                <a:cxn ang="0">
                  <a:pos x="0" y="0"/>
                </a:cxn>
                <a:cxn ang="0">
                  <a:pos x="22" y="0"/>
                </a:cxn>
                <a:cxn ang="0">
                  <a:pos x="27" y="43"/>
                </a:cxn>
                <a:cxn ang="0">
                  <a:pos x="40" y="83"/>
                </a:cxn>
                <a:cxn ang="0">
                  <a:pos x="61" y="123"/>
                </a:cxn>
                <a:cxn ang="0">
                  <a:pos x="41" y="118"/>
                </a:cxn>
                <a:cxn ang="0">
                  <a:pos x="25" y="110"/>
                </a:cxn>
                <a:cxn ang="0">
                  <a:pos x="13" y="97"/>
                </a:cxn>
                <a:cxn ang="0">
                  <a:pos x="5" y="81"/>
                </a:cxn>
                <a:cxn ang="0">
                  <a:pos x="0" y="59"/>
                </a:cxn>
                <a:cxn ang="0">
                  <a:pos x="0" y="0"/>
                </a:cxn>
              </a:cxnLst>
              <a:rect l="0" t="0" r="r" b="b"/>
              <a:pathLst>
                <a:path w="61" h="123">
                  <a:moveTo>
                    <a:pt x="0" y="0"/>
                  </a:moveTo>
                  <a:lnTo>
                    <a:pt x="22" y="0"/>
                  </a:lnTo>
                  <a:lnTo>
                    <a:pt x="27" y="43"/>
                  </a:lnTo>
                  <a:lnTo>
                    <a:pt x="40" y="83"/>
                  </a:lnTo>
                  <a:lnTo>
                    <a:pt x="61" y="123"/>
                  </a:lnTo>
                  <a:lnTo>
                    <a:pt x="41" y="118"/>
                  </a:lnTo>
                  <a:lnTo>
                    <a:pt x="25" y="110"/>
                  </a:lnTo>
                  <a:lnTo>
                    <a:pt x="13" y="97"/>
                  </a:lnTo>
                  <a:lnTo>
                    <a:pt x="5" y="81"/>
                  </a:lnTo>
                  <a:lnTo>
                    <a:pt x="0" y="59"/>
                  </a:lnTo>
                  <a:lnTo>
                    <a:pt x="0"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3" name="Freeform 35">
              <a:extLst>
                <a:ext uri="{FF2B5EF4-FFF2-40B4-BE49-F238E27FC236}">
                  <a16:creationId xmlns:a16="http://schemas.microsoft.com/office/drawing/2014/main" id="{51C45C80-7255-4DF8-A601-21A7976DFEA5}"/>
                </a:ext>
              </a:extLst>
            </p:cNvPr>
            <p:cNvSpPr>
              <a:spLocks/>
            </p:cNvSpPr>
            <p:nvPr/>
          </p:nvSpPr>
          <p:spPr bwMode="auto">
            <a:xfrm>
              <a:off x="7318375" y="2260601"/>
              <a:ext cx="287338" cy="293688"/>
            </a:xfrm>
            <a:custGeom>
              <a:avLst/>
              <a:gdLst/>
              <a:ahLst/>
              <a:cxnLst>
                <a:cxn ang="0">
                  <a:pos x="181" y="0"/>
                </a:cxn>
                <a:cxn ang="0">
                  <a:pos x="168" y="184"/>
                </a:cxn>
                <a:cxn ang="0">
                  <a:pos x="138" y="185"/>
                </a:cxn>
                <a:cxn ang="0">
                  <a:pos x="104" y="182"/>
                </a:cxn>
                <a:cxn ang="0">
                  <a:pos x="70" y="173"/>
                </a:cxn>
                <a:cxn ang="0">
                  <a:pos x="66" y="176"/>
                </a:cxn>
                <a:cxn ang="0">
                  <a:pos x="59" y="179"/>
                </a:cxn>
                <a:cxn ang="0">
                  <a:pos x="54" y="181"/>
                </a:cxn>
                <a:cxn ang="0">
                  <a:pos x="40" y="182"/>
                </a:cxn>
                <a:cxn ang="0">
                  <a:pos x="27" y="176"/>
                </a:cxn>
                <a:cxn ang="0">
                  <a:pos x="13" y="163"/>
                </a:cxn>
                <a:cxn ang="0">
                  <a:pos x="0" y="144"/>
                </a:cxn>
                <a:cxn ang="0">
                  <a:pos x="13" y="147"/>
                </a:cxn>
                <a:cxn ang="0">
                  <a:pos x="30" y="158"/>
                </a:cxn>
                <a:cxn ang="0">
                  <a:pos x="48" y="161"/>
                </a:cxn>
                <a:cxn ang="0">
                  <a:pos x="67" y="158"/>
                </a:cxn>
                <a:cxn ang="0">
                  <a:pos x="86" y="147"/>
                </a:cxn>
                <a:cxn ang="0">
                  <a:pos x="147" y="163"/>
                </a:cxn>
                <a:cxn ang="0">
                  <a:pos x="181" y="0"/>
                </a:cxn>
              </a:cxnLst>
              <a:rect l="0" t="0" r="r" b="b"/>
              <a:pathLst>
                <a:path w="181" h="185">
                  <a:moveTo>
                    <a:pt x="181" y="0"/>
                  </a:moveTo>
                  <a:lnTo>
                    <a:pt x="168" y="184"/>
                  </a:lnTo>
                  <a:lnTo>
                    <a:pt x="138" y="185"/>
                  </a:lnTo>
                  <a:lnTo>
                    <a:pt x="104" y="182"/>
                  </a:lnTo>
                  <a:lnTo>
                    <a:pt x="70" y="173"/>
                  </a:lnTo>
                  <a:lnTo>
                    <a:pt x="66" y="176"/>
                  </a:lnTo>
                  <a:lnTo>
                    <a:pt x="59" y="179"/>
                  </a:lnTo>
                  <a:lnTo>
                    <a:pt x="54" y="181"/>
                  </a:lnTo>
                  <a:lnTo>
                    <a:pt x="40" y="182"/>
                  </a:lnTo>
                  <a:lnTo>
                    <a:pt x="27" y="176"/>
                  </a:lnTo>
                  <a:lnTo>
                    <a:pt x="13" y="163"/>
                  </a:lnTo>
                  <a:lnTo>
                    <a:pt x="0" y="144"/>
                  </a:lnTo>
                  <a:lnTo>
                    <a:pt x="13" y="147"/>
                  </a:lnTo>
                  <a:lnTo>
                    <a:pt x="30" y="158"/>
                  </a:lnTo>
                  <a:lnTo>
                    <a:pt x="48" y="161"/>
                  </a:lnTo>
                  <a:lnTo>
                    <a:pt x="67" y="158"/>
                  </a:lnTo>
                  <a:lnTo>
                    <a:pt x="86" y="147"/>
                  </a:lnTo>
                  <a:lnTo>
                    <a:pt x="147" y="163"/>
                  </a:lnTo>
                  <a:lnTo>
                    <a:pt x="181"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4" name="Freeform 36">
              <a:extLst>
                <a:ext uri="{FF2B5EF4-FFF2-40B4-BE49-F238E27FC236}">
                  <a16:creationId xmlns:a16="http://schemas.microsoft.com/office/drawing/2014/main" id="{841F62B5-4C62-45F6-8B69-CE8AB0CFCE77}"/>
                </a:ext>
              </a:extLst>
            </p:cNvPr>
            <p:cNvSpPr>
              <a:spLocks/>
            </p:cNvSpPr>
            <p:nvPr/>
          </p:nvSpPr>
          <p:spPr bwMode="auto">
            <a:xfrm>
              <a:off x="7504113" y="2963863"/>
              <a:ext cx="73025" cy="38100"/>
            </a:xfrm>
            <a:custGeom>
              <a:avLst/>
              <a:gdLst/>
              <a:ahLst/>
              <a:cxnLst>
                <a:cxn ang="0">
                  <a:pos x="46" y="0"/>
                </a:cxn>
                <a:cxn ang="0">
                  <a:pos x="46" y="15"/>
                </a:cxn>
                <a:cxn ang="0">
                  <a:pos x="40" y="18"/>
                </a:cxn>
                <a:cxn ang="0">
                  <a:pos x="32" y="21"/>
                </a:cxn>
                <a:cxn ang="0">
                  <a:pos x="25" y="23"/>
                </a:cxn>
                <a:cxn ang="0">
                  <a:pos x="21" y="24"/>
                </a:cxn>
                <a:cxn ang="0">
                  <a:pos x="16" y="24"/>
                </a:cxn>
                <a:cxn ang="0">
                  <a:pos x="13" y="23"/>
                </a:cxn>
                <a:cxn ang="0">
                  <a:pos x="8" y="21"/>
                </a:cxn>
                <a:cxn ang="0">
                  <a:pos x="5" y="19"/>
                </a:cxn>
                <a:cxn ang="0">
                  <a:pos x="3" y="16"/>
                </a:cxn>
                <a:cxn ang="0">
                  <a:pos x="0" y="11"/>
                </a:cxn>
                <a:cxn ang="0">
                  <a:pos x="16" y="13"/>
                </a:cxn>
                <a:cxn ang="0">
                  <a:pos x="30" y="8"/>
                </a:cxn>
                <a:cxn ang="0">
                  <a:pos x="46" y="0"/>
                </a:cxn>
              </a:cxnLst>
              <a:rect l="0" t="0" r="r" b="b"/>
              <a:pathLst>
                <a:path w="46" h="24">
                  <a:moveTo>
                    <a:pt x="46" y="0"/>
                  </a:moveTo>
                  <a:lnTo>
                    <a:pt x="46" y="15"/>
                  </a:lnTo>
                  <a:lnTo>
                    <a:pt x="40" y="18"/>
                  </a:lnTo>
                  <a:lnTo>
                    <a:pt x="32" y="21"/>
                  </a:lnTo>
                  <a:lnTo>
                    <a:pt x="25" y="23"/>
                  </a:lnTo>
                  <a:lnTo>
                    <a:pt x="21" y="24"/>
                  </a:lnTo>
                  <a:lnTo>
                    <a:pt x="16" y="24"/>
                  </a:lnTo>
                  <a:lnTo>
                    <a:pt x="13" y="23"/>
                  </a:lnTo>
                  <a:lnTo>
                    <a:pt x="8" y="21"/>
                  </a:lnTo>
                  <a:lnTo>
                    <a:pt x="5" y="19"/>
                  </a:lnTo>
                  <a:lnTo>
                    <a:pt x="3" y="16"/>
                  </a:lnTo>
                  <a:lnTo>
                    <a:pt x="0" y="11"/>
                  </a:lnTo>
                  <a:lnTo>
                    <a:pt x="16" y="13"/>
                  </a:lnTo>
                  <a:lnTo>
                    <a:pt x="30" y="8"/>
                  </a:lnTo>
                  <a:lnTo>
                    <a:pt x="46"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5" name="Freeform 37">
              <a:extLst>
                <a:ext uri="{FF2B5EF4-FFF2-40B4-BE49-F238E27FC236}">
                  <a16:creationId xmlns:a16="http://schemas.microsoft.com/office/drawing/2014/main" id="{FBD6B923-0A99-4D0B-9CBA-2876908774AE}"/>
                </a:ext>
              </a:extLst>
            </p:cNvPr>
            <p:cNvSpPr>
              <a:spLocks/>
            </p:cNvSpPr>
            <p:nvPr/>
          </p:nvSpPr>
          <p:spPr bwMode="auto">
            <a:xfrm>
              <a:off x="7564438" y="3249613"/>
              <a:ext cx="114300" cy="82550"/>
            </a:xfrm>
            <a:custGeom>
              <a:avLst/>
              <a:gdLst/>
              <a:ahLst/>
              <a:cxnLst>
                <a:cxn ang="0">
                  <a:pos x="51" y="0"/>
                </a:cxn>
                <a:cxn ang="0">
                  <a:pos x="72" y="0"/>
                </a:cxn>
                <a:cxn ang="0">
                  <a:pos x="72" y="49"/>
                </a:cxn>
                <a:cxn ang="0">
                  <a:pos x="19" y="52"/>
                </a:cxn>
                <a:cxn ang="0">
                  <a:pos x="3" y="52"/>
                </a:cxn>
                <a:cxn ang="0">
                  <a:pos x="2" y="49"/>
                </a:cxn>
                <a:cxn ang="0">
                  <a:pos x="2" y="46"/>
                </a:cxn>
                <a:cxn ang="0">
                  <a:pos x="0" y="41"/>
                </a:cxn>
                <a:cxn ang="0">
                  <a:pos x="51" y="33"/>
                </a:cxn>
                <a:cxn ang="0">
                  <a:pos x="51" y="0"/>
                </a:cxn>
              </a:cxnLst>
              <a:rect l="0" t="0" r="r" b="b"/>
              <a:pathLst>
                <a:path w="72" h="52">
                  <a:moveTo>
                    <a:pt x="51" y="0"/>
                  </a:moveTo>
                  <a:lnTo>
                    <a:pt x="72" y="0"/>
                  </a:lnTo>
                  <a:lnTo>
                    <a:pt x="72" y="49"/>
                  </a:lnTo>
                  <a:lnTo>
                    <a:pt x="19" y="52"/>
                  </a:lnTo>
                  <a:lnTo>
                    <a:pt x="3" y="52"/>
                  </a:lnTo>
                  <a:lnTo>
                    <a:pt x="2" y="49"/>
                  </a:lnTo>
                  <a:lnTo>
                    <a:pt x="2" y="46"/>
                  </a:lnTo>
                  <a:lnTo>
                    <a:pt x="0" y="41"/>
                  </a:lnTo>
                  <a:lnTo>
                    <a:pt x="51" y="33"/>
                  </a:lnTo>
                  <a:lnTo>
                    <a:pt x="51" y="0"/>
                  </a:lnTo>
                  <a:close/>
                </a:path>
              </a:pathLst>
            </a:custGeom>
            <a:solidFill>
              <a:srgbClr val="7B7B7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6" name="Freeform 38">
              <a:extLst>
                <a:ext uri="{FF2B5EF4-FFF2-40B4-BE49-F238E27FC236}">
                  <a16:creationId xmlns:a16="http://schemas.microsoft.com/office/drawing/2014/main" id="{01642ACF-3308-4074-8130-3533C7E3F4B8}"/>
                </a:ext>
              </a:extLst>
            </p:cNvPr>
            <p:cNvSpPr>
              <a:spLocks/>
            </p:cNvSpPr>
            <p:nvPr/>
          </p:nvSpPr>
          <p:spPr bwMode="auto">
            <a:xfrm>
              <a:off x="7562850" y="3249613"/>
              <a:ext cx="82550" cy="65088"/>
            </a:xfrm>
            <a:custGeom>
              <a:avLst/>
              <a:gdLst/>
              <a:ahLst/>
              <a:cxnLst>
                <a:cxn ang="0">
                  <a:pos x="3" y="0"/>
                </a:cxn>
                <a:cxn ang="0">
                  <a:pos x="52" y="0"/>
                </a:cxn>
                <a:cxn ang="0">
                  <a:pos x="52" y="33"/>
                </a:cxn>
                <a:cxn ang="0">
                  <a:pos x="1" y="41"/>
                </a:cxn>
                <a:cxn ang="0">
                  <a:pos x="0" y="20"/>
                </a:cxn>
                <a:cxn ang="0">
                  <a:pos x="3" y="0"/>
                </a:cxn>
              </a:cxnLst>
              <a:rect l="0" t="0" r="r" b="b"/>
              <a:pathLst>
                <a:path w="52" h="41">
                  <a:moveTo>
                    <a:pt x="3" y="0"/>
                  </a:moveTo>
                  <a:lnTo>
                    <a:pt x="52" y="0"/>
                  </a:lnTo>
                  <a:lnTo>
                    <a:pt x="52" y="33"/>
                  </a:lnTo>
                  <a:lnTo>
                    <a:pt x="1" y="41"/>
                  </a:lnTo>
                  <a:lnTo>
                    <a:pt x="0" y="20"/>
                  </a:lnTo>
                  <a:lnTo>
                    <a:pt x="3"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7" name="Freeform 39">
              <a:extLst>
                <a:ext uri="{FF2B5EF4-FFF2-40B4-BE49-F238E27FC236}">
                  <a16:creationId xmlns:a16="http://schemas.microsoft.com/office/drawing/2014/main" id="{6F239086-D24D-4A7A-AF18-52226D77ED74}"/>
                </a:ext>
              </a:extLst>
            </p:cNvPr>
            <p:cNvSpPr>
              <a:spLocks/>
            </p:cNvSpPr>
            <p:nvPr/>
          </p:nvSpPr>
          <p:spPr bwMode="auto">
            <a:xfrm>
              <a:off x="7678738" y="3249613"/>
              <a:ext cx="134938" cy="77788"/>
            </a:xfrm>
            <a:custGeom>
              <a:avLst/>
              <a:gdLst/>
              <a:ahLst/>
              <a:cxnLst>
                <a:cxn ang="0">
                  <a:pos x="0" y="0"/>
                </a:cxn>
                <a:cxn ang="0">
                  <a:pos x="83" y="4"/>
                </a:cxn>
                <a:cxn ang="0">
                  <a:pos x="85" y="40"/>
                </a:cxn>
                <a:cxn ang="0">
                  <a:pos x="18" y="48"/>
                </a:cxn>
                <a:cxn ang="0">
                  <a:pos x="11" y="49"/>
                </a:cxn>
                <a:cxn ang="0">
                  <a:pos x="0" y="49"/>
                </a:cxn>
                <a:cxn ang="0">
                  <a:pos x="0" y="0"/>
                </a:cxn>
              </a:cxnLst>
              <a:rect l="0" t="0" r="r" b="b"/>
              <a:pathLst>
                <a:path w="85" h="49">
                  <a:moveTo>
                    <a:pt x="0" y="0"/>
                  </a:moveTo>
                  <a:lnTo>
                    <a:pt x="83" y="4"/>
                  </a:lnTo>
                  <a:lnTo>
                    <a:pt x="85" y="40"/>
                  </a:lnTo>
                  <a:lnTo>
                    <a:pt x="18" y="48"/>
                  </a:lnTo>
                  <a:lnTo>
                    <a:pt x="11" y="49"/>
                  </a:lnTo>
                  <a:lnTo>
                    <a:pt x="0" y="49"/>
                  </a:lnTo>
                  <a:lnTo>
                    <a:pt x="0" y="0"/>
                  </a:lnTo>
                  <a:close/>
                </a:path>
              </a:pathLst>
            </a:custGeom>
            <a:solidFill>
              <a:srgbClr val="5D0A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8" name="Freeform 40">
              <a:extLst>
                <a:ext uri="{FF2B5EF4-FFF2-40B4-BE49-F238E27FC236}">
                  <a16:creationId xmlns:a16="http://schemas.microsoft.com/office/drawing/2014/main" id="{3E844DFF-037E-4536-9C63-59269E2EDFA9}"/>
                </a:ext>
              </a:extLst>
            </p:cNvPr>
            <p:cNvSpPr>
              <a:spLocks/>
            </p:cNvSpPr>
            <p:nvPr/>
          </p:nvSpPr>
          <p:spPr bwMode="auto">
            <a:xfrm>
              <a:off x="7575550" y="3255963"/>
              <a:ext cx="654050" cy="844550"/>
            </a:xfrm>
            <a:custGeom>
              <a:avLst/>
              <a:gdLst/>
              <a:ahLst/>
              <a:cxnLst>
                <a:cxn ang="0">
                  <a:pos x="148" y="0"/>
                </a:cxn>
                <a:cxn ang="0">
                  <a:pos x="167" y="2"/>
                </a:cxn>
                <a:cxn ang="0">
                  <a:pos x="169" y="32"/>
                </a:cxn>
                <a:cxn ang="0">
                  <a:pos x="252" y="16"/>
                </a:cxn>
                <a:cxn ang="0">
                  <a:pos x="281" y="8"/>
                </a:cxn>
                <a:cxn ang="0">
                  <a:pos x="329" y="8"/>
                </a:cxn>
                <a:cxn ang="0">
                  <a:pos x="356" y="18"/>
                </a:cxn>
                <a:cxn ang="0">
                  <a:pos x="382" y="23"/>
                </a:cxn>
                <a:cxn ang="0">
                  <a:pos x="399" y="74"/>
                </a:cxn>
                <a:cxn ang="0">
                  <a:pos x="409" y="125"/>
                </a:cxn>
                <a:cxn ang="0">
                  <a:pos x="412" y="180"/>
                </a:cxn>
                <a:cxn ang="0">
                  <a:pos x="409" y="233"/>
                </a:cxn>
                <a:cxn ang="0">
                  <a:pos x="399" y="287"/>
                </a:cxn>
                <a:cxn ang="0">
                  <a:pos x="383" y="342"/>
                </a:cxn>
                <a:cxn ang="0">
                  <a:pos x="374" y="487"/>
                </a:cxn>
                <a:cxn ang="0">
                  <a:pos x="335" y="486"/>
                </a:cxn>
                <a:cxn ang="0">
                  <a:pos x="361" y="318"/>
                </a:cxn>
                <a:cxn ang="0">
                  <a:pos x="372" y="250"/>
                </a:cxn>
                <a:cxn ang="0">
                  <a:pos x="375" y="185"/>
                </a:cxn>
                <a:cxn ang="0">
                  <a:pos x="372" y="121"/>
                </a:cxn>
                <a:cxn ang="0">
                  <a:pos x="361" y="56"/>
                </a:cxn>
                <a:cxn ang="0">
                  <a:pos x="254" y="31"/>
                </a:cxn>
                <a:cxn ang="0">
                  <a:pos x="86" y="63"/>
                </a:cxn>
                <a:cxn ang="0">
                  <a:pos x="94" y="82"/>
                </a:cxn>
                <a:cxn ang="0">
                  <a:pos x="108" y="97"/>
                </a:cxn>
                <a:cxn ang="0">
                  <a:pos x="127" y="108"/>
                </a:cxn>
                <a:cxn ang="0">
                  <a:pos x="153" y="114"/>
                </a:cxn>
                <a:cxn ang="0">
                  <a:pos x="185" y="117"/>
                </a:cxn>
                <a:cxn ang="0">
                  <a:pos x="220" y="117"/>
                </a:cxn>
                <a:cxn ang="0">
                  <a:pos x="263" y="113"/>
                </a:cxn>
                <a:cxn ang="0">
                  <a:pos x="246" y="482"/>
                </a:cxn>
                <a:cxn ang="0">
                  <a:pos x="239" y="482"/>
                </a:cxn>
                <a:cxn ang="0">
                  <a:pos x="239" y="484"/>
                </a:cxn>
                <a:cxn ang="0">
                  <a:pos x="241" y="502"/>
                </a:cxn>
                <a:cxn ang="0">
                  <a:pos x="238" y="516"/>
                </a:cxn>
                <a:cxn ang="0">
                  <a:pos x="230" y="526"/>
                </a:cxn>
                <a:cxn ang="0">
                  <a:pos x="217" y="531"/>
                </a:cxn>
                <a:cxn ang="0">
                  <a:pos x="199" y="532"/>
                </a:cxn>
                <a:cxn ang="0">
                  <a:pos x="220" y="164"/>
                </a:cxn>
                <a:cxn ang="0">
                  <a:pos x="94" y="117"/>
                </a:cxn>
                <a:cxn ang="0">
                  <a:pos x="73" y="63"/>
                </a:cxn>
                <a:cxn ang="0">
                  <a:pos x="12" y="63"/>
                </a:cxn>
                <a:cxn ang="0">
                  <a:pos x="8" y="124"/>
                </a:cxn>
                <a:cxn ang="0">
                  <a:pos x="8" y="180"/>
                </a:cxn>
                <a:cxn ang="0">
                  <a:pos x="9" y="212"/>
                </a:cxn>
                <a:cxn ang="0">
                  <a:pos x="12" y="252"/>
                </a:cxn>
                <a:cxn ang="0">
                  <a:pos x="19" y="298"/>
                </a:cxn>
                <a:cxn ang="0">
                  <a:pos x="27" y="353"/>
                </a:cxn>
                <a:cxn ang="0">
                  <a:pos x="36" y="415"/>
                </a:cxn>
                <a:cxn ang="0">
                  <a:pos x="49" y="484"/>
                </a:cxn>
                <a:cxn ang="0">
                  <a:pos x="17" y="484"/>
                </a:cxn>
                <a:cxn ang="0">
                  <a:pos x="14" y="465"/>
                </a:cxn>
                <a:cxn ang="0">
                  <a:pos x="33" y="465"/>
                </a:cxn>
                <a:cxn ang="0">
                  <a:pos x="0" y="269"/>
                </a:cxn>
                <a:cxn ang="0">
                  <a:pos x="0" y="48"/>
                </a:cxn>
                <a:cxn ang="0">
                  <a:pos x="12" y="48"/>
                </a:cxn>
                <a:cxn ang="0">
                  <a:pos x="65" y="45"/>
                </a:cxn>
                <a:cxn ang="0">
                  <a:pos x="76" y="45"/>
                </a:cxn>
                <a:cxn ang="0">
                  <a:pos x="83" y="44"/>
                </a:cxn>
                <a:cxn ang="0">
                  <a:pos x="150" y="36"/>
                </a:cxn>
                <a:cxn ang="0">
                  <a:pos x="148" y="0"/>
                </a:cxn>
              </a:cxnLst>
              <a:rect l="0" t="0" r="r" b="b"/>
              <a:pathLst>
                <a:path w="412" h="532">
                  <a:moveTo>
                    <a:pt x="148" y="0"/>
                  </a:moveTo>
                  <a:lnTo>
                    <a:pt x="167" y="2"/>
                  </a:lnTo>
                  <a:lnTo>
                    <a:pt x="169" y="32"/>
                  </a:lnTo>
                  <a:lnTo>
                    <a:pt x="252" y="16"/>
                  </a:lnTo>
                  <a:lnTo>
                    <a:pt x="281" y="8"/>
                  </a:lnTo>
                  <a:lnTo>
                    <a:pt x="329" y="8"/>
                  </a:lnTo>
                  <a:lnTo>
                    <a:pt x="356" y="18"/>
                  </a:lnTo>
                  <a:lnTo>
                    <a:pt x="382" y="23"/>
                  </a:lnTo>
                  <a:lnTo>
                    <a:pt x="399" y="74"/>
                  </a:lnTo>
                  <a:lnTo>
                    <a:pt x="409" y="125"/>
                  </a:lnTo>
                  <a:lnTo>
                    <a:pt x="412" y="180"/>
                  </a:lnTo>
                  <a:lnTo>
                    <a:pt x="409" y="233"/>
                  </a:lnTo>
                  <a:lnTo>
                    <a:pt x="399" y="287"/>
                  </a:lnTo>
                  <a:lnTo>
                    <a:pt x="383" y="342"/>
                  </a:lnTo>
                  <a:lnTo>
                    <a:pt x="374" y="487"/>
                  </a:lnTo>
                  <a:lnTo>
                    <a:pt x="335" y="486"/>
                  </a:lnTo>
                  <a:lnTo>
                    <a:pt x="361" y="318"/>
                  </a:lnTo>
                  <a:lnTo>
                    <a:pt x="372" y="250"/>
                  </a:lnTo>
                  <a:lnTo>
                    <a:pt x="375" y="185"/>
                  </a:lnTo>
                  <a:lnTo>
                    <a:pt x="372" y="121"/>
                  </a:lnTo>
                  <a:lnTo>
                    <a:pt x="361" y="56"/>
                  </a:lnTo>
                  <a:lnTo>
                    <a:pt x="254" y="31"/>
                  </a:lnTo>
                  <a:lnTo>
                    <a:pt x="86" y="63"/>
                  </a:lnTo>
                  <a:lnTo>
                    <a:pt x="94" y="82"/>
                  </a:lnTo>
                  <a:lnTo>
                    <a:pt x="108" y="97"/>
                  </a:lnTo>
                  <a:lnTo>
                    <a:pt x="127" y="108"/>
                  </a:lnTo>
                  <a:lnTo>
                    <a:pt x="153" y="114"/>
                  </a:lnTo>
                  <a:lnTo>
                    <a:pt x="185" y="117"/>
                  </a:lnTo>
                  <a:lnTo>
                    <a:pt x="220" y="117"/>
                  </a:lnTo>
                  <a:lnTo>
                    <a:pt x="263" y="113"/>
                  </a:lnTo>
                  <a:lnTo>
                    <a:pt x="246" y="482"/>
                  </a:lnTo>
                  <a:lnTo>
                    <a:pt x="239" y="482"/>
                  </a:lnTo>
                  <a:lnTo>
                    <a:pt x="239" y="484"/>
                  </a:lnTo>
                  <a:lnTo>
                    <a:pt x="241" y="502"/>
                  </a:lnTo>
                  <a:lnTo>
                    <a:pt x="238" y="516"/>
                  </a:lnTo>
                  <a:lnTo>
                    <a:pt x="230" y="526"/>
                  </a:lnTo>
                  <a:lnTo>
                    <a:pt x="217" y="531"/>
                  </a:lnTo>
                  <a:lnTo>
                    <a:pt x="199" y="532"/>
                  </a:lnTo>
                  <a:lnTo>
                    <a:pt x="220" y="164"/>
                  </a:lnTo>
                  <a:lnTo>
                    <a:pt x="94" y="117"/>
                  </a:lnTo>
                  <a:lnTo>
                    <a:pt x="73" y="63"/>
                  </a:lnTo>
                  <a:lnTo>
                    <a:pt x="12" y="63"/>
                  </a:lnTo>
                  <a:lnTo>
                    <a:pt x="8" y="124"/>
                  </a:lnTo>
                  <a:lnTo>
                    <a:pt x="8" y="180"/>
                  </a:lnTo>
                  <a:lnTo>
                    <a:pt x="9" y="212"/>
                  </a:lnTo>
                  <a:lnTo>
                    <a:pt x="12" y="252"/>
                  </a:lnTo>
                  <a:lnTo>
                    <a:pt x="19" y="298"/>
                  </a:lnTo>
                  <a:lnTo>
                    <a:pt x="27" y="353"/>
                  </a:lnTo>
                  <a:lnTo>
                    <a:pt x="36" y="415"/>
                  </a:lnTo>
                  <a:lnTo>
                    <a:pt x="49" y="484"/>
                  </a:lnTo>
                  <a:lnTo>
                    <a:pt x="17" y="484"/>
                  </a:lnTo>
                  <a:lnTo>
                    <a:pt x="14" y="465"/>
                  </a:lnTo>
                  <a:lnTo>
                    <a:pt x="33" y="465"/>
                  </a:lnTo>
                  <a:lnTo>
                    <a:pt x="0" y="269"/>
                  </a:lnTo>
                  <a:lnTo>
                    <a:pt x="0" y="48"/>
                  </a:lnTo>
                  <a:lnTo>
                    <a:pt x="12" y="48"/>
                  </a:lnTo>
                  <a:lnTo>
                    <a:pt x="65" y="45"/>
                  </a:lnTo>
                  <a:lnTo>
                    <a:pt x="76" y="45"/>
                  </a:lnTo>
                  <a:lnTo>
                    <a:pt x="83" y="44"/>
                  </a:lnTo>
                  <a:lnTo>
                    <a:pt x="150" y="36"/>
                  </a:lnTo>
                  <a:lnTo>
                    <a:pt x="148"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9" name="Freeform 41">
              <a:extLst>
                <a:ext uri="{FF2B5EF4-FFF2-40B4-BE49-F238E27FC236}">
                  <a16:creationId xmlns:a16="http://schemas.microsoft.com/office/drawing/2014/main" id="{446B24AA-EF9D-446F-8C39-919DF64BE7AF}"/>
                </a:ext>
              </a:extLst>
            </p:cNvPr>
            <p:cNvSpPr>
              <a:spLocks noEditPoints="1"/>
            </p:cNvSpPr>
            <p:nvPr/>
          </p:nvSpPr>
          <p:spPr bwMode="auto">
            <a:xfrm>
              <a:off x="7588250" y="3355976"/>
              <a:ext cx="336550" cy="744538"/>
            </a:xfrm>
            <a:custGeom>
              <a:avLst/>
              <a:gdLst/>
              <a:ahLst/>
              <a:cxnLst>
                <a:cxn ang="0">
                  <a:pos x="11" y="6"/>
                </a:cxn>
                <a:cxn ang="0">
                  <a:pos x="8" y="64"/>
                </a:cxn>
                <a:cxn ang="0">
                  <a:pos x="6" y="117"/>
                </a:cxn>
                <a:cxn ang="0">
                  <a:pos x="8" y="149"/>
                </a:cxn>
                <a:cxn ang="0">
                  <a:pos x="12" y="189"/>
                </a:cxn>
                <a:cxn ang="0">
                  <a:pos x="17" y="235"/>
                </a:cxn>
                <a:cxn ang="0">
                  <a:pos x="25" y="288"/>
                </a:cxn>
                <a:cxn ang="0">
                  <a:pos x="36" y="347"/>
                </a:cxn>
                <a:cxn ang="0">
                  <a:pos x="48" y="415"/>
                </a:cxn>
                <a:cxn ang="0">
                  <a:pos x="67" y="424"/>
                </a:cxn>
                <a:cxn ang="0">
                  <a:pos x="44" y="287"/>
                </a:cxn>
                <a:cxn ang="0">
                  <a:pos x="30" y="147"/>
                </a:cxn>
                <a:cxn ang="0">
                  <a:pos x="22" y="6"/>
                </a:cxn>
                <a:cxn ang="0">
                  <a:pos x="11" y="6"/>
                </a:cxn>
                <a:cxn ang="0">
                  <a:pos x="4" y="0"/>
                </a:cxn>
                <a:cxn ang="0">
                  <a:pos x="65" y="0"/>
                </a:cxn>
                <a:cxn ang="0">
                  <a:pos x="86" y="54"/>
                </a:cxn>
                <a:cxn ang="0">
                  <a:pos x="212" y="101"/>
                </a:cxn>
                <a:cxn ang="0">
                  <a:pos x="191" y="469"/>
                </a:cxn>
                <a:cxn ang="0">
                  <a:pos x="167" y="458"/>
                </a:cxn>
                <a:cxn ang="0">
                  <a:pos x="142" y="451"/>
                </a:cxn>
                <a:cxn ang="0">
                  <a:pos x="115" y="443"/>
                </a:cxn>
                <a:cxn ang="0">
                  <a:pos x="113" y="442"/>
                </a:cxn>
                <a:cxn ang="0">
                  <a:pos x="110" y="442"/>
                </a:cxn>
                <a:cxn ang="0">
                  <a:pos x="41" y="421"/>
                </a:cxn>
                <a:cxn ang="0">
                  <a:pos x="28" y="352"/>
                </a:cxn>
                <a:cxn ang="0">
                  <a:pos x="19" y="290"/>
                </a:cxn>
                <a:cxn ang="0">
                  <a:pos x="11" y="235"/>
                </a:cxn>
                <a:cxn ang="0">
                  <a:pos x="4" y="189"/>
                </a:cxn>
                <a:cxn ang="0">
                  <a:pos x="1" y="149"/>
                </a:cxn>
                <a:cxn ang="0">
                  <a:pos x="0" y="117"/>
                </a:cxn>
                <a:cxn ang="0">
                  <a:pos x="0" y="61"/>
                </a:cxn>
                <a:cxn ang="0">
                  <a:pos x="4" y="0"/>
                </a:cxn>
              </a:cxnLst>
              <a:rect l="0" t="0" r="r" b="b"/>
              <a:pathLst>
                <a:path w="212" h="469">
                  <a:moveTo>
                    <a:pt x="11" y="6"/>
                  </a:moveTo>
                  <a:lnTo>
                    <a:pt x="8" y="64"/>
                  </a:lnTo>
                  <a:lnTo>
                    <a:pt x="6" y="117"/>
                  </a:lnTo>
                  <a:lnTo>
                    <a:pt x="8" y="149"/>
                  </a:lnTo>
                  <a:lnTo>
                    <a:pt x="12" y="189"/>
                  </a:lnTo>
                  <a:lnTo>
                    <a:pt x="17" y="235"/>
                  </a:lnTo>
                  <a:lnTo>
                    <a:pt x="25" y="288"/>
                  </a:lnTo>
                  <a:lnTo>
                    <a:pt x="36" y="347"/>
                  </a:lnTo>
                  <a:lnTo>
                    <a:pt x="48" y="415"/>
                  </a:lnTo>
                  <a:lnTo>
                    <a:pt x="67" y="424"/>
                  </a:lnTo>
                  <a:lnTo>
                    <a:pt x="44" y="287"/>
                  </a:lnTo>
                  <a:lnTo>
                    <a:pt x="30" y="147"/>
                  </a:lnTo>
                  <a:lnTo>
                    <a:pt x="22" y="6"/>
                  </a:lnTo>
                  <a:lnTo>
                    <a:pt x="11" y="6"/>
                  </a:lnTo>
                  <a:close/>
                  <a:moveTo>
                    <a:pt x="4" y="0"/>
                  </a:moveTo>
                  <a:lnTo>
                    <a:pt x="65" y="0"/>
                  </a:lnTo>
                  <a:lnTo>
                    <a:pt x="86" y="54"/>
                  </a:lnTo>
                  <a:lnTo>
                    <a:pt x="212" y="101"/>
                  </a:lnTo>
                  <a:lnTo>
                    <a:pt x="191" y="469"/>
                  </a:lnTo>
                  <a:lnTo>
                    <a:pt x="167" y="458"/>
                  </a:lnTo>
                  <a:lnTo>
                    <a:pt x="142" y="451"/>
                  </a:lnTo>
                  <a:lnTo>
                    <a:pt x="115" y="443"/>
                  </a:lnTo>
                  <a:lnTo>
                    <a:pt x="113" y="442"/>
                  </a:lnTo>
                  <a:lnTo>
                    <a:pt x="110" y="442"/>
                  </a:lnTo>
                  <a:lnTo>
                    <a:pt x="41" y="421"/>
                  </a:lnTo>
                  <a:lnTo>
                    <a:pt x="28" y="352"/>
                  </a:lnTo>
                  <a:lnTo>
                    <a:pt x="19" y="290"/>
                  </a:lnTo>
                  <a:lnTo>
                    <a:pt x="11" y="235"/>
                  </a:lnTo>
                  <a:lnTo>
                    <a:pt x="4" y="189"/>
                  </a:lnTo>
                  <a:lnTo>
                    <a:pt x="1" y="149"/>
                  </a:lnTo>
                  <a:lnTo>
                    <a:pt x="0" y="117"/>
                  </a:lnTo>
                  <a:lnTo>
                    <a:pt x="0" y="61"/>
                  </a:lnTo>
                  <a:lnTo>
                    <a:pt x="4"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40" name="Freeform 42">
              <a:extLst>
                <a:ext uri="{FF2B5EF4-FFF2-40B4-BE49-F238E27FC236}">
                  <a16:creationId xmlns:a16="http://schemas.microsoft.com/office/drawing/2014/main" id="{79F430B3-1D50-405F-AD49-A14AC5A33E31}"/>
                </a:ext>
              </a:extLst>
            </p:cNvPr>
            <p:cNvSpPr>
              <a:spLocks/>
            </p:cNvSpPr>
            <p:nvPr/>
          </p:nvSpPr>
          <p:spPr bwMode="auto">
            <a:xfrm>
              <a:off x="7597775" y="3365501"/>
              <a:ext cx="96838" cy="663575"/>
            </a:xfrm>
            <a:custGeom>
              <a:avLst/>
              <a:gdLst/>
              <a:ahLst/>
              <a:cxnLst>
                <a:cxn ang="0">
                  <a:pos x="5" y="0"/>
                </a:cxn>
                <a:cxn ang="0">
                  <a:pos x="16" y="0"/>
                </a:cxn>
                <a:cxn ang="0">
                  <a:pos x="24" y="141"/>
                </a:cxn>
                <a:cxn ang="0">
                  <a:pos x="38" y="281"/>
                </a:cxn>
                <a:cxn ang="0">
                  <a:pos x="61" y="418"/>
                </a:cxn>
                <a:cxn ang="0">
                  <a:pos x="42" y="409"/>
                </a:cxn>
                <a:cxn ang="0">
                  <a:pos x="30" y="341"/>
                </a:cxn>
                <a:cxn ang="0">
                  <a:pos x="19" y="282"/>
                </a:cxn>
                <a:cxn ang="0">
                  <a:pos x="11" y="229"/>
                </a:cxn>
                <a:cxn ang="0">
                  <a:pos x="6" y="183"/>
                </a:cxn>
                <a:cxn ang="0">
                  <a:pos x="2" y="143"/>
                </a:cxn>
                <a:cxn ang="0">
                  <a:pos x="0" y="111"/>
                </a:cxn>
                <a:cxn ang="0">
                  <a:pos x="2" y="58"/>
                </a:cxn>
                <a:cxn ang="0">
                  <a:pos x="5" y="0"/>
                </a:cxn>
              </a:cxnLst>
              <a:rect l="0" t="0" r="r" b="b"/>
              <a:pathLst>
                <a:path w="61" h="418">
                  <a:moveTo>
                    <a:pt x="5" y="0"/>
                  </a:moveTo>
                  <a:lnTo>
                    <a:pt x="16" y="0"/>
                  </a:lnTo>
                  <a:lnTo>
                    <a:pt x="24" y="141"/>
                  </a:lnTo>
                  <a:lnTo>
                    <a:pt x="38" y="281"/>
                  </a:lnTo>
                  <a:lnTo>
                    <a:pt x="61" y="418"/>
                  </a:lnTo>
                  <a:lnTo>
                    <a:pt x="42" y="409"/>
                  </a:lnTo>
                  <a:lnTo>
                    <a:pt x="30" y="341"/>
                  </a:lnTo>
                  <a:lnTo>
                    <a:pt x="19" y="282"/>
                  </a:lnTo>
                  <a:lnTo>
                    <a:pt x="11" y="229"/>
                  </a:lnTo>
                  <a:lnTo>
                    <a:pt x="6" y="183"/>
                  </a:lnTo>
                  <a:lnTo>
                    <a:pt x="2" y="143"/>
                  </a:lnTo>
                  <a:lnTo>
                    <a:pt x="0" y="111"/>
                  </a:lnTo>
                  <a:lnTo>
                    <a:pt x="2" y="58"/>
                  </a:lnTo>
                  <a:lnTo>
                    <a:pt x="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41" name="Freeform 43">
              <a:extLst>
                <a:ext uri="{FF2B5EF4-FFF2-40B4-BE49-F238E27FC236}">
                  <a16:creationId xmlns:a16="http://schemas.microsoft.com/office/drawing/2014/main" id="{4826856A-6143-4B3C-B57A-963E96A6FF63}"/>
                </a:ext>
              </a:extLst>
            </p:cNvPr>
            <p:cNvSpPr>
              <a:spLocks/>
            </p:cNvSpPr>
            <p:nvPr/>
          </p:nvSpPr>
          <p:spPr bwMode="auto">
            <a:xfrm>
              <a:off x="7546975" y="3332163"/>
              <a:ext cx="80963" cy="661988"/>
            </a:xfrm>
            <a:custGeom>
              <a:avLst/>
              <a:gdLst/>
              <a:ahLst/>
              <a:cxnLst>
                <a:cxn ang="0">
                  <a:pos x="14" y="0"/>
                </a:cxn>
                <a:cxn ang="0">
                  <a:pos x="18" y="0"/>
                </a:cxn>
                <a:cxn ang="0">
                  <a:pos x="18" y="221"/>
                </a:cxn>
                <a:cxn ang="0">
                  <a:pos x="51" y="417"/>
                </a:cxn>
                <a:cxn ang="0">
                  <a:pos x="32" y="417"/>
                </a:cxn>
                <a:cxn ang="0">
                  <a:pos x="2" y="226"/>
                </a:cxn>
                <a:cxn ang="0">
                  <a:pos x="0" y="181"/>
                </a:cxn>
                <a:cxn ang="0">
                  <a:pos x="2" y="132"/>
                </a:cxn>
                <a:cxn ang="0">
                  <a:pos x="14" y="0"/>
                </a:cxn>
              </a:cxnLst>
              <a:rect l="0" t="0" r="r" b="b"/>
              <a:pathLst>
                <a:path w="51" h="417">
                  <a:moveTo>
                    <a:pt x="14" y="0"/>
                  </a:moveTo>
                  <a:lnTo>
                    <a:pt x="18" y="0"/>
                  </a:lnTo>
                  <a:lnTo>
                    <a:pt x="18" y="221"/>
                  </a:lnTo>
                  <a:lnTo>
                    <a:pt x="51" y="417"/>
                  </a:lnTo>
                  <a:lnTo>
                    <a:pt x="32" y="417"/>
                  </a:lnTo>
                  <a:lnTo>
                    <a:pt x="2" y="226"/>
                  </a:lnTo>
                  <a:lnTo>
                    <a:pt x="0" y="181"/>
                  </a:lnTo>
                  <a:lnTo>
                    <a:pt x="2" y="132"/>
                  </a:lnTo>
                  <a:lnTo>
                    <a:pt x="14"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42" name="Freeform 44">
              <a:extLst>
                <a:ext uri="{FF2B5EF4-FFF2-40B4-BE49-F238E27FC236}">
                  <a16:creationId xmlns:a16="http://schemas.microsoft.com/office/drawing/2014/main" id="{E0361C2C-2795-47F2-9AAA-2A4C18484DCA}"/>
                </a:ext>
              </a:extLst>
            </p:cNvPr>
            <p:cNvSpPr>
              <a:spLocks/>
            </p:cNvSpPr>
            <p:nvPr/>
          </p:nvSpPr>
          <p:spPr bwMode="auto">
            <a:xfrm>
              <a:off x="7840663" y="3259138"/>
              <a:ext cx="180975" cy="47625"/>
            </a:xfrm>
            <a:custGeom>
              <a:avLst/>
              <a:gdLst/>
              <a:ahLst/>
              <a:cxnLst>
                <a:cxn ang="0">
                  <a:pos x="0" y="0"/>
                </a:cxn>
                <a:cxn ang="0">
                  <a:pos x="114" y="6"/>
                </a:cxn>
                <a:cxn ang="0">
                  <a:pos x="85" y="14"/>
                </a:cxn>
                <a:cxn ang="0">
                  <a:pos x="2" y="30"/>
                </a:cxn>
                <a:cxn ang="0">
                  <a:pos x="0" y="0"/>
                </a:cxn>
              </a:cxnLst>
              <a:rect l="0" t="0" r="r" b="b"/>
              <a:pathLst>
                <a:path w="114" h="30">
                  <a:moveTo>
                    <a:pt x="0" y="0"/>
                  </a:moveTo>
                  <a:lnTo>
                    <a:pt x="114" y="6"/>
                  </a:lnTo>
                  <a:lnTo>
                    <a:pt x="85" y="14"/>
                  </a:lnTo>
                  <a:lnTo>
                    <a:pt x="2" y="30"/>
                  </a:lnTo>
                  <a:lnTo>
                    <a:pt x="0" y="0"/>
                  </a:lnTo>
                  <a:close/>
                </a:path>
              </a:pathLst>
            </a:custGeom>
            <a:solidFill>
              <a:srgbClr val="5D0A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43" name="Freeform 45">
              <a:extLst>
                <a:ext uri="{FF2B5EF4-FFF2-40B4-BE49-F238E27FC236}">
                  <a16:creationId xmlns:a16="http://schemas.microsoft.com/office/drawing/2014/main" id="{7B1A270B-1120-466D-8428-24825CB40B74}"/>
                </a:ext>
              </a:extLst>
            </p:cNvPr>
            <p:cNvSpPr>
              <a:spLocks/>
            </p:cNvSpPr>
            <p:nvPr/>
          </p:nvSpPr>
          <p:spPr bwMode="auto">
            <a:xfrm>
              <a:off x="7712075" y="3305176"/>
              <a:ext cx="458788" cy="722313"/>
            </a:xfrm>
            <a:custGeom>
              <a:avLst/>
              <a:gdLst/>
              <a:ahLst/>
              <a:cxnLst>
                <a:cxn ang="0">
                  <a:pos x="168" y="0"/>
                </a:cxn>
                <a:cxn ang="0">
                  <a:pos x="275" y="25"/>
                </a:cxn>
                <a:cxn ang="0">
                  <a:pos x="286" y="90"/>
                </a:cxn>
                <a:cxn ang="0">
                  <a:pos x="289" y="154"/>
                </a:cxn>
                <a:cxn ang="0">
                  <a:pos x="286" y="219"/>
                </a:cxn>
                <a:cxn ang="0">
                  <a:pos x="275" y="287"/>
                </a:cxn>
                <a:cxn ang="0">
                  <a:pos x="249" y="455"/>
                </a:cxn>
                <a:cxn ang="0">
                  <a:pos x="160" y="451"/>
                </a:cxn>
                <a:cxn ang="0">
                  <a:pos x="177" y="82"/>
                </a:cxn>
                <a:cxn ang="0">
                  <a:pos x="134" y="86"/>
                </a:cxn>
                <a:cxn ang="0">
                  <a:pos x="99" y="86"/>
                </a:cxn>
                <a:cxn ang="0">
                  <a:pos x="67" y="83"/>
                </a:cxn>
                <a:cxn ang="0">
                  <a:pos x="41" y="77"/>
                </a:cxn>
                <a:cxn ang="0">
                  <a:pos x="22" y="66"/>
                </a:cxn>
                <a:cxn ang="0">
                  <a:pos x="8" y="51"/>
                </a:cxn>
                <a:cxn ang="0">
                  <a:pos x="0" y="32"/>
                </a:cxn>
                <a:cxn ang="0">
                  <a:pos x="168" y="0"/>
                </a:cxn>
              </a:cxnLst>
              <a:rect l="0" t="0" r="r" b="b"/>
              <a:pathLst>
                <a:path w="289" h="455">
                  <a:moveTo>
                    <a:pt x="168" y="0"/>
                  </a:moveTo>
                  <a:lnTo>
                    <a:pt x="275" y="25"/>
                  </a:lnTo>
                  <a:lnTo>
                    <a:pt x="286" y="90"/>
                  </a:lnTo>
                  <a:lnTo>
                    <a:pt x="289" y="154"/>
                  </a:lnTo>
                  <a:lnTo>
                    <a:pt x="286" y="219"/>
                  </a:lnTo>
                  <a:lnTo>
                    <a:pt x="275" y="287"/>
                  </a:lnTo>
                  <a:lnTo>
                    <a:pt x="249" y="455"/>
                  </a:lnTo>
                  <a:lnTo>
                    <a:pt x="160" y="451"/>
                  </a:lnTo>
                  <a:lnTo>
                    <a:pt x="177" y="82"/>
                  </a:lnTo>
                  <a:lnTo>
                    <a:pt x="134" y="86"/>
                  </a:lnTo>
                  <a:lnTo>
                    <a:pt x="99" y="86"/>
                  </a:lnTo>
                  <a:lnTo>
                    <a:pt x="67" y="83"/>
                  </a:lnTo>
                  <a:lnTo>
                    <a:pt x="41" y="77"/>
                  </a:lnTo>
                  <a:lnTo>
                    <a:pt x="22" y="66"/>
                  </a:lnTo>
                  <a:lnTo>
                    <a:pt x="8" y="51"/>
                  </a:lnTo>
                  <a:lnTo>
                    <a:pt x="0" y="32"/>
                  </a:lnTo>
                  <a:lnTo>
                    <a:pt x="168"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44" name="Freeform 46">
              <a:extLst>
                <a:ext uri="{FF2B5EF4-FFF2-40B4-BE49-F238E27FC236}">
                  <a16:creationId xmlns:a16="http://schemas.microsoft.com/office/drawing/2014/main" id="{AF834A66-F162-4664-90BB-227846120BBB}"/>
                </a:ext>
              </a:extLst>
            </p:cNvPr>
            <p:cNvSpPr>
              <a:spLocks/>
            </p:cNvSpPr>
            <p:nvPr/>
          </p:nvSpPr>
          <p:spPr bwMode="auto">
            <a:xfrm>
              <a:off x="7915275" y="2338388"/>
              <a:ext cx="749300" cy="839788"/>
            </a:xfrm>
            <a:custGeom>
              <a:avLst/>
              <a:gdLst/>
              <a:ahLst/>
              <a:cxnLst>
                <a:cxn ang="0">
                  <a:pos x="173" y="0"/>
                </a:cxn>
                <a:cxn ang="0">
                  <a:pos x="237" y="0"/>
                </a:cxn>
                <a:cxn ang="0">
                  <a:pos x="293" y="7"/>
                </a:cxn>
                <a:cxn ang="0">
                  <a:pos x="349" y="18"/>
                </a:cxn>
                <a:cxn ang="0">
                  <a:pos x="384" y="32"/>
                </a:cxn>
                <a:cxn ang="0">
                  <a:pos x="414" y="53"/>
                </a:cxn>
                <a:cxn ang="0">
                  <a:pos x="438" y="79"/>
                </a:cxn>
                <a:cxn ang="0">
                  <a:pos x="456" y="109"/>
                </a:cxn>
                <a:cxn ang="0">
                  <a:pos x="467" y="146"/>
                </a:cxn>
                <a:cxn ang="0">
                  <a:pos x="472" y="186"/>
                </a:cxn>
                <a:cxn ang="0">
                  <a:pos x="470" y="232"/>
                </a:cxn>
                <a:cxn ang="0">
                  <a:pos x="462" y="285"/>
                </a:cxn>
                <a:cxn ang="0">
                  <a:pos x="449" y="341"/>
                </a:cxn>
                <a:cxn ang="0">
                  <a:pos x="384" y="494"/>
                </a:cxn>
                <a:cxn ang="0">
                  <a:pos x="329" y="516"/>
                </a:cxn>
                <a:cxn ang="0">
                  <a:pos x="278" y="527"/>
                </a:cxn>
                <a:cxn ang="0">
                  <a:pos x="227" y="529"/>
                </a:cxn>
                <a:cxn ang="0">
                  <a:pos x="195" y="494"/>
                </a:cxn>
                <a:cxn ang="0">
                  <a:pos x="166" y="447"/>
                </a:cxn>
                <a:cxn ang="0">
                  <a:pos x="137" y="393"/>
                </a:cxn>
                <a:cxn ang="0">
                  <a:pos x="131" y="375"/>
                </a:cxn>
                <a:cxn ang="0">
                  <a:pos x="123" y="362"/>
                </a:cxn>
                <a:cxn ang="0">
                  <a:pos x="113" y="354"/>
                </a:cxn>
                <a:cxn ang="0">
                  <a:pos x="101" y="351"/>
                </a:cxn>
                <a:cxn ang="0">
                  <a:pos x="94" y="351"/>
                </a:cxn>
                <a:cxn ang="0">
                  <a:pos x="86" y="353"/>
                </a:cxn>
                <a:cxn ang="0">
                  <a:pos x="78" y="356"/>
                </a:cxn>
                <a:cxn ang="0">
                  <a:pos x="57" y="357"/>
                </a:cxn>
                <a:cxn ang="0">
                  <a:pos x="11" y="338"/>
                </a:cxn>
                <a:cxn ang="0">
                  <a:pos x="11" y="218"/>
                </a:cxn>
                <a:cxn ang="0">
                  <a:pos x="43" y="165"/>
                </a:cxn>
                <a:cxn ang="0">
                  <a:pos x="30" y="141"/>
                </a:cxn>
                <a:cxn ang="0">
                  <a:pos x="19" y="128"/>
                </a:cxn>
                <a:cxn ang="0">
                  <a:pos x="11" y="117"/>
                </a:cxn>
                <a:cxn ang="0">
                  <a:pos x="1" y="95"/>
                </a:cxn>
                <a:cxn ang="0">
                  <a:pos x="0" y="74"/>
                </a:cxn>
                <a:cxn ang="0">
                  <a:pos x="6" y="55"/>
                </a:cxn>
                <a:cxn ang="0">
                  <a:pos x="22" y="36"/>
                </a:cxn>
                <a:cxn ang="0">
                  <a:pos x="48" y="18"/>
                </a:cxn>
                <a:cxn ang="0">
                  <a:pos x="110" y="5"/>
                </a:cxn>
                <a:cxn ang="0">
                  <a:pos x="173" y="0"/>
                </a:cxn>
              </a:cxnLst>
              <a:rect l="0" t="0" r="r" b="b"/>
              <a:pathLst>
                <a:path w="472" h="529">
                  <a:moveTo>
                    <a:pt x="173" y="0"/>
                  </a:moveTo>
                  <a:lnTo>
                    <a:pt x="237" y="0"/>
                  </a:lnTo>
                  <a:lnTo>
                    <a:pt x="293" y="7"/>
                  </a:lnTo>
                  <a:lnTo>
                    <a:pt x="349" y="18"/>
                  </a:lnTo>
                  <a:lnTo>
                    <a:pt x="384" y="32"/>
                  </a:lnTo>
                  <a:lnTo>
                    <a:pt x="414" y="53"/>
                  </a:lnTo>
                  <a:lnTo>
                    <a:pt x="438" y="79"/>
                  </a:lnTo>
                  <a:lnTo>
                    <a:pt x="456" y="109"/>
                  </a:lnTo>
                  <a:lnTo>
                    <a:pt x="467" y="146"/>
                  </a:lnTo>
                  <a:lnTo>
                    <a:pt x="472" y="186"/>
                  </a:lnTo>
                  <a:lnTo>
                    <a:pt x="470" y="232"/>
                  </a:lnTo>
                  <a:lnTo>
                    <a:pt x="462" y="285"/>
                  </a:lnTo>
                  <a:lnTo>
                    <a:pt x="449" y="341"/>
                  </a:lnTo>
                  <a:lnTo>
                    <a:pt x="384" y="494"/>
                  </a:lnTo>
                  <a:lnTo>
                    <a:pt x="329" y="516"/>
                  </a:lnTo>
                  <a:lnTo>
                    <a:pt x="278" y="527"/>
                  </a:lnTo>
                  <a:lnTo>
                    <a:pt x="227" y="529"/>
                  </a:lnTo>
                  <a:lnTo>
                    <a:pt x="195" y="494"/>
                  </a:lnTo>
                  <a:lnTo>
                    <a:pt x="166" y="447"/>
                  </a:lnTo>
                  <a:lnTo>
                    <a:pt x="137" y="393"/>
                  </a:lnTo>
                  <a:lnTo>
                    <a:pt x="131" y="375"/>
                  </a:lnTo>
                  <a:lnTo>
                    <a:pt x="123" y="362"/>
                  </a:lnTo>
                  <a:lnTo>
                    <a:pt x="113" y="354"/>
                  </a:lnTo>
                  <a:lnTo>
                    <a:pt x="101" y="351"/>
                  </a:lnTo>
                  <a:lnTo>
                    <a:pt x="94" y="351"/>
                  </a:lnTo>
                  <a:lnTo>
                    <a:pt x="86" y="353"/>
                  </a:lnTo>
                  <a:lnTo>
                    <a:pt x="78" y="356"/>
                  </a:lnTo>
                  <a:lnTo>
                    <a:pt x="57" y="357"/>
                  </a:lnTo>
                  <a:lnTo>
                    <a:pt x="11" y="338"/>
                  </a:lnTo>
                  <a:lnTo>
                    <a:pt x="11" y="218"/>
                  </a:lnTo>
                  <a:lnTo>
                    <a:pt x="43" y="165"/>
                  </a:lnTo>
                  <a:lnTo>
                    <a:pt x="30" y="141"/>
                  </a:lnTo>
                  <a:lnTo>
                    <a:pt x="19" y="128"/>
                  </a:lnTo>
                  <a:lnTo>
                    <a:pt x="11" y="117"/>
                  </a:lnTo>
                  <a:lnTo>
                    <a:pt x="1" y="95"/>
                  </a:lnTo>
                  <a:lnTo>
                    <a:pt x="0" y="74"/>
                  </a:lnTo>
                  <a:lnTo>
                    <a:pt x="6" y="55"/>
                  </a:lnTo>
                  <a:lnTo>
                    <a:pt x="22" y="36"/>
                  </a:lnTo>
                  <a:lnTo>
                    <a:pt x="48" y="18"/>
                  </a:lnTo>
                  <a:lnTo>
                    <a:pt x="110" y="5"/>
                  </a:lnTo>
                  <a:lnTo>
                    <a:pt x="17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45" name="Freeform 47">
              <a:extLst>
                <a:ext uri="{FF2B5EF4-FFF2-40B4-BE49-F238E27FC236}">
                  <a16:creationId xmlns:a16="http://schemas.microsoft.com/office/drawing/2014/main" id="{76F99649-56F0-4064-8F8D-99FE2904F23F}"/>
                </a:ext>
              </a:extLst>
            </p:cNvPr>
            <p:cNvSpPr>
              <a:spLocks/>
            </p:cNvSpPr>
            <p:nvPr/>
          </p:nvSpPr>
          <p:spPr bwMode="auto">
            <a:xfrm>
              <a:off x="7810500" y="2524126"/>
              <a:ext cx="714375" cy="831850"/>
            </a:xfrm>
            <a:custGeom>
              <a:avLst/>
              <a:gdLst/>
              <a:ahLst/>
              <a:cxnLst>
                <a:cxn ang="0">
                  <a:pos x="77" y="0"/>
                </a:cxn>
                <a:cxn ang="0">
                  <a:pos x="85" y="11"/>
                </a:cxn>
                <a:cxn ang="0">
                  <a:pos x="96" y="24"/>
                </a:cxn>
                <a:cxn ang="0">
                  <a:pos x="109" y="48"/>
                </a:cxn>
                <a:cxn ang="0">
                  <a:pos x="77" y="101"/>
                </a:cxn>
                <a:cxn ang="0">
                  <a:pos x="77" y="221"/>
                </a:cxn>
                <a:cxn ang="0">
                  <a:pos x="123" y="240"/>
                </a:cxn>
                <a:cxn ang="0">
                  <a:pos x="146" y="239"/>
                </a:cxn>
                <a:cxn ang="0">
                  <a:pos x="154" y="236"/>
                </a:cxn>
                <a:cxn ang="0">
                  <a:pos x="160" y="234"/>
                </a:cxn>
                <a:cxn ang="0">
                  <a:pos x="167" y="234"/>
                </a:cxn>
                <a:cxn ang="0">
                  <a:pos x="179" y="237"/>
                </a:cxn>
                <a:cxn ang="0">
                  <a:pos x="191" y="245"/>
                </a:cxn>
                <a:cxn ang="0">
                  <a:pos x="197" y="258"/>
                </a:cxn>
                <a:cxn ang="0">
                  <a:pos x="203" y="276"/>
                </a:cxn>
                <a:cxn ang="0">
                  <a:pos x="232" y="330"/>
                </a:cxn>
                <a:cxn ang="0">
                  <a:pos x="261" y="377"/>
                </a:cxn>
                <a:cxn ang="0">
                  <a:pos x="293" y="412"/>
                </a:cxn>
                <a:cxn ang="0">
                  <a:pos x="331" y="412"/>
                </a:cxn>
                <a:cxn ang="0">
                  <a:pos x="370" y="405"/>
                </a:cxn>
                <a:cxn ang="0">
                  <a:pos x="410" y="394"/>
                </a:cxn>
                <a:cxn ang="0">
                  <a:pos x="450" y="377"/>
                </a:cxn>
                <a:cxn ang="0">
                  <a:pos x="419" y="401"/>
                </a:cxn>
                <a:cxn ang="0">
                  <a:pos x="381" y="425"/>
                </a:cxn>
                <a:cxn ang="0">
                  <a:pos x="335" y="445"/>
                </a:cxn>
                <a:cxn ang="0">
                  <a:pos x="279" y="466"/>
                </a:cxn>
                <a:cxn ang="0">
                  <a:pos x="157" y="524"/>
                </a:cxn>
                <a:cxn ang="0">
                  <a:pos x="151" y="498"/>
                </a:cxn>
                <a:cxn ang="0">
                  <a:pos x="143" y="476"/>
                </a:cxn>
                <a:cxn ang="0">
                  <a:pos x="135" y="455"/>
                </a:cxn>
                <a:cxn ang="0">
                  <a:pos x="120" y="429"/>
                </a:cxn>
                <a:cxn ang="0">
                  <a:pos x="103" y="409"/>
                </a:cxn>
                <a:cxn ang="0">
                  <a:pos x="82" y="393"/>
                </a:cxn>
                <a:cxn ang="0">
                  <a:pos x="58" y="383"/>
                </a:cxn>
                <a:cxn ang="0">
                  <a:pos x="39" y="373"/>
                </a:cxn>
                <a:cxn ang="0">
                  <a:pos x="24" y="359"/>
                </a:cxn>
                <a:cxn ang="0">
                  <a:pos x="16" y="343"/>
                </a:cxn>
                <a:cxn ang="0">
                  <a:pos x="13" y="324"/>
                </a:cxn>
                <a:cxn ang="0">
                  <a:pos x="13" y="300"/>
                </a:cxn>
                <a:cxn ang="0">
                  <a:pos x="8" y="264"/>
                </a:cxn>
                <a:cxn ang="0">
                  <a:pos x="8" y="232"/>
                </a:cxn>
                <a:cxn ang="0">
                  <a:pos x="13" y="208"/>
                </a:cxn>
                <a:cxn ang="0">
                  <a:pos x="23" y="189"/>
                </a:cxn>
                <a:cxn ang="0">
                  <a:pos x="10" y="180"/>
                </a:cxn>
                <a:cxn ang="0">
                  <a:pos x="7" y="175"/>
                </a:cxn>
                <a:cxn ang="0">
                  <a:pos x="2" y="168"/>
                </a:cxn>
                <a:cxn ang="0">
                  <a:pos x="0" y="162"/>
                </a:cxn>
                <a:cxn ang="0">
                  <a:pos x="0" y="157"/>
                </a:cxn>
                <a:cxn ang="0">
                  <a:pos x="2" y="151"/>
                </a:cxn>
                <a:cxn ang="0">
                  <a:pos x="19" y="132"/>
                </a:cxn>
                <a:cxn ang="0">
                  <a:pos x="35" y="111"/>
                </a:cxn>
                <a:cxn ang="0">
                  <a:pos x="40" y="75"/>
                </a:cxn>
                <a:cxn ang="0">
                  <a:pos x="51" y="43"/>
                </a:cxn>
                <a:cxn ang="0">
                  <a:pos x="69" y="11"/>
                </a:cxn>
                <a:cxn ang="0">
                  <a:pos x="72" y="7"/>
                </a:cxn>
                <a:cxn ang="0">
                  <a:pos x="74" y="3"/>
                </a:cxn>
                <a:cxn ang="0">
                  <a:pos x="77" y="0"/>
                </a:cxn>
              </a:cxnLst>
              <a:rect l="0" t="0" r="r" b="b"/>
              <a:pathLst>
                <a:path w="450" h="524">
                  <a:moveTo>
                    <a:pt x="77" y="0"/>
                  </a:moveTo>
                  <a:lnTo>
                    <a:pt x="85" y="11"/>
                  </a:lnTo>
                  <a:lnTo>
                    <a:pt x="96" y="24"/>
                  </a:lnTo>
                  <a:lnTo>
                    <a:pt x="109" y="48"/>
                  </a:lnTo>
                  <a:lnTo>
                    <a:pt x="77" y="101"/>
                  </a:lnTo>
                  <a:lnTo>
                    <a:pt x="77" y="221"/>
                  </a:lnTo>
                  <a:lnTo>
                    <a:pt x="123" y="240"/>
                  </a:lnTo>
                  <a:lnTo>
                    <a:pt x="146" y="239"/>
                  </a:lnTo>
                  <a:lnTo>
                    <a:pt x="154" y="236"/>
                  </a:lnTo>
                  <a:lnTo>
                    <a:pt x="160" y="234"/>
                  </a:lnTo>
                  <a:lnTo>
                    <a:pt x="167" y="234"/>
                  </a:lnTo>
                  <a:lnTo>
                    <a:pt x="179" y="237"/>
                  </a:lnTo>
                  <a:lnTo>
                    <a:pt x="191" y="245"/>
                  </a:lnTo>
                  <a:lnTo>
                    <a:pt x="197" y="258"/>
                  </a:lnTo>
                  <a:lnTo>
                    <a:pt x="203" y="276"/>
                  </a:lnTo>
                  <a:lnTo>
                    <a:pt x="232" y="330"/>
                  </a:lnTo>
                  <a:lnTo>
                    <a:pt x="261" y="377"/>
                  </a:lnTo>
                  <a:lnTo>
                    <a:pt x="293" y="412"/>
                  </a:lnTo>
                  <a:lnTo>
                    <a:pt x="331" y="412"/>
                  </a:lnTo>
                  <a:lnTo>
                    <a:pt x="370" y="405"/>
                  </a:lnTo>
                  <a:lnTo>
                    <a:pt x="410" y="394"/>
                  </a:lnTo>
                  <a:lnTo>
                    <a:pt x="450" y="377"/>
                  </a:lnTo>
                  <a:lnTo>
                    <a:pt x="419" y="401"/>
                  </a:lnTo>
                  <a:lnTo>
                    <a:pt x="381" y="425"/>
                  </a:lnTo>
                  <a:lnTo>
                    <a:pt x="335" y="445"/>
                  </a:lnTo>
                  <a:lnTo>
                    <a:pt x="279" y="466"/>
                  </a:lnTo>
                  <a:lnTo>
                    <a:pt x="157" y="524"/>
                  </a:lnTo>
                  <a:lnTo>
                    <a:pt x="151" y="498"/>
                  </a:lnTo>
                  <a:lnTo>
                    <a:pt x="143" y="476"/>
                  </a:lnTo>
                  <a:lnTo>
                    <a:pt x="135" y="455"/>
                  </a:lnTo>
                  <a:lnTo>
                    <a:pt x="120" y="429"/>
                  </a:lnTo>
                  <a:lnTo>
                    <a:pt x="103" y="409"/>
                  </a:lnTo>
                  <a:lnTo>
                    <a:pt x="82" y="393"/>
                  </a:lnTo>
                  <a:lnTo>
                    <a:pt x="58" y="383"/>
                  </a:lnTo>
                  <a:lnTo>
                    <a:pt x="39" y="373"/>
                  </a:lnTo>
                  <a:lnTo>
                    <a:pt x="24" y="359"/>
                  </a:lnTo>
                  <a:lnTo>
                    <a:pt x="16" y="343"/>
                  </a:lnTo>
                  <a:lnTo>
                    <a:pt x="13" y="324"/>
                  </a:lnTo>
                  <a:lnTo>
                    <a:pt x="13" y="300"/>
                  </a:lnTo>
                  <a:lnTo>
                    <a:pt x="8" y="264"/>
                  </a:lnTo>
                  <a:lnTo>
                    <a:pt x="8" y="232"/>
                  </a:lnTo>
                  <a:lnTo>
                    <a:pt x="13" y="208"/>
                  </a:lnTo>
                  <a:lnTo>
                    <a:pt x="23" y="189"/>
                  </a:lnTo>
                  <a:lnTo>
                    <a:pt x="10" y="180"/>
                  </a:lnTo>
                  <a:lnTo>
                    <a:pt x="7" y="175"/>
                  </a:lnTo>
                  <a:lnTo>
                    <a:pt x="2" y="168"/>
                  </a:lnTo>
                  <a:lnTo>
                    <a:pt x="0" y="162"/>
                  </a:lnTo>
                  <a:lnTo>
                    <a:pt x="0" y="157"/>
                  </a:lnTo>
                  <a:lnTo>
                    <a:pt x="2" y="151"/>
                  </a:lnTo>
                  <a:lnTo>
                    <a:pt x="19" y="132"/>
                  </a:lnTo>
                  <a:lnTo>
                    <a:pt x="35" y="111"/>
                  </a:lnTo>
                  <a:lnTo>
                    <a:pt x="40" y="75"/>
                  </a:lnTo>
                  <a:lnTo>
                    <a:pt x="51" y="43"/>
                  </a:lnTo>
                  <a:lnTo>
                    <a:pt x="69" y="11"/>
                  </a:lnTo>
                  <a:lnTo>
                    <a:pt x="72" y="7"/>
                  </a:lnTo>
                  <a:lnTo>
                    <a:pt x="74" y="3"/>
                  </a:lnTo>
                  <a:lnTo>
                    <a:pt x="77"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49" name="Freeform 51">
              <a:extLst>
                <a:ext uri="{FF2B5EF4-FFF2-40B4-BE49-F238E27FC236}">
                  <a16:creationId xmlns:a16="http://schemas.microsoft.com/office/drawing/2014/main" id="{346D37D0-B21B-452A-A7B2-3D9849FF9EC8}"/>
                </a:ext>
              </a:extLst>
            </p:cNvPr>
            <p:cNvSpPr>
              <a:spLocks/>
            </p:cNvSpPr>
            <p:nvPr/>
          </p:nvSpPr>
          <p:spPr bwMode="auto">
            <a:xfrm>
              <a:off x="6700838" y="4108451"/>
              <a:ext cx="142875" cy="250825"/>
            </a:xfrm>
            <a:custGeom>
              <a:avLst/>
              <a:gdLst/>
              <a:ahLst/>
              <a:cxnLst>
                <a:cxn ang="0">
                  <a:pos x="34" y="0"/>
                </a:cxn>
                <a:cxn ang="0">
                  <a:pos x="60" y="10"/>
                </a:cxn>
                <a:cxn ang="0">
                  <a:pos x="75" y="32"/>
                </a:cxn>
                <a:cxn ang="0">
                  <a:pos x="85" y="58"/>
                </a:cxn>
                <a:cxn ang="0">
                  <a:pos x="90" y="86"/>
                </a:cxn>
                <a:cxn ang="0">
                  <a:pos x="88" y="120"/>
                </a:cxn>
                <a:cxn ang="0">
                  <a:pos x="87" y="133"/>
                </a:cxn>
                <a:cxn ang="0">
                  <a:pos x="85" y="144"/>
                </a:cxn>
                <a:cxn ang="0">
                  <a:pos x="82" y="154"/>
                </a:cxn>
                <a:cxn ang="0">
                  <a:pos x="28" y="158"/>
                </a:cxn>
                <a:cxn ang="0">
                  <a:pos x="23" y="141"/>
                </a:cxn>
                <a:cxn ang="0">
                  <a:pos x="71" y="131"/>
                </a:cxn>
                <a:cxn ang="0">
                  <a:pos x="77" y="112"/>
                </a:cxn>
                <a:cxn ang="0">
                  <a:pos x="53" y="112"/>
                </a:cxn>
                <a:cxn ang="0">
                  <a:pos x="32" y="107"/>
                </a:cxn>
                <a:cxn ang="0">
                  <a:pos x="16" y="99"/>
                </a:cxn>
                <a:cxn ang="0">
                  <a:pos x="2" y="88"/>
                </a:cxn>
                <a:cxn ang="0">
                  <a:pos x="0" y="80"/>
                </a:cxn>
                <a:cxn ang="0">
                  <a:pos x="64" y="90"/>
                </a:cxn>
                <a:cxn ang="0">
                  <a:pos x="34" y="0"/>
                </a:cxn>
              </a:cxnLst>
              <a:rect l="0" t="0" r="r" b="b"/>
              <a:pathLst>
                <a:path w="90" h="158">
                  <a:moveTo>
                    <a:pt x="34" y="0"/>
                  </a:moveTo>
                  <a:lnTo>
                    <a:pt x="60" y="10"/>
                  </a:lnTo>
                  <a:lnTo>
                    <a:pt x="75" y="32"/>
                  </a:lnTo>
                  <a:lnTo>
                    <a:pt x="85" y="58"/>
                  </a:lnTo>
                  <a:lnTo>
                    <a:pt x="90" y="86"/>
                  </a:lnTo>
                  <a:lnTo>
                    <a:pt x="88" y="120"/>
                  </a:lnTo>
                  <a:lnTo>
                    <a:pt x="87" y="133"/>
                  </a:lnTo>
                  <a:lnTo>
                    <a:pt x="85" y="144"/>
                  </a:lnTo>
                  <a:lnTo>
                    <a:pt x="82" y="154"/>
                  </a:lnTo>
                  <a:lnTo>
                    <a:pt x="28" y="158"/>
                  </a:lnTo>
                  <a:lnTo>
                    <a:pt x="23" y="141"/>
                  </a:lnTo>
                  <a:lnTo>
                    <a:pt x="71" y="131"/>
                  </a:lnTo>
                  <a:lnTo>
                    <a:pt x="77" y="112"/>
                  </a:lnTo>
                  <a:lnTo>
                    <a:pt x="53" y="112"/>
                  </a:lnTo>
                  <a:lnTo>
                    <a:pt x="32" y="107"/>
                  </a:lnTo>
                  <a:lnTo>
                    <a:pt x="16" y="99"/>
                  </a:lnTo>
                  <a:lnTo>
                    <a:pt x="2" y="88"/>
                  </a:lnTo>
                  <a:lnTo>
                    <a:pt x="0" y="80"/>
                  </a:lnTo>
                  <a:lnTo>
                    <a:pt x="64" y="90"/>
                  </a:lnTo>
                  <a:lnTo>
                    <a:pt x="34"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0" name="Freeform 52">
              <a:extLst>
                <a:ext uri="{FF2B5EF4-FFF2-40B4-BE49-F238E27FC236}">
                  <a16:creationId xmlns:a16="http://schemas.microsoft.com/office/drawing/2014/main" id="{E2BBF683-E482-4916-A08D-12B8C709EE69}"/>
                </a:ext>
              </a:extLst>
            </p:cNvPr>
            <p:cNvSpPr>
              <a:spLocks/>
            </p:cNvSpPr>
            <p:nvPr/>
          </p:nvSpPr>
          <p:spPr bwMode="auto">
            <a:xfrm>
              <a:off x="6643688" y="4071938"/>
              <a:ext cx="158750" cy="179388"/>
            </a:xfrm>
            <a:custGeom>
              <a:avLst/>
              <a:gdLst/>
              <a:ahLst/>
              <a:cxnLst>
                <a:cxn ang="0">
                  <a:pos x="0" y="0"/>
                </a:cxn>
                <a:cxn ang="0">
                  <a:pos x="35" y="10"/>
                </a:cxn>
                <a:cxn ang="0">
                  <a:pos x="70" y="23"/>
                </a:cxn>
                <a:cxn ang="0">
                  <a:pos x="100" y="113"/>
                </a:cxn>
                <a:cxn ang="0">
                  <a:pos x="36" y="103"/>
                </a:cxn>
                <a:cxn ang="0">
                  <a:pos x="28" y="82"/>
                </a:cxn>
                <a:cxn ang="0">
                  <a:pos x="28" y="81"/>
                </a:cxn>
                <a:cxn ang="0">
                  <a:pos x="1" y="4"/>
                </a:cxn>
                <a:cxn ang="0">
                  <a:pos x="0" y="0"/>
                </a:cxn>
              </a:cxnLst>
              <a:rect l="0" t="0" r="r" b="b"/>
              <a:pathLst>
                <a:path w="100" h="113">
                  <a:moveTo>
                    <a:pt x="0" y="0"/>
                  </a:moveTo>
                  <a:lnTo>
                    <a:pt x="35" y="10"/>
                  </a:lnTo>
                  <a:lnTo>
                    <a:pt x="70" y="23"/>
                  </a:lnTo>
                  <a:lnTo>
                    <a:pt x="100" y="113"/>
                  </a:lnTo>
                  <a:lnTo>
                    <a:pt x="36" y="103"/>
                  </a:lnTo>
                  <a:lnTo>
                    <a:pt x="28" y="82"/>
                  </a:lnTo>
                  <a:lnTo>
                    <a:pt x="28" y="81"/>
                  </a:lnTo>
                  <a:lnTo>
                    <a:pt x="1" y="4"/>
                  </a:lnTo>
                  <a:lnTo>
                    <a:pt x="0"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4" name="Freeform 56">
              <a:extLst>
                <a:ext uri="{FF2B5EF4-FFF2-40B4-BE49-F238E27FC236}">
                  <a16:creationId xmlns:a16="http://schemas.microsoft.com/office/drawing/2014/main" id="{8A65C441-C9F6-45E2-9937-A444CF592E1A}"/>
                </a:ext>
              </a:extLst>
            </p:cNvPr>
            <p:cNvSpPr>
              <a:spLocks/>
            </p:cNvSpPr>
            <p:nvPr/>
          </p:nvSpPr>
          <p:spPr bwMode="auto">
            <a:xfrm>
              <a:off x="6835775" y="4410076"/>
              <a:ext cx="55563" cy="260350"/>
            </a:xfrm>
            <a:custGeom>
              <a:avLst/>
              <a:gdLst/>
              <a:ahLst/>
              <a:cxnLst>
                <a:cxn ang="0">
                  <a:pos x="0" y="0"/>
                </a:cxn>
                <a:cxn ang="0">
                  <a:pos x="22" y="0"/>
                </a:cxn>
                <a:cxn ang="0">
                  <a:pos x="30" y="39"/>
                </a:cxn>
                <a:cxn ang="0">
                  <a:pos x="35" y="81"/>
                </a:cxn>
                <a:cxn ang="0">
                  <a:pos x="35" y="122"/>
                </a:cxn>
                <a:cxn ang="0">
                  <a:pos x="32" y="164"/>
                </a:cxn>
                <a:cxn ang="0">
                  <a:pos x="13" y="164"/>
                </a:cxn>
                <a:cxn ang="0">
                  <a:pos x="2" y="135"/>
                </a:cxn>
                <a:cxn ang="0">
                  <a:pos x="18" y="124"/>
                </a:cxn>
                <a:cxn ang="0">
                  <a:pos x="0" y="0"/>
                </a:cxn>
              </a:cxnLst>
              <a:rect l="0" t="0" r="r" b="b"/>
              <a:pathLst>
                <a:path w="35" h="164">
                  <a:moveTo>
                    <a:pt x="0" y="0"/>
                  </a:moveTo>
                  <a:lnTo>
                    <a:pt x="22" y="0"/>
                  </a:lnTo>
                  <a:lnTo>
                    <a:pt x="30" y="39"/>
                  </a:lnTo>
                  <a:lnTo>
                    <a:pt x="35" y="81"/>
                  </a:lnTo>
                  <a:lnTo>
                    <a:pt x="35" y="122"/>
                  </a:lnTo>
                  <a:lnTo>
                    <a:pt x="32" y="164"/>
                  </a:lnTo>
                  <a:lnTo>
                    <a:pt x="13" y="164"/>
                  </a:lnTo>
                  <a:lnTo>
                    <a:pt x="2" y="135"/>
                  </a:lnTo>
                  <a:lnTo>
                    <a:pt x="18" y="124"/>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5" name="Freeform 57">
              <a:extLst>
                <a:ext uri="{FF2B5EF4-FFF2-40B4-BE49-F238E27FC236}">
                  <a16:creationId xmlns:a16="http://schemas.microsoft.com/office/drawing/2014/main" id="{7E4EEF02-B50E-46C6-AD8B-A6611EA49F6A}"/>
                </a:ext>
              </a:extLst>
            </p:cNvPr>
            <p:cNvSpPr>
              <a:spLocks/>
            </p:cNvSpPr>
            <p:nvPr/>
          </p:nvSpPr>
          <p:spPr bwMode="auto">
            <a:xfrm>
              <a:off x="6762750" y="4410076"/>
              <a:ext cx="101600" cy="214313"/>
            </a:xfrm>
            <a:custGeom>
              <a:avLst/>
              <a:gdLst/>
              <a:ahLst/>
              <a:cxnLst>
                <a:cxn ang="0">
                  <a:pos x="0" y="0"/>
                </a:cxn>
                <a:cxn ang="0">
                  <a:pos x="46" y="0"/>
                </a:cxn>
                <a:cxn ang="0">
                  <a:pos x="64" y="124"/>
                </a:cxn>
                <a:cxn ang="0">
                  <a:pos x="48" y="135"/>
                </a:cxn>
                <a:cxn ang="0">
                  <a:pos x="0" y="0"/>
                </a:cxn>
              </a:cxnLst>
              <a:rect l="0" t="0" r="r" b="b"/>
              <a:pathLst>
                <a:path w="64" h="135">
                  <a:moveTo>
                    <a:pt x="0" y="0"/>
                  </a:moveTo>
                  <a:lnTo>
                    <a:pt x="46" y="0"/>
                  </a:lnTo>
                  <a:lnTo>
                    <a:pt x="64" y="124"/>
                  </a:lnTo>
                  <a:lnTo>
                    <a:pt x="48" y="135"/>
                  </a:lnTo>
                  <a:lnTo>
                    <a:pt x="0"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6" name="Freeform 58">
              <a:extLst>
                <a:ext uri="{FF2B5EF4-FFF2-40B4-BE49-F238E27FC236}">
                  <a16:creationId xmlns:a16="http://schemas.microsoft.com/office/drawing/2014/main" id="{EF52370C-3A33-4AD5-8C2C-03DFCF6333A2}"/>
                </a:ext>
              </a:extLst>
            </p:cNvPr>
            <p:cNvSpPr>
              <a:spLocks noEditPoints="1"/>
            </p:cNvSpPr>
            <p:nvPr/>
          </p:nvSpPr>
          <p:spPr bwMode="auto">
            <a:xfrm>
              <a:off x="6716713" y="4700588"/>
              <a:ext cx="1162050" cy="427038"/>
            </a:xfrm>
            <a:custGeom>
              <a:avLst/>
              <a:gdLst/>
              <a:ahLst/>
              <a:cxnLst>
                <a:cxn ang="0">
                  <a:pos x="118" y="24"/>
                </a:cxn>
                <a:cxn ang="0">
                  <a:pos x="53" y="191"/>
                </a:cxn>
                <a:cxn ang="0">
                  <a:pos x="529" y="229"/>
                </a:cxn>
                <a:cxn ang="0">
                  <a:pos x="569" y="63"/>
                </a:cxn>
                <a:cxn ang="0">
                  <a:pos x="118" y="24"/>
                </a:cxn>
                <a:cxn ang="0">
                  <a:pos x="94" y="0"/>
                </a:cxn>
                <a:cxn ang="0">
                  <a:pos x="729" y="55"/>
                </a:cxn>
                <a:cxn ang="0">
                  <a:pos x="732" y="128"/>
                </a:cxn>
                <a:cxn ang="0">
                  <a:pos x="728" y="200"/>
                </a:cxn>
                <a:cxn ang="0">
                  <a:pos x="716" y="269"/>
                </a:cxn>
                <a:cxn ang="0">
                  <a:pos x="0" y="213"/>
                </a:cxn>
                <a:cxn ang="0">
                  <a:pos x="94" y="0"/>
                </a:cxn>
              </a:cxnLst>
              <a:rect l="0" t="0" r="r" b="b"/>
              <a:pathLst>
                <a:path w="732" h="269">
                  <a:moveTo>
                    <a:pt x="118" y="24"/>
                  </a:moveTo>
                  <a:lnTo>
                    <a:pt x="53" y="191"/>
                  </a:lnTo>
                  <a:lnTo>
                    <a:pt x="529" y="229"/>
                  </a:lnTo>
                  <a:lnTo>
                    <a:pt x="569" y="63"/>
                  </a:lnTo>
                  <a:lnTo>
                    <a:pt x="118" y="24"/>
                  </a:lnTo>
                  <a:close/>
                  <a:moveTo>
                    <a:pt x="94" y="0"/>
                  </a:moveTo>
                  <a:lnTo>
                    <a:pt x="729" y="55"/>
                  </a:lnTo>
                  <a:lnTo>
                    <a:pt x="732" y="128"/>
                  </a:lnTo>
                  <a:lnTo>
                    <a:pt x="728" y="200"/>
                  </a:lnTo>
                  <a:lnTo>
                    <a:pt x="716" y="269"/>
                  </a:lnTo>
                  <a:lnTo>
                    <a:pt x="0" y="213"/>
                  </a:lnTo>
                  <a:lnTo>
                    <a:pt x="94" y="0"/>
                  </a:lnTo>
                  <a:close/>
                </a:path>
              </a:pathLst>
            </a:custGeom>
            <a:solidFill>
              <a:srgbClr val="C4C4C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8" name="Freeform 60">
              <a:extLst>
                <a:ext uri="{FF2B5EF4-FFF2-40B4-BE49-F238E27FC236}">
                  <a16:creationId xmlns:a16="http://schemas.microsoft.com/office/drawing/2014/main" id="{F9E05A57-C8BA-4F47-B421-BB57E3862B79}"/>
                </a:ext>
              </a:extLst>
            </p:cNvPr>
            <p:cNvSpPr>
              <a:spLocks/>
            </p:cNvSpPr>
            <p:nvPr/>
          </p:nvSpPr>
          <p:spPr bwMode="auto">
            <a:xfrm>
              <a:off x="7966075" y="3363913"/>
              <a:ext cx="30163" cy="80963"/>
            </a:xfrm>
            <a:custGeom>
              <a:avLst/>
              <a:gdLst/>
              <a:ahLst/>
              <a:cxnLst>
                <a:cxn ang="0">
                  <a:pos x="0" y="0"/>
                </a:cxn>
                <a:cxn ang="0">
                  <a:pos x="19" y="46"/>
                </a:cxn>
                <a:cxn ang="0">
                  <a:pos x="9" y="51"/>
                </a:cxn>
                <a:cxn ang="0">
                  <a:pos x="0" y="0"/>
                </a:cxn>
              </a:cxnLst>
              <a:rect l="0" t="0" r="r" b="b"/>
              <a:pathLst>
                <a:path w="19" h="51">
                  <a:moveTo>
                    <a:pt x="0" y="0"/>
                  </a:moveTo>
                  <a:lnTo>
                    <a:pt x="19" y="46"/>
                  </a:lnTo>
                  <a:lnTo>
                    <a:pt x="9" y="51"/>
                  </a:lnTo>
                  <a:lnTo>
                    <a:pt x="0" y="0"/>
                  </a:lnTo>
                  <a:close/>
                </a:path>
              </a:pathLst>
            </a:custGeom>
            <a:solidFill>
              <a:srgbClr val="EAEAEA"/>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9" name="Freeform 61">
              <a:extLst>
                <a:ext uri="{FF2B5EF4-FFF2-40B4-BE49-F238E27FC236}">
                  <a16:creationId xmlns:a16="http://schemas.microsoft.com/office/drawing/2014/main" id="{27BFCE6A-ADD7-457A-B274-0ACC5180A7F8}"/>
                </a:ext>
              </a:extLst>
            </p:cNvPr>
            <p:cNvSpPr>
              <a:spLocks/>
            </p:cNvSpPr>
            <p:nvPr/>
          </p:nvSpPr>
          <p:spPr bwMode="auto">
            <a:xfrm>
              <a:off x="8661400" y="2706688"/>
              <a:ext cx="1131888" cy="1417638"/>
            </a:xfrm>
            <a:custGeom>
              <a:avLst/>
              <a:gdLst/>
              <a:ahLst/>
              <a:cxnLst>
                <a:cxn ang="0">
                  <a:pos x="272" y="0"/>
                </a:cxn>
                <a:cxn ang="0">
                  <a:pos x="314" y="5"/>
                </a:cxn>
                <a:cxn ang="0">
                  <a:pos x="376" y="23"/>
                </a:cxn>
                <a:cxn ang="0">
                  <a:pos x="434" y="42"/>
                </a:cxn>
                <a:cxn ang="0">
                  <a:pos x="486" y="65"/>
                </a:cxn>
                <a:cxn ang="0">
                  <a:pos x="536" y="92"/>
                </a:cxn>
                <a:cxn ang="0">
                  <a:pos x="579" y="121"/>
                </a:cxn>
                <a:cxn ang="0">
                  <a:pos x="617" y="151"/>
                </a:cxn>
                <a:cxn ang="0">
                  <a:pos x="657" y="234"/>
                </a:cxn>
                <a:cxn ang="0">
                  <a:pos x="686" y="314"/>
                </a:cxn>
                <a:cxn ang="0">
                  <a:pos x="705" y="394"/>
                </a:cxn>
                <a:cxn ang="0">
                  <a:pos x="713" y="473"/>
                </a:cxn>
                <a:cxn ang="0">
                  <a:pos x="712" y="550"/>
                </a:cxn>
                <a:cxn ang="0">
                  <a:pos x="701" y="625"/>
                </a:cxn>
                <a:cxn ang="0">
                  <a:pos x="680" y="700"/>
                </a:cxn>
                <a:cxn ang="0">
                  <a:pos x="648" y="772"/>
                </a:cxn>
                <a:cxn ang="0">
                  <a:pos x="646" y="803"/>
                </a:cxn>
                <a:cxn ang="0">
                  <a:pos x="640" y="827"/>
                </a:cxn>
                <a:cxn ang="0">
                  <a:pos x="633" y="848"/>
                </a:cxn>
                <a:cxn ang="0">
                  <a:pos x="622" y="862"/>
                </a:cxn>
                <a:cxn ang="0">
                  <a:pos x="609" y="870"/>
                </a:cxn>
                <a:cxn ang="0">
                  <a:pos x="539" y="886"/>
                </a:cxn>
                <a:cxn ang="0">
                  <a:pos x="469" y="893"/>
                </a:cxn>
                <a:cxn ang="0">
                  <a:pos x="402" y="891"/>
                </a:cxn>
                <a:cxn ang="0">
                  <a:pos x="336" y="878"/>
                </a:cxn>
                <a:cxn ang="0">
                  <a:pos x="272" y="856"/>
                </a:cxn>
                <a:cxn ang="0">
                  <a:pos x="237" y="852"/>
                </a:cxn>
                <a:cxn ang="0">
                  <a:pos x="205" y="843"/>
                </a:cxn>
                <a:cxn ang="0">
                  <a:pos x="174" y="830"/>
                </a:cxn>
                <a:cxn ang="0">
                  <a:pos x="149" y="816"/>
                </a:cxn>
                <a:cxn ang="0">
                  <a:pos x="125" y="796"/>
                </a:cxn>
                <a:cxn ang="0">
                  <a:pos x="102" y="772"/>
                </a:cxn>
                <a:cxn ang="0">
                  <a:pos x="115" y="771"/>
                </a:cxn>
                <a:cxn ang="0">
                  <a:pos x="125" y="766"/>
                </a:cxn>
                <a:cxn ang="0">
                  <a:pos x="130" y="760"/>
                </a:cxn>
                <a:cxn ang="0">
                  <a:pos x="133" y="747"/>
                </a:cxn>
                <a:cxn ang="0">
                  <a:pos x="130" y="729"/>
                </a:cxn>
                <a:cxn ang="0">
                  <a:pos x="122" y="708"/>
                </a:cxn>
                <a:cxn ang="0">
                  <a:pos x="120" y="705"/>
                </a:cxn>
                <a:cxn ang="0">
                  <a:pos x="117" y="700"/>
                </a:cxn>
                <a:cxn ang="0">
                  <a:pos x="90" y="675"/>
                </a:cxn>
                <a:cxn ang="0">
                  <a:pos x="66" y="647"/>
                </a:cxn>
                <a:cxn ang="0">
                  <a:pos x="38" y="609"/>
                </a:cxn>
                <a:cxn ang="0">
                  <a:pos x="19" y="569"/>
                </a:cxn>
                <a:cxn ang="0">
                  <a:pos x="6" y="526"/>
                </a:cxn>
                <a:cxn ang="0">
                  <a:pos x="2" y="502"/>
                </a:cxn>
                <a:cxn ang="0">
                  <a:pos x="0" y="476"/>
                </a:cxn>
                <a:cxn ang="0">
                  <a:pos x="2" y="428"/>
                </a:cxn>
                <a:cxn ang="0">
                  <a:pos x="10" y="377"/>
                </a:cxn>
                <a:cxn ang="0">
                  <a:pos x="26" y="324"/>
                </a:cxn>
                <a:cxn ang="0">
                  <a:pos x="50" y="270"/>
                </a:cxn>
                <a:cxn ang="0">
                  <a:pos x="80" y="213"/>
                </a:cxn>
                <a:cxn ang="0">
                  <a:pos x="117" y="154"/>
                </a:cxn>
                <a:cxn ang="0">
                  <a:pos x="122" y="125"/>
                </a:cxn>
                <a:cxn ang="0">
                  <a:pos x="126" y="100"/>
                </a:cxn>
                <a:cxn ang="0">
                  <a:pos x="139" y="68"/>
                </a:cxn>
                <a:cxn ang="0">
                  <a:pos x="157" y="42"/>
                </a:cxn>
                <a:cxn ang="0">
                  <a:pos x="179" y="23"/>
                </a:cxn>
                <a:cxn ang="0">
                  <a:pos x="205" y="9"/>
                </a:cxn>
                <a:cxn ang="0">
                  <a:pos x="237" y="2"/>
                </a:cxn>
                <a:cxn ang="0">
                  <a:pos x="272" y="0"/>
                </a:cxn>
              </a:cxnLst>
              <a:rect l="0" t="0" r="r" b="b"/>
              <a:pathLst>
                <a:path w="713" h="893">
                  <a:moveTo>
                    <a:pt x="272" y="0"/>
                  </a:moveTo>
                  <a:lnTo>
                    <a:pt x="314" y="5"/>
                  </a:lnTo>
                  <a:lnTo>
                    <a:pt x="376" y="23"/>
                  </a:lnTo>
                  <a:lnTo>
                    <a:pt x="434" y="42"/>
                  </a:lnTo>
                  <a:lnTo>
                    <a:pt x="486" y="65"/>
                  </a:lnTo>
                  <a:lnTo>
                    <a:pt x="536" y="92"/>
                  </a:lnTo>
                  <a:lnTo>
                    <a:pt x="579" y="121"/>
                  </a:lnTo>
                  <a:lnTo>
                    <a:pt x="617" y="151"/>
                  </a:lnTo>
                  <a:lnTo>
                    <a:pt x="657" y="234"/>
                  </a:lnTo>
                  <a:lnTo>
                    <a:pt x="686" y="314"/>
                  </a:lnTo>
                  <a:lnTo>
                    <a:pt x="705" y="394"/>
                  </a:lnTo>
                  <a:lnTo>
                    <a:pt x="713" y="473"/>
                  </a:lnTo>
                  <a:lnTo>
                    <a:pt x="712" y="550"/>
                  </a:lnTo>
                  <a:lnTo>
                    <a:pt x="701" y="625"/>
                  </a:lnTo>
                  <a:lnTo>
                    <a:pt x="680" y="700"/>
                  </a:lnTo>
                  <a:lnTo>
                    <a:pt x="648" y="772"/>
                  </a:lnTo>
                  <a:lnTo>
                    <a:pt x="646" y="803"/>
                  </a:lnTo>
                  <a:lnTo>
                    <a:pt x="640" y="827"/>
                  </a:lnTo>
                  <a:lnTo>
                    <a:pt x="633" y="848"/>
                  </a:lnTo>
                  <a:lnTo>
                    <a:pt x="622" y="862"/>
                  </a:lnTo>
                  <a:lnTo>
                    <a:pt x="609" y="870"/>
                  </a:lnTo>
                  <a:lnTo>
                    <a:pt x="539" y="886"/>
                  </a:lnTo>
                  <a:lnTo>
                    <a:pt x="469" y="893"/>
                  </a:lnTo>
                  <a:lnTo>
                    <a:pt x="402" y="891"/>
                  </a:lnTo>
                  <a:lnTo>
                    <a:pt x="336" y="878"/>
                  </a:lnTo>
                  <a:lnTo>
                    <a:pt x="272" y="856"/>
                  </a:lnTo>
                  <a:lnTo>
                    <a:pt x="237" y="852"/>
                  </a:lnTo>
                  <a:lnTo>
                    <a:pt x="205" y="843"/>
                  </a:lnTo>
                  <a:lnTo>
                    <a:pt x="174" y="830"/>
                  </a:lnTo>
                  <a:lnTo>
                    <a:pt x="149" y="816"/>
                  </a:lnTo>
                  <a:lnTo>
                    <a:pt x="125" y="796"/>
                  </a:lnTo>
                  <a:lnTo>
                    <a:pt x="102" y="772"/>
                  </a:lnTo>
                  <a:lnTo>
                    <a:pt x="115" y="771"/>
                  </a:lnTo>
                  <a:lnTo>
                    <a:pt x="125" y="766"/>
                  </a:lnTo>
                  <a:lnTo>
                    <a:pt x="130" y="760"/>
                  </a:lnTo>
                  <a:lnTo>
                    <a:pt x="133" y="747"/>
                  </a:lnTo>
                  <a:lnTo>
                    <a:pt x="130" y="729"/>
                  </a:lnTo>
                  <a:lnTo>
                    <a:pt x="122" y="708"/>
                  </a:lnTo>
                  <a:lnTo>
                    <a:pt x="120" y="705"/>
                  </a:lnTo>
                  <a:lnTo>
                    <a:pt x="117" y="700"/>
                  </a:lnTo>
                  <a:lnTo>
                    <a:pt x="90" y="675"/>
                  </a:lnTo>
                  <a:lnTo>
                    <a:pt x="66" y="647"/>
                  </a:lnTo>
                  <a:lnTo>
                    <a:pt x="38" y="609"/>
                  </a:lnTo>
                  <a:lnTo>
                    <a:pt x="19" y="569"/>
                  </a:lnTo>
                  <a:lnTo>
                    <a:pt x="6" y="526"/>
                  </a:lnTo>
                  <a:lnTo>
                    <a:pt x="2" y="502"/>
                  </a:lnTo>
                  <a:lnTo>
                    <a:pt x="0" y="476"/>
                  </a:lnTo>
                  <a:lnTo>
                    <a:pt x="2" y="428"/>
                  </a:lnTo>
                  <a:lnTo>
                    <a:pt x="10" y="377"/>
                  </a:lnTo>
                  <a:lnTo>
                    <a:pt x="26" y="324"/>
                  </a:lnTo>
                  <a:lnTo>
                    <a:pt x="50" y="270"/>
                  </a:lnTo>
                  <a:lnTo>
                    <a:pt x="80" y="213"/>
                  </a:lnTo>
                  <a:lnTo>
                    <a:pt x="117" y="154"/>
                  </a:lnTo>
                  <a:lnTo>
                    <a:pt x="122" y="125"/>
                  </a:lnTo>
                  <a:lnTo>
                    <a:pt x="126" y="100"/>
                  </a:lnTo>
                  <a:lnTo>
                    <a:pt x="139" y="68"/>
                  </a:lnTo>
                  <a:lnTo>
                    <a:pt x="157" y="42"/>
                  </a:lnTo>
                  <a:lnTo>
                    <a:pt x="179" y="23"/>
                  </a:lnTo>
                  <a:lnTo>
                    <a:pt x="205" y="9"/>
                  </a:lnTo>
                  <a:lnTo>
                    <a:pt x="237" y="2"/>
                  </a:lnTo>
                  <a:lnTo>
                    <a:pt x="2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0" name="Freeform 62">
              <a:extLst>
                <a:ext uri="{FF2B5EF4-FFF2-40B4-BE49-F238E27FC236}">
                  <a16:creationId xmlns:a16="http://schemas.microsoft.com/office/drawing/2014/main" id="{4B76AFCF-8F22-4A95-9E7B-0E401568A597}"/>
                </a:ext>
              </a:extLst>
            </p:cNvPr>
            <p:cNvSpPr>
              <a:spLocks/>
            </p:cNvSpPr>
            <p:nvPr/>
          </p:nvSpPr>
          <p:spPr bwMode="auto">
            <a:xfrm>
              <a:off x="9318625" y="4992688"/>
              <a:ext cx="858838" cy="484188"/>
            </a:xfrm>
            <a:custGeom>
              <a:avLst/>
              <a:gdLst/>
              <a:ahLst/>
              <a:cxnLst>
                <a:cxn ang="0">
                  <a:pos x="431" y="0"/>
                </a:cxn>
                <a:cxn ang="0">
                  <a:pos x="469" y="3"/>
                </a:cxn>
                <a:cxn ang="0">
                  <a:pos x="506" y="13"/>
                </a:cxn>
                <a:cxn ang="0">
                  <a:pos x="541" y="27"/>
                </a:cxn>
                <a:cxn ang="0">
                  <a:pos x="483" y="35"/>
                </a:cxn>
                <a:cxn ang="0">
                  <a:pos x="429" y="51"/>
                </a:cxn>
                <a:cxn ang="0">
                  <a:pos x="376" y="74"/>
                </a:cxn>
                <a:cxn ang="0">
                  <a:pos x="327" y="106"/>
                </a:cxn>
                <a:cxn ang="0">
                  <a:pos x="279" y="144"/>
                </a:cxn>
                <a:cxn ang="0">
                  <a:pos x="232" y="189"/>
                </a:cxn>
                <a:cxn ang="0">
                  <a:pos x="189" y="244"/>
                </a:cxn>
                <a:cxn ang="0">
                  <a:pos x="147" y="305"/>
                </a:cxn>
                <a:cxn ang="0">
                  <a:pos x="0" y="305"/>
                </a:cxn>
                <a:cxn ang="0">
                  <a:pos x="32" y="250"/>
                </a:cxn>
                <a:cxn ang="0">
                  <a:pos x="68" y="200"/>
                </a:cxn>
                <a:cxn ang="0">
                  <a:pos x="109" y="156"/>
                </a:cxn>
                <a:cxn ang="0">
                  <a:pos x="154" y="114"/>
                </a:cxn>
                <a:cxn ang="0">
                  <a:pos x="203" y="79"/>
                </a:cxn>
                <a:cxn ang="0">
                  <a:pos x="253" y="50"/>
                </a:cxn>
                <a:cxn ang="0">
                  <a:pos x="299" y="27"/>
                </a:cxn>
                <a:cxn ang="0">
                  <a:pos x="344" y="13"/>
                </a:cxn>
                <a:cxn ang="0">
                  <a:pos x="389" y="3"/>
                </a:cxn>
                <a:cxn ang="0">
                  <a:pos x="431" y="0"/>
                </a:cxn>
              </a:cxnLst>
              <a:rect l="0" t="0" r="r" b="b"/>
              <a:pathLst>
                <a:path w="541" h="305">
                  <a:moveTo>
                    <a:pt x="431" y="0"/>
                  </a:moveTo>
                  <a:lnTo>
                    <a:pt x="469" y="3"/>
                  </a:lnTo>
                  <a:lnTo>
                    <a:pt x="506" y="13"/>
                  </a:lnTo>
                  <a:lnTo>
                    <a:pt x="541" y="27"/>
                  </a:lnTo>
                  <a:lnTo>
                    <a:pt x="483" y="35"/>
                  </a:lnTo>
                  <a:lnTo>
                    <a:pt x="429" y="51"/>
                  </a:lnTo>
                  <a:lnTo>
                    <a:pt x="376" y="74"/>
                  </a:lnTo>
                  <a:lnTo>
                    <a:pt x="327" y="106"/>
                  </a:lnTo>
                  <a:lnTo>
                    <a:pt x="279" y="144"/>
                  </a:lnTo>
                  <a:lnTo>
                    <a:pt x="232" y="189"/>
                  </a:lnTo>
                  <a:lnTo>
                    <a:pt x="189" y="244"/>
                  </a:lnTo>
                  <a:lnTo>
                    <a:pt x="147" y="305"/>
                  </a:lnTo>
                  <a:lnTo>
                    <a:pt x="0" y="305"/>
                  </a:lnTo>
                  <a:lnTo>
                    <a:pt x="32" y="250"/>
                  </a:lnTo>
                  <a:lnTo>
                    <a:pt x="68" y="200"/>
                  </a:lnTo>
                  <a:lnTo>
                    <a:pt x="109" y="156"/>
                  </a:lnTo>
                  <a:lnTo>
                    <a:pt x="154" y="114"/>
                  </a:lnTo>
                  <a:lnTo>
                    <a:pt x="203" y="79"/>
                  </a:lnTo>
                  <a:lnTo>
                    <a:pt x="253" y="50"/>
                  </a:lnTo>
                  <a:lnTo>
                    <a:pt x="299" y="27"/>
                  </a:lnTo>
                  <a:lnTo>
                    <a:pt x="344" y="13"/>
                  </a:lnTo>
                  <a:lnTo>
                    <a:pt x="389" y="3"/>
                  </a:lnTo>
                  <a:lnTo>
                    <a:pt x="431" y="0"/>
                  </a:lnTo>
                  <a:close/>
                </a:path>
              </a:pathLst>
            </a:custGeom>
            <a:solidFill>
              <a:srgbClr val="2626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1" name="Freeform 63">
              <a:extLst>
                <a:ext uri="{FF2B5EF4-FFF2-40B4-BE49-F238E27FC236}">
                  <a16:creationId xmlns:a16="http://schemas.microsoft.com/office/drawing/2014/main" id="{A9BF25EE-456D-491D-ACAA-B1124570FFCC}"/>
                </a:ext>
              </a:extLst>
            </p:cNvPr>
            <p:cNvSpPr>
              <a:spLocks/>
            </p:cNvSpPr>
            <p:nvPr/>
          </p:nvSpPr>
          <p:spPr bwMode="auto">
            <a:xfrm>
              <a:off x="9551988" y="5035551"/>
              <a:ext cx="730250" cy="441325"/>
            </a:xfrm>
            <a:custGeom>
              <a:avLst/>
              <a:gdLst/>
              <a:ahLst/>
              <a:cxnLst>
                <a:cxn ang="0">
                  <a:pos x="394" y="0"/>
                </a:cxn>
                <a:cxn ang="0">
                  <a:pos x="421" y="18"/>
                </a:cxn>
                <a:cxn ang="0">
                  <a:pos x="440" y="40"/>
                </a:cxn>
                <a:cxn ang="0">
                  <a:pos x="453" y="65"/>
                </a:cxn>
                <a:cxn ang="0">
                  <a:pos x="460" y="92"/>
                </a:cxn>
                <a:cxn ang="0">
                  <a:pos x="460" y="122"/>
                </a:cxn>
                <a:cxn ang="0">
                  <a:pos x="453" y="156"/>
                </a:cxn>
                <a:cxn ang="0">
                  <a:pos x="439" y="193"/>
                </a:cxn>
                <a:cxn ang="0">
                  <a:pos x="418" y="234"/>
                </a:cxn>
                <a:cxn ang="0">
                  <a:pos x="391" y="278"/>
                </a:cxn>
                <a:cxn ang="0">
                  <a:pos x="0" y="278"/>
                </a:cxn>
                <a:cxn ang="0">
                  <a:pos x="42" y="217"/>
                </a:cxn>
                <a:cxn ang="0">
                  <a:pos x="85" y="162"/>
                </a:cxn>
                <a:cxn ang="0">
                  <a:pos x="132" y="117"/>
                </a:cxn>
                <a:cxn ang="0">
                  <a:pos x="180" y="79"/>
                </a:cxn>
                <a:cxn ang="0">
                  <a:pos x="229" y="47"/>
                </a:cxn>
                <a:cxn ang="0">
                  <a:pos x="282" y="24"/>
                </a:cxn>
                <a:cxn ang="0">
                  <a:pos x="336" y="8"/>
                </a:cxn>
                <a:cxn ang="0">
                  <a:pos x="394" y="0"/>
                </a:cxn>
              </a:cxnLst>
              <a:rect l="0" t="0" r="r" b="b"/>
              <a:pathLst>
                <a:path w="460" h="278">
                  <a:moveTo>
                    <a:pt x="394" y="0"/>
                  </a:moveTo>
                  <a:lnTo>
                    <a:pt x="421" y="18"/>
                  </a:lnTo>
                  <a:lnTo>
                    <a:pt x="440" y="40"/>
                  </a:lnTo>
                  <a:lnTo>
                    <a:pt x="453" y="65"/>
                  </a:lnTo>
                  <a:lnTo>
                    <a:pt x="460" y="92"/>
                  </a:lnTo>
                  <a:lnTo>
                    <a:pt x="460" y="122"/>
                  </a:lnTo>
                  <a:lnTo>
                    <a:pt x="453" y="156"/>
                  </a:lnTo>
                  <a:lnTo>
                    <a:pt x="439" y="193"/>
                  </a:lnTo>
                  <a:lnTo>
                    <a:pt x="418" y="234"/>
                  </a:lnTo>
                  <a:lnTo>
                    <a:pt x="391" y="278"/>
                  </a:lnTo>
                  <a:lnTo>
                    <a:pt x="0" y="278"/>
                  </a:lnTo>
                  <a:lnTo>
                    <a:pt x="42" y="217"/>
                  </a:lnTo>
                  <a:lnTo>
                    <a:pt x="85" y="162"/>
                  </a:lnTo>
                  <a:lnTo>
                    <a:pt x="132" y="117"/>
                  </a:lnTo>
                  <a:lnTo>
                    <a:pt x="180" y="79"/>
                  </a:lnTo>
                  <a:lnTo>
                    <a:pt x="229" y="47"/>
                  </a:lnTo>
                  <a:lnTo>
                    <a:pt x="282" y="24"/>
                  </a:lnTo>
                  <a:lnTo>
                    <a:pt x="336" y="8"/>
                  </a:lnTo>
                  <a:lnTo>
                    <a:pt x="394" y="0"/>
                  </a:lnTo>
                  <a:close/>
                </a:path>
              </a:pathLst>
            </a:custGeom>
            <a:solidFill>
              <a:srgbClr val="09090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2" name="Freeform 64">
              <a:extLst>
                <a:ext uri="{FF2B5EF4-FFF2-40B4-BE49-F238E27FC236}">
                  <a16:creationId xmlns:a16="http://schemas.microsoft.com/office/drawing/2014/main" id="{4746DA4D-9511-4B29-9ED3-20B8D978AF7F}"/>
                </a:ext>
              </a:extLst>
            </p:cNvPr>
            <p:cNvSpPr>
              <a:spLocks/>
            </p:cNvSpPr>
            <p:nvPr/>
          </p:nvSpPr>
          <p:spPr bwMode="auto">
            <a:xfrm>
              <a:off x="8867775" y="4024313"/>
              <a:ext cx="225425" cy="163513"/>
            </a:xfrm>
            <a:custGeom>
              <a:avLst/>
              <a:gdLst/>
              <a:ahLst/>
              <a:cxnLst>
                <a:cxn ang="0">
                  <a:pos x="44" y="0"/>
                </a:cxn>
                <a:cxn ang="0">
                  <a:pos x="75" y="13"/>
                </a:cxn>
                <a:cxn ang="0">
                  <a:pos x="107" y="22"/>
                </a:cxn>
                <a:cxn ang="0">
                  <a:pos x="142" y="26"/>
                </a:cxn>
                <a:cxn ang="0">
                  <a:pos x="54" y="103"/>
                </a:cxn>
                <a:cxn ang="0">
                  <a:pos x="28" y="83"/>
                </a:cxn>
                <a:cxn ang="0">
                  <a:pos x="11" y="66"/>
                </a:cxn>
                <a:cxn ang="0">
                  <a:pos x="1" y="51"/>
                </a:cxn>
                <a:cxn ang="0">
                  <a:pos x="0" y="37"/>
                </a:cxn>
                <a:cxn ang="0">
                  <a:pos x="4" y="26"/>
                </a:cxn>
                <a:cxn ang="0">
                  <a:pos x="19" y="16"/>
                </a:cxn>
                <a:cxn ang="0">
                  <a:pos x="44" y="0"/>
                </a:cxn>
              </a:cxnLst>
              <a:rect l="0" t="0" r="r" b="b"/>
              <a:pathLst>
                <a:path w="142" h="103">
                  <a:moveTo>
                    <a:pt x="44" y="0"/>
                  </a:moveTo>
                  <a:lnTo>
                    <a:pt x="75" y="13"/>
                  </a:lnTo>
                  <a:lnTo>
                    <a:pt x="107" y="22"/>
                  </a:lnTo>
                  <a:lnTo>
                    <a:pt x="142" y="26"/>
                  </a:lnTo>
                  <a:lnTo>
                    <a:pt x="54" y="103"/>
                  </a:lnTo>
                  <a:lnTo>
                    <a:pt x="28" y="83"/>
                  </a:lnTo>
                  <a:lnTo>
                    <a:pt x="11" y="66"/>
                  </a:lnTo>
                  <a:lnTo>
                    <a:pt x="1" y="51"/>
                  </a:lnTo>
                  <a:lnTo>
                    <a:pt x="0" y="37"/>
                  </a:lnTo>
                  <a:lnTo>
                    <a:pt x="4" y="26"/>
                  </a:lnTo>
                  <a:lnTo>
                    <a:pt x="19" y="16"/>
                  </a:lnTo>
                  <a:lnTo>
                    <a:pt x="44" y="0"/>
                  </a:lnTo>
                  <a:close/>
                </a:path>
              </a:pathLst>
            </a:custGeom>
            <a:solidFill>
              <a:srgbClr val="C0BF5E"/>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3" name="Freeform 65">
              <a:extLst>
                <a:ext uri="{FF2B5EF4-FFF2-40B4-BE49-F238E27FC236}">
                  <a16:creationId xmlns:a16="http://schemas.microsoft.com/office/drawing/2014/main" id="{2E1BCCD2-C03D-49AA-8593-276E1A06F866}"/>
                </a:ext>
              </a:extLst>
            </p:cNvPr>
            <p:cNvSpPr>
              <a:spLocks/>
            </p:cNvSpPr>
            <p:nvPr/>
          </p:nvSpPr>
          <p:spPr bwMode="auto">
            <a:xfrm>
              <a:off x="8335963" y="3932238"/>
              <a:ext cx="1666875" cy="1541463"/>
            </a:xfrm>
            <a:custGeom>
              <a:avLst/>
              <a:gdLst/>
              <a:ahLst/>
              <a:cxnLst>
                <a:cxn ang="0">
                  <a:pos x="853" y="0"/>
                </a:cxn>
                <a:cxn ang="0">
                  <a:pos x="870" y="32"/>
                </a:cxn>
                <a:cxn ang="0">
                  <a:pos x="883" y="60"/>
                </a:cxn>
                <a:cxn ang="0">
                  <a:pos x="893" y="84"/>
                </a:cxn>
                <a:cxn ang="0">
                  <a:pos x="898" y="106"/>
                </a:cxn>
                <a:cxn ang="0">
                  <a:pos x="898" y="124"/>
                </a:cxn>
                <a:cxn ang="0">
                  <a:pos x="891" y="137"/>
                </a:cxn>
                <a:cxn ang="0">
                  <a:pos x="926" y="189"/>
                </a:cxn>
                <a:cxn ang="0">
                  <a:pos x="966" y="261"/>
                </a:cxn>
                <a:cxn ang="0">
                  <a:pos x="998" y="337"/>
                </a:cxn>
                <a:cxn ang="0">
                  <a:pos x="1022" y="415"/>
                </a:cxn>
                <a:cxn ang="0">
                  <a:pos x="1040" y="497"/>
                </a:cxn>
                <a:cxn ang="0">
                  <a:pos x="1048" y="580"/>
                </a:cxn>
                <a:cxn ang="0">
                  <a:pos x="1050" y="668"/>
                </a:cxn>
                <a:cxn ang="0">
                  <a:pos x="997" y="673"/>
                </a:cxn>
                <a:cxn ang="0">
                  <a:pos x="941" y="687"/>
                </a:cxn>
                <a:cxn ang="0">
                  <a:pos x="883" y="711"/>
                </a:cxn>
                <a:cxn ang="0">
                  <a:pos x="822" y="745"/>
                </a:cxn>
                <a:cxn ang="0">
                  <a:pos x="773" y="782"/>
                </a:cxn>
                <a:cxn ang="0">
                  <a:pos x="728" y="824"/>
                </a:cxn>
                <a:cxn ang="0">
                  <a:pos x="687" y="868"/>
                </a:cxn>
                <a:cxn ang="0">
                  <a:pos x="651" y="918"/>
                </a:cxn>
                <a:cxn ang="0">
                  <a:pos x="619" y="971"/>
                </a:cxn>
                <a:cxn ang="0">
                  <a:pos x="106" y="971"/>
                </a:cxn>
                <a:cxn ang="0">
                  <a:pos x="18" y="865"/>
                </a:cxn>
                <a:cxn ang="0">
                  <a:pos x="0" y="846"/>
                </a:cxn>
                <a:cxn ang="0">
                  <a:pos x="0" y="832"/>
                </a:cxn>
                <a:cxn ang="0">
                  <a:pos x="2" y="816"/>
                </a:cxn>
                <a:cxn ang="0">
                  <a:pos x="5" y="758"/>
                </a:cxn>
                <a:cxn ang="0">
                  <a:pos x="16" y="702"/>
                </a:cxn>
                <a:cxn ang="0">
                  <a:pos x="34" y="641"/>
                </a:cxn>
                <a:cxn ang="0">
                  <a:pos x="60" y="582"/>
                </a:cxn>
                <a:cxn ang="0">
                  <a:pos x="90" y="524"/>
                </a:cxn>
                <a:cxn ang="0">
                  <a:pos x="130" y="468"/>
                </a:cxn>
                <a:cxn ang="0">
                  <a:pos x="165" y="420"/>
                </a:cxn>
                <a:cxn ang="0">
                  <a:pos x="199" y="370"/>
                </a:cxn>
                <a:cxn ang="0">
                  <a:pos x="256" y="316"/>
                </a:cxn>
                <a:cxn ang="0">
                  <a:pos x="314" y="269"/>
                </a:cxn>
                <a:cxn ang="0">
                  <a:pos x="256" y="314"/>
                </a:cxn>
                <a:cxn ang="0">
                  <a:pos x="199" y="369"/>
                </a:cxn>
                <a:cxn ang="0">
                  <a:pos x="223" y="335"/>
                </a:cxn>
                <a:cxn ang="0">
                  <a:pos x="275" y="260"/>
                </a:cxn>
                <a:cxn ang="0">
                  <a:pos x="330" y="213"/>
                </a:cxn>
                <a:cxn ang="0">
                  <a:pos x="389" y="161"/>
                </a:cxn>
                <a:cxn ang="0">
                  <a:pos x="477" y="84"/>
                </a:cxn>
                <a:cxn ang="0">
                  <a:pos x="541" y="106"/>
                </a:cxn>
                <a:cxn ang="0">
                  <a:pos x="607" y="119"/>
                </a:cxn>
                <a:cxn ang="0">
                  <a:pos x="674" y="121"/>
                </a:cxn>
                <a:cxn ang="0">
                  <a:pos x="744" y="114"/>
                </a:cxn>
                <a:cxn ang="0">
                  <a:pos x="814" y="98"/>
                </a:cxn>
                <a:cxn ang="0">
                  <a:pos x="827" y="90"/>
                </a:cxn>
                <a:cxn ang="0">
                  <a:pos x="838" y="76"/>
                </a:cxn>
                <a:cxn ang="0">
                  <a:pos x="845" y="55"/>
                </a:cxn>
                <a:cxn ang="0">
                  <a:pos x="851" y="31"/>
                </a:cxn>
                <a:cxn ang="0">
                  <a:pos x="853" y="0"/>
                </a:cxn>
              </a:cxnLst>
              <a:rect l="0" t="0" r="r" b="b"/>
              <a:pathLst>
                <a:path w="1050" h="971">
                  <a:moveTo>
                    <a:pt x="853" y="0"/>
                  </a:moveTo>
                  <a:lnTo>
                    <a:pt x="870" y="32"/>
                  </a:lnTo>
                  <a:lnTo>
                    <a:pt x="883" y="60"/>
                  </a:lnTo>
                  <a:lnTo>
                    <a:pt x="893" y="84"/>
                  </a:lnTo>
                  <a:lnTo>
                    <a:pt x="898" y="106"/>
                  </a:lnTo>
                  <a:lnTo>
                    <a:pt x="898" y="124"/>
                  </a:lnTo>
                  <a:lnTo>
                    <a:pt x="891" y="137"/>
                  </a:lnTo>
                  <a:lnTo>
                    <a:pt x="926" y="189"/>
                  </a:lnTo>
                  <a:lnTo>
                    <a:pt x="966" y="261"/>
                  </a:lnTo>
                  <a:lnTo>
                    <a:pt x="998" y="337"/>
                  </a:lnTo>
                  <a:lnTo>
                    <a:pt x="1022" y="415"/>
                  </a:lnTo>
                  <a:lnTo>
                    <a:pt x="1040" y="497"/>
                  </a:lnTo>
                  <a:lnTo>
                    <a:pt x="1048" y="580"/>
                  </a:lnTo>
                  <a:lnTo>
                    <a:pt x="1050" y="668"/>
                  </a:lnTo>
                  <a:lnTo>
                    <a:pt x="997" y="673"/>
                  </a:lnTo>
                  <a:lnTo>
                    <a:pt x="941" y="687"/>
                  </a:lnTo>
                  <a:lnTo>
                    <a:pt x="883" y="711"/>
                  </a:lnTo>
                  <a:lnTo>
                    <a:pt x="822" y="745"/>
                  </a:lnTo>
                  <a:lnTo>
                    <a:pt x="773" y="782"/>
                  </a:lnTo>
                  <a:lnTo>
                    <a:pt x="728" y="824"/>
                  </a:lnTo>
                  <a:lnTo>
                    <a:pt x="687" y="868"/>
                  </a:lnTo>
                  <a:lnTo>
                    <a:pt x="651" y="918"/>
                  </a:lnTo>
                  <a:lnTo>
                    <a:pt x="619" y="971"/>
                  </a:lnTo>
                  <a:lnTo>
                    <a:pt x="106" y="971"/>
                  </a:lnTo>
                  <a:lnTo>
                    <a:pt x="18" y="865"/>
                  </a:lnTo>
                  <a:lnTo>
                    <a:pt x="0" y="846"/>
                  </a:lnTo>
                  <a:lnTo>
                    <a:pt x="0" y="832"/>
                  </a:lnTo>
                  <a:lnTo>
                    <a:pt x="2" y="816"/>
                  </a:lnTo>
                  <a:lnTo>
                    <a:pt x="5" y="758"/>
                  </a:lnTo>
                  <a:lnTo>
                    <a:pt x="16" y="702"/>
                  </a:lnTo>
                  <a:lnTo>
                    <a:pt x="34" y="641"/>
                  </a:lnTo>
                  <a:lnTo>
                    <a:pt x="60" y="582"/>
                  </a:lnTo>
                  <a:lnTo>
                    <a:pt x="90" y="524"/>
                  </a:lnTo>
                  <a:lnTo>
                    <a:pt x="130" y="468"/>
                  </a:lnTo>
                  <a:lnTo>
                    <a:pt x="165" y="420"/>
                  </a:lnTo>
                  <a:lnTo>
                    <a:pt x="199" y="370"/>
                  </a:lnTo>
                  <a:lnTo>
                    <a:pt x="256" y="316"/>
                  </a:lnTo>
                  <a:lnTo>
                    <a:pt x="314" y="269"/>
                  </a:lnTo>
                  <a:lnTo>
                    <a:pt x="256" y="314"/>
                  </a:lnTo>
                  <a:lnTo>
                    <a:pt x="199" y="369"/>
                  </a:lnTo>
                  <a:lnTo>
                    <a:pt x="223" y="335"/>
                  </a:lnTo>
                  <a:lnTo>
                    <a:pt x="275" y="260"/>
                  </a:lnTo>
                  <a:lnTo>
                    <a:pt x="330" y="213"/>
                  </a:lnTo>
                  <a:lnTo>
                    <a:pt x="389" y="161"/>
                  </a:lnTo>
                  <a:lnTo>
                    <a:pt x="477" y="84"/>
                  </a:lnTo>
                  <a:lnTo>
                    <a:pt x="541" y="106"/>
                  </a:lnTo>
                  <a:lnTo>
                    <a:pt x="607" y="119"/>
                  </a:lnTo>
                  <a:lnTo>
                    <a:pt x="674" y="121"/>
                  </a:lnTo>
                  <a:lnTo>
                    <a:pt x="744" y="114"/>
                  </a:lnTo>
                  <a:lnTo>
                    <a:pt x="814" y="98"/>
                  </a:lnTo>
                  <a:lnTo>
                    <a:pt x="827" y="90"/>
                  </a:lnTo>
                  <a:lnTo>
                    <a:pt x="838" y="76"/>
                  </a:lnTo>
                  <a:lnTo>
                    <a:pt x="845" y="55"/>
                  </a:lnTo>
                  <a:lnTo>
                    <a:pt x="851" y="31"/>
                  </a:lnTo>
                  <a:lnTo>
                    <a:pt x="853"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4" name="Freeform 66">
              <a:extLst>
                <a:ext uri="{FF2B5EF4-FFF2-40B4-BE49-F238E27FC236}">
                  <a16:creationId xmlns:a16="http://schemas.microsoft.com/office/drawing/2014/main" id="{3C34DB14-122B-403D-A5B0-5F47235BDE4D}"/>
                </a:ext>
              </a:extLst>
            </p:cNvPr>
            <p:cNvSpPr>
              <a:spLocks/>
            </p:cNvSpPr>
            <p:nvPr/>
          </p:nvSpPr>
          <p:spPr bwMode="auto">
            <a:xfrm>
              <a:off x="8597900" y="4149726"/>
              <a:ext cx="1404938" cy="1327150"/>
            </a:xfrm>
            <a:custGeom>
              <a:avLst/>
              <a:gdLst/>
              <a:ahLst/>
              <a:cxnLst>
                <a:cxn ang="0">
                  <a:pos x="726" y="0"/>
                </a:cxn>
                <a:cxn ang="0">
                  <a:pos x="761" y="52"/>
                </a:cxn>
                <a:cxn ang="0">
                  <a:pos x="801" y="124"/>
                </a:cxn>
                <a:cxn ang="0">
                  <a:pos x="833" y="200"/>
                </a:cxn>
                <a:cxn ang="0">
                  <a:pos x="857" y="278"/>
                </a:cxn>
                <a:cxn ang="0">
                  <a:pos x="875" y="360"/>
                </a:cxn>
                <a:cxn ang="0">
                  <a:pos x="883" y="443"/>
                </a:cxn>
                <a:cxn ang="0">
                  <a:pos x="885" y="531"/>
                </a:cxn>
                <a:cxn ang="0">
                  <a:pos x="843" y="534"/>
                </a:cxn>
                <a:cxn ang="0">
                  <a:pos x="798" y="544"/>
                </a:cxn>
                <a:cxn ang="0">
                  <a:pos x="753" y="558"/>
                </a:cxn>
                <a:cxn ang="0">
                  <a:pos x="707" y="581"/>
                </a:cxn>
                <a:cxn ang="0">
                  <a:pos x="657" y="610"/>
                </a:cxn>
                <a:cxn ang="0">
                  <a:pos x="608" y="645"/>
                </a:cxn>
                <a:cxn ang="0">
                  <a:pos x="563" y="687"/>
                </a:cxn>
                <a:cxn ang="0">
                  <a:pos x="522" y="731"/>
                </a:cxn>
                <a:cxn ang="0">
                  <a:pos x="486" y="781"/>
                </a:cxn>
                <a:cxn ang="0">
                  <a:pos x="454" y="836"/>
                </a:cxn>
                <a:cxn ang="0">
                  <a:pos x="384" y="836"/>
                </a:cxn>
                <a:cxn ang="0">
                  <a:pos x="547" y="629"/>
                </a:cxn>
                <a:cxn ang="0">
                  <a:pos x="582" y="592"/>
                </a:cxn>
                <a:cxn ang="0">
                  <a:pos x="622" y="558"/>
                </a:cxn>
                <a:cxn ang="0">
                  <a:pos x="667" y="531"/>
                </a:cxn>
                <a:cxn ang="0">
                  <a:pos x="717" y="506"/>
                </a:cxn>
                <a:cxn ang="0">
                  <a:pos x="769" y="486"/>
                </a:cxn>
                <a:cxn ang="0">
                  <a:pos x="829" y="470"/>
                </a:cxn>
                <a:cxn ang="0">
                  <a:pos x="825" y="411"/>
                </a:cxn>
                <a:cxn ang="0">
                  <a:pos x="816" y="350"/>
                </a:cxn>
                <a:cxn ang="0">
                  <a:pos x="800" y="286"/>
                </a:cxn>
                <a:cxn ang="0">
                  <a:pos x="777" y="221"/>
                </a:cxn>
                <a:cxn ang="0">
                  <a:pos x="749" y="152"/>
                </a:cxn>
                <a:cxn ang="0">
                  <a:pos x="713" y="80"/>
                </a:cxn>
                <a:cxn ang="0">
                  <a:pos x="656" y="104"/>
                </a:cxn>
                <a:cxn ang="0">
                  <a:pos x="597" y="120"/>
                </a:cxn>
                <a:cxn ang="0">
                  <a:pos x="534" y="131"/>
                </a:cxn>
                <a:cxn ang="0">
                  <a:pos x="467" y="134"/>
                </a:cxn>
                <a:cxn ang="0">
                  <a:pos x="398" y="131"/>
                </a:cxn>
                <a:cxn ang="0">
                  <a:pos x="326" y="123"/>
                </a:cxn>
                <a:cxn ang="0">
                  <a:pos x="251" y="107"/>
                </a:cxn>
                <a:cxn ang="0">
                  <a:pos x="184" y="140"/>
                </a:cxn>
                <a:cxn ang="0">
                  <a:pos x="118" y="182"/>
                </a:cxn>
                <a:cxn ang="0">
                  <a:pos x="58" y="229"/>
                </a:cxn>
                <a:cxn ang="0">
                  <a:pos x="0" y="281"/>
                </a:cxn>
                <a:cxn ang="0">
                  <a:pos x="34" y="232"/>
                </a:cxn>
                <a:cxn ang="0">
                  <a:pos x="94" y="174"/>
                </a:cxn>
                <a:cxn ang="0">
                  <a:pos x="157" y="128"/>
                </a:cxn>
                <a:cxn ang="0">
                  <a:pos x="221" y="91"/>
                </a:cxn>
                <a:cxn ang="0">
                  <a:pos x="285" y="65"/>
                </a:cxn>
                <a:cxn ang="0">
                  <a:pos x="363" y="70"/>
                </a:cxn>
                <a:cxn ang="0">
                  <a:pos x="435" y="70"/>
                </a:cxn>
                <a:cxn ang="0">
                  <a:pos x="501" y="67"/>
                </a:cxn>
                <a:cxn ang="0">
                  <a:pos x="558" y="60"/>
                </a:cxn>
                <a:cxn ang="0">
                  <a:pos x="611" y="51"/>
                </a:cxn>
                <a:cxn ang="0">
                  <a:pos x="656" y="36"/>
                </a:cxn>
                <a:cxn ang="0">
                  <a:pos x="694" y="20"/>
                </a:cxn>
                <a:cxn ang="0">
                  <a:pos x="726" y="0"/>
                </a:cxn>
              </a:cxnLst>
              <a:rect l="0" t="0" r="r" b="b"/>
              <a:pathLst>
                <a:path w="885" h="836">
                  <a:moveTo>
                    <a:pt x="726" y="0"/>
                  </a:moveTo>
                  <a:lnTo>
                    <a:pt x="761" y="52"/>
                  </a:lnTo>
                  <a:lnTo>
                    <a:pt x="801" y="124"/>
                  </a:lnTo>
                  <a:lnTo>
                    <a:pt x="833" y="200"/>
                  </a:lnTo>
                  <a:lnTo>
                    <a:pt x="857" y="278"/>
                  </a:lnTo>
                  <a:lnTo>
                    <a:pt x="875" y="360"/>
                  </a:lnTo>
                  <a:lnTo>
                    <a:pt x="883" y="443"/>
                  </a:lnTo>
                  <a:lnTo>
                    <a:pt x="885" y="531"/>
                  </a:lnTo>
                  <a:lnTo>
                    <a:pt x="843" y="534"/>
                  </a:lnTo>
                  <a:lnTo>
                    <a:pt x="798" y="544"/>
                  </a:lnTo>
                  <a:lnTo>
                    <a:pt x="753" y="558"/>
                  </a:lnTo>
                  <a:lnTo>
                    <a:pt x="707" y="581"/>
                  </a:lnTo>
                  <a:lnTo>
                    <a:pt x="657" y="610"/>
                  </a:lnTo>
                  <a:lnTo>
                    <a:pt x="608" y="645"/>
                  </a:lnTo>
                  <a:lnTo>
                    <a:pt x="563" y="687"/>
                  </a:lnTo>
                  <a:lnTo>
                    <a:pt x="522" y="731"/>
                  </a:lnTo>
                  <a:lnTo>
                    <a:pt x="486" y="781"/>
                  </a:lnTo>
                  <a:lnTo>
                    <a:pt x="454" y="836"/>
                  </a:lnTo>
                  <a:lnTo>
                    <a:pt x="384" y="836"/>
                  </a:lnTo>
                  <a:lnTo>
                    <a:pt x="547" y="629"/>
                  </a:lnTo>
                  <a:lnTo>
                    <a:pt x="582" y="592"/>
                  </a:lnTo>
                  <a:lnTo>
                    <a:pt x="622" y="558"/>
                  </a:lnTo>
                  <a:lnTo>
                    <a:pt x="667" y="531"/>
                  </a:lnTo>
                  <a:lnTo>
                    <a:pt x="717" y="506"/>
                  </a:lnTo>
                  <a:lnTo>
                    <a:pt x="769" y="486"/>
                  </a:lnTo>
                  <a:lnTo>
                    <a:pt x="829" y="470"/>
                  </a:lnTo>
                  <a:lnTo>
                    <a:pt x="825" y="411"/>
                  </a:lnTo>
                  <a:lnTo>
                    <a:pt x="816" y="350"/>
                  </a:lnTo>
                  <a:lnTo>
                    <a:pt x="800" y="286"/>
                  </a:lnTo>
                  <a:lnTo>
                    <a:pt x="777" y="221"/>
                  </a:lnTo>
                  <a:lnTo>
                    <a:pt x="749" y="152"/>
                  </a:lnTo>
                  <a:lnTo>
                    <a:pt x="713" y="80"/>
                  </a:lnTo>
                  <a:lnTo>
                    <a:pt x="656" y="104"/>
                  </a:lnTo>
                  <a:lnTo>
                    <a:pt x="597" y="120"/>
                  </a:lnTo>
                  <a:lnTo>
                    <a:pt x="534" y="131"/>
                  </a:lnTo>
                  <a:lnTo>
                    <a:pt x="467" y="134"/>
                  </a:lnTo>
                  <a:lnTo>
                    <a:pt x="398" y="131"/>
                  </a:lnTo>
                  <a:lnTo>
                    <a:pt x="326" y="123"/>
                  </a:lnTo>
                  <a:lnTo>
                    <a:pt x="251" y="107"/>
                  </a:lnTo>
                  <a:lnTo>
                    <a:pt x="184" y="140"/>
                  </a:lnTo>
                  <a:lnTo>
                    <a:pt x="118" y="182"/>
                  </a:lnTo>
                  <a:lnTo>
                    <a:pt x="58" y="229"/>
                  </a:lnTo>
                  <a:lnTo>
                    <a:pt x="0" y="281"/>
                  </a:lnTo>
                  <a:lnTo>
                    <a:pt x="34" y="232"/>
                  </a:lnTo>
                  <a:lnTo>
                    <a:pt x="94" y="174"/>
                  </a:lnTo>
                  <a:lnTo>
                    <a:pt x="157" y="128"/>
                  </a:lnTo>
                  <a:lnTo>
                    <a:pt x="221" y="91"/>
                  </a:lnTo>
                  <a:lnTo>
                    <a:pt x="285" y="65"/>
                  </a:lnTo>
                  <a:lnTo>
                    <a:pt x="363" y="70"/>
                  </a:lnTo>
                  <a:lnTo>
                    <a:pt x="435" y="70"/>
                  </a:lnTo>
                  <a:lnTo>
                    <a:pt x="501" y="67"/>
                  </a:lnTo>
                  <a:lnTo>
                    <a:pt x="558" y="60"/>
                  </a:lnTo>
                  <a:lnTo>
                    <a:pt x="611" y="51"/>
                  </a:lnTo>
                  <a:lnTo>
                    <a:pt x="656" y="36"/>
                  </a:lnTo>
                  <a:lnTo>
                    <a:pt x="694" y="20"/>
                  </a:lnTo>
                  <a:lnTo>
                    <a:pt x="726" y="0"/>
                  </a:lnTo>
                  <a:close/>
                </a:path>
              </a:pathLst>
            </a:custGeom>
            <a:solidFill>
              <a:schemeClr val="tx1">
                <a:alpha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5" name="Freeform 67">
              <a:extLst>
                <a:ext uri="{FF2B5EF4-FFF2-40B4-BE49-F238E27FC236}">
                  <a16:creationId xmlns:a16="http://schemas.microsoft.com/office/drawing/2014/main" id="{D340AE72-577A-4714-BB8B-56D06ABD4EE5}"/>
                </a:ext>
              </a:extLst>
            </p:cNvPr>
            <p:cNvSpPr>
              <a:spLocks/>
            </p:cNvSpPr>
            <p:nvPr/>
          </p:nvSpPr>
          <p:spPr bwMode="auto">
            <a:xfrm>
              <a:off x="8770938" y="4371976"/>
              <a:ext cx="554038" cy="1104900"/>
            </a:xfrm>
            <a:custGeom>
              <a:avLst/>
              <a:gdLst/>
              <a:ahLst/>
              <a:cxnLst>
                <a:cxn ang="0">
                  <a:pos x="185" y="0"/>
                </a:cxn>
                <a:cxn ang="0">
                  <a:pos x="240" y="61"/>
                </a:cxn>
                <a:cxn ang="0">
                  <a:pos x="285" y="124"/>
                </a:cxn>
                <a:cxn ang="0">
                  <a:pos x="317" y="188"/>
                </a:cxn>
                <a:cxn ang="0">
                  <a:pos x="339" y="252"/>
                </a:cxn>
                <a:cxn ang="0">
                  <a:pos x="349" y="316"/>
                </a:cxn>
                <a:cxn ang="0">
                  <a:pos x="349" y="382"/>
                </a:cxn>
                <a:cxn ang="0">
                  <a:pos x="336" y="447"/>
                </a:cxn>
                <a:cxn ang="0">
                  <a:pos x="313" y="513"/>
                </a:cxn>
                <a:cxn ang="0">
                  <a:pos x="134" y="696"/>
                </a:cxn>
                <a:cxn ang="0">
                  <a:pos x="0" y="696"/>
                </a:cxn>
                <a:cxn ang="0">
                  <a:pos x="265" y="484"/>
                </a:cxn>
                <a:cxn ang="0">
                  <a:pos x="288" y="415"/>
                </a:cxn>
                <a:cxn ang="0">
                  <a:pos x="297" y="348"/>
                </a:cxn>
                <a:cxn ang="0">
                  <a:pos x="297" y="279"/>
                </a:cxn>
                <a:cxn ang="0">
                  <a:pos x="286" y="210"/>
                </a:cxn>
                <a:cxn ang="0">
                  <a:pos x="264" y="140"/>
                </a:cxn>
                <a:cxn ang="0">
                  <a:pos x="230" y="71"/>
                </a:cxn>
                <a:cxn ang="0">
                  <a:pos x="185" y="0"/>
                </a:cxn>
              </a:cxnLst>
              <a:rect l="0" t="0" r="r" b="b"/>
              <a:pathLst>
                <a:path w="349" h="696">
                  <a:moveTo>
                    <a:pt x="185" y="0"/>
                  </a:moveTo>
                  <a:lnTo>
                    <a:pt x="240" y="61"/>
                  </a:lnTo>
                  <a:lnTo>
                    <a:pt x="285" y="124"/>
                  </a:lnTo>
                  <a:lnTo>
                    <a:pt x="317" y="188"/>
                  </a:lnTo>
                  <a:lnTo>
                    <a:pt x="339" y="252"/>
                  </a:lnTo>
                  <a:lnTo>
                    <a:pt x="349" y="316"/>
                  </a:lnTo>
                  <a:lnTo>
                    <a:pt x="349" y="382"/>
                  </a:lnTo>
                  <a:lnTo>
                    <a:pt x="336" y="447"/>
                  </a:lnTo>
                  <a:lnTo>
                    <a:pt x="313" y="513"/>
                  </a:lnTo>
                  <a:lnTo>
                    <a:pt x="134" y="696"/>
                  </a:lnTo>
                  <a:lnTo>
                    <a:pt x="0" y="696"/>
                  </a:lnTo>
                  <a:lnTo>
                    <a:pt x="265" y="484"/>
                  </a:lnTo>
                  <a:lnTo>
                    <a:pt x="288" y="415"/>
                  </a:lnTo>
                  <a:lnTo>
                    <a:pt x="297" y="348"/>
                  </a:lnTo>
                  <a:lnTo>
                    <a:pt x="297" y="279"/>
                  </a:lnTo>
                  <a:lnTo>
                    <a:pt x="286" y="210"/>
                  </a:lnTo>
                  <a:lnTo>
                    <a:pt x="264" y="140"/>
                  </a:lnTo>
                  <a:lnTo>
                    <a:pt x="230" y="71"/>
                  </a:lnTo>
                  <a:lnTo>
                    <a:pt x="185" y="0"/>
                  </a:lnTo>
                  <a:close/>
                </a:path>
              </a:pathLst>
            </a:custGeom>
            <a:solidFill>
              <a:schemeClr val="tx1">
                <a:alpha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6" name="Freeform 68">
              <a:extLst>
                <a:ext uri="{FF2B5EF4-FFF2-40B4-BE49-F238E27FC236}">
                  <a16:creationId xmlns:a16="http://schemas.microsoft.com/office/drawing/2014/main" id="{8719FFD4-798C-48EE-985C-8B3380700AF9}"/>
                </a:ext>
              </a:extLst>
            </p:cNvPr>
            <p:cNvSpPr>
              <a:spLocks/>
            </p:cNvSpPr>
            <p:nvPr/>
          </p:nvSpPr>
          <p:spPr bwMode="auto">
            <a:xfrm>
              <a:off x="2301875" y="2066926"/>
              <a:ext cx="931863" cy="1119188"/>
            </a:xfrm>
            <a:custGeom>
              <a:avLst/>
              <a:gdLst/>
              <a:ahLst/>
              <a:cxnLst>
                <a:cxn ang="0">
                  <a:pos x="334" y="0"/>
                </a:cxn>
                <a:cxn ang="0">
                  <a:pos x="372" y="3"/>
                </a:cxn>
                <a:cxn ang="0">
                  <a:pos x="412" y="13"/>
                </a:cxn>
                <a:cxn ang="0">
                  <a:pos x="451" y="30"/>
                </a:cxn>
                <a:cxn ang="0">
                  <a:pos x="486" y="50"/>
                </a:cxn>
                <a:cxn ang="0">
                  <a:pos x="516" y="74"/>
                </a:cxn>
                <a:cxn ang="0">
                  <a:pos x="542" y="104"/>
                </a:cxn>
                <a:cxn ang="0">
                  <a:pos x="563" y="139"/>
                </a:cxn>
                <a:cxn ang="0">
                  <a:pos x="577" y="181"/>
                </a:cxn>
                <a:cxn ang="0">
                  <a:pos x="587" y="227"/>
                </a:cxn>
                <a:cxn ang="0">
                  <a:pos x="579" y="266"/>
                </a:cxn>
                <a:cxn ang="0">
                  <a:pos x="577" y="301"/>
                </a:cxn>
                <a:cxn ang="0">
                  <a:pos x="579" y="336"/>
                </a:cxn>
                <a:cxn ang="0">
                  <a:pos x="587" y="367"/>
                </a:cxn>
                <a:cxn ang="0">
                  <a:pos x="571" y="416"/>
                </a:cxn>
                <a:cxn ang="0">
                  <a:pos x="555" y="381"/>
                </a:cxn>
                <a:cxn ang="0">
                  <a:pos x="540" y="391"/>
                </a:cxn>
                <a:cxn ang="0">
                  <a:pos x="523" y="407"/>
                </a:cxn>
                <a:cxn ang="0">
                  <a:pos x="510" y="428"/>
                </a:cxn>
                <a:cxn ang="0">
                  <a:pos x="503" y="447"/>
                </a:cxn>
                <a:cxn ang="0">
                  <a:pos x="499" y="468"/>
                </a:cxn>
                <a:cxn ang="0">
                  <a:pos x="499" y="492"/>
                </a:cxn>
                <a:cxn ang="0">
                  <a:pos x="475" y="541"/>
                </a:cxn>
                <a:cxn ang="0">
                  <a:pos x="449" y="584"/>
                </a:cxn>
                <a:cxn ang="0">
                  <a:pos x="419" y="621"/>
                </a:cxn>
                <a:cxn ang="0">
                  <a:pos x="387" y="652"/>
                </a:cxn>
                <a:cxn ang="0">
                  <a:pos x="351" y="677"/>
                </a:cxn>
                <a:cxn ang="0">
                  <a:pos x="326" y="690"/>
                </a:cxn>
                <a:cxn ang="0">
                  <a:pos x="300" y="698"/>
                </a:cxn>
                <a:cxn ang="0">
                  <a:pos x="257" y="705"/>
                </a:cxn>
                <a:cxn ang="0">
                  <a:pos x="215" y="701"/>
                </a:cxn>
                <a:cxn ang="0">
                  <a:pos x="175" y="690"/>
                </a:cxn>
                <a:cxn ang="0">
                  <a:pos x="139" y="668"/>
                </a:cxn>
                <a:cxn ang="0">
                  <a:pos x="132" y="663"/>
                </a:cxn>
                <a:cxn ang="0">
                  <a:pos x="126" y="657"/>
                </a:cxn>
                <a:cxn ang="0">
                  <a:pos x="94" y="634"/>
                </a:cxn>
                <a:cxn ang="0">
                  <a:pos x="67" y="605"/>
                </a:cxn>
                <a:cxn ang="0">
                  <a:pos x="44" y="572"/>
                </a:cxn>
                <a:cxn ang="0">
                  <a:pos x="27" y="533"/>
                </a:cxn>
                <a:cxn ang="0">
                  <a:pos x="14" y="492"/>
                </a:cxn>
                <a:cxn ang="0">
                  <a:pos x="6" y="447"/>
                </a:cxn>
                <a:cxn ang="0">
                  <a:pos x="3" y="395"/>
                </a:cxn>
                <a:cxn ang="0">
                  <a:pos x="0" y="328"/>
                </a:cxn>
                <a:cxn ang="0">
                  <a:pos x="1" y="267"/>
                </a:cxn>
                <a:cxn ang="0">
                  <a:pos x="11" y="211"/>
                </a:cxn>
                <a:cxn ang="0">
                  <a:pos x="25" y="162"/>
                </a:cxn>
                <a:cxn ang="0">
                  <a:pos x="46" y="118"/>
                </a:cxn>
                <a:cxn ang="0">
                  <a:pos x="73" y="80"/>
                </a:cxn>
                <a:cxn ang="0">
                  <a:pos x="107" y="48"/>
                </a:cxn>
                <a:cxn ang="0">
                  <a:pos x="142" y="26"/>
                </a:cxn>
                <a:cxn ang="0">
                  <a:pos x="179" y="11"/>
                </a:cxn>
                <a:cxn ang="0">
                  <a:pos x="217" y="8"/>
                </a:cxn>
                <a:cxn ang="0">
                  <a:pos x="255" y="13"/>
                </a:cxn>
                <a:cxn ang="0">
                  <a:pos x="295" y="3"/>
                </a:cxn>
                <a:cxn ang="0">
                  <a:pos x="334" y="0"/>
                </a:cxn>
              </a:cxnLst>
              <a:rect l="0" t="0" r="r" b="b"/>
              <a:pathLst>
                <a:path w="587" h="705">
                  <a:moveTo>
                    <a:pt x="334" y="0"/>
                  </a:moveTo>
                  <a:lnTo>
                    <a:pt x="372" y="3"/>
                  </a:lnTo>
                  <a:lnTo>
                    <a:pt x="412" y="13"/>
                  </a:lnTo>
                  <a:lnTo>
                    <a:pt x="451" y="30"/>
                  </a:lnTo>
                  <a:lnTo>
                    <a:pt x="486" y="50"/>
                  </a:lnTo>
                  <a:lnTo>
                    <a:pt x="516" y="74"/>
                  </a:lnTo>
                  <a:lnTo>
                    <a:pt x="542" y="104"/>
                  </a:lnTo>
                  <a:lnTo>
                    <a:pt x="563" y="139"/>
                  </a:lnTo>
                  <a:lnTo>
                    <a:pt x="577" y="181"/>
                  </a:lnTo>
                  <a:lnTo>
                    <a:pt x="587" y="227"/>
                  </a:lnTo>
                  <a:lnTo>
                    <a:pt x="579" y="266"/>
                  </a:lnTo>
                  <a:lnTo>
                    <a:pt x="577" y="301"/>
                  </a:lnTo>
                  <a:lnTo>
                    <a:pt x="579" y="336"/>
                  </a:lnTo>
                  <a:lnTo>
                    <a:pt x="587" y="367"/>
                  </a:lnTo>
                  <a:lnTo>
                    <a:pt x="571" y="416"/>
                  </a:lnTo>
                  <a:lnTo>
                    <a:pt x="555" y="381"/>
                  </a:lnTo>
                  <a:lnTo>
                    <a:pt x="540" y="391"/>
                  </a:lnTo>
                  <a:lnTo>
                    <a:pt x="523" y="407"/>
                  </a:lnTo>
                  <a:lnTo>
                    <a:pt x="510" y="428"/>
                  </a:lnTo>
                  <a:lnTo>
                    <a:pt x="503" y="447"/>
                  </a:lnTo>
                  <a:lnTo>
                    <a:pt x="499" y="468"/>
                  </a:lnTo>
                  <a:lnTo>
                    <a:pt x="499" y="492"/>
                  </a:lnTo>
                  <a:lnTo>
                    <a:pt x="475" y="541"/>
                  </a:lnTo>
                  <a:lnTo>
                    <a:pt x="449" y="584"/>
                  </a:lnTo>
                  <a:lnTo>
                    <a:pt x="419" y="621"/>
                  </a:lnTo>
                  <a:lnTo>
                    <a:pt x="387" y="652"/>
                  </a:lnTo>
                  <a:lnTo>
                    <a:pt x="351" y="677"/>
                  </a:lnTo>
                  <a:lnTo>
                    <a:pt x="326" y="690"/>
                  </a:lnTo>
                  <a:lnTo>
                    <a:pt x="300" y="698"/>
                  </a:lnTo>
                  <a:lnTo>
                    <a:pt x="257" y="705"/>
                  </a:lnTo>
                  <a:lnTo>
                    <a:pt x="215" y="701"/>
                  </a:lnTo>
                  <a:lnTo>
                    <a:pt x="175" y="690"/>
                  </a:lnTo>
                  <a:lnTo>
                    <a:pt x="139" y="668"/>
                  </a:lnTo>
                  <a:lnTo>
                    <a:pt x="132" y="663"/>
                  </a:lnTo>
                  <a:lnTo>
                    <a:pt x="126" y="657"/>
                  </a:lnTo>
                  <a:lnTo>
                    <a:pt x="94" y="634"/>
                  </a:lnTo>
                  <a:lnTo>
                    <a:pt x="67" y="605"/>
                  </a:lnTo>
                  <a:lnTo>
                    <a:pt x="44" y="572"/>
                  </a:lnTo>
                  <a:lnTo>
                    <a:pt x="27" y="533"/>
                  </a:lnTo>
                  <a:lnTo>
                    <a:pt x="14" y="492"/>
                  </a:lnTo>
                  <a:lnTo>
                    <a:pt x="6" y="447"/>
                  </a:lnTo>
                  <a:lnTo>
                    <a:pt x="3" y="395"/>
                  </a:lnTo>
                  <a:lnTo>
                    <a:pt x="0" y="328"/>
                  </a:lnTo>
                  <a:lnTo>
                    <a:pt x="1" y="267"/>
                  </a:lnTo>
                  <a:lnTo>
                    <a:pt x="11" y="211"/>
                  </a:lnTo>
                  <a:lnTo>
                    <a:pt x="25" y="162"/>
                  </a:lnTo>
                  <a:lnTo>
                    <a:pt x="46" y="118"/>
                  </a:lnTo>
                  <a:lnTo>
                    <a:pt x="73" y="80"/>
                  </a:lnTo>
                  <a:lnTo>
                    <a:pt x="107" y="48"/>
                  </a:lnTo>
                  <a:lnTo>
                    <a:pt x="142" y="26"/>
                  </a:lnTo>
                  <a:lnTo>
                    <a:pt x="179" y="11"/>
                  </a:lnTo>
                  <a:lnTo>
                    <a:pt x="217" y="8"/>
                  </a:lnTo>
                  <a:lnTo>
                    <a:pt x="255" y="13"/>
                  </a:lnTo>
                  <a:lnTo>
                    <a:pt x="295" y="3"/>
                  </a:lnTo>
                  <a:lnTo>
                    <a:pt x="33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7" name="Freeform 69">
              <a:extLst>
                <a:ext uri="{FF2B5EF4-FFF2-40B4-BE49-F238E27FC236}">
                  <a16:creationId xmlns:a16="http://schemas.microsoft.com/office/drawing/2014/main" id="{0EB9E327-A0E4-41FD-8E43-96B7357C1A2D}"/>
                </a:ext>
              </a:extLst>
            </p:cNvPr>
            <p:cNvSpPr>
              <a:spLocks/>
            </p:cNvSpPr>
            <p:nvPr/>
          </p:nvSpPr>
          <p:spPr bwMode="auto">
            <a:xfrm>
              <a:off x="4056063" y="4418013"/>
              <a:ext cx="127000" cy="209550"/>
            </a:xfrm>
            <a:custGeom>
              <a:avLst/>
              <a:gdLst/>
              <a:ahLst/>
              <a:cxnLst>
                <a:cxn ang="0">
                  <a:pos x="56" y="0"/>
                </a:cxn>
                <a:cxn ang="0">
                  <a:pos x="80" y="3"/>
                </a:cxn>
                <a:cxn ang="0">
                  <a:pos x="40" y="71"/>
                </a:cxn>
                <a:cxn ang="0">
                  <a:pos x="64" y="132"/>
                </a:cxn>
                <a:cxn ang="0">
                  <a:pos x="0" y="82"/>
                </a:cxn>
                <a:cxn ang="0">
                  <a:pos x="6" y="55"/>
                </a:cxn>
                <a:cxn ang="0">
                  <a:pos x="19" y="32"/>
                </a:cxn>
                <a:cxn ang="0">
                  <a:pos x="35" y="13"/>
                </a:cxn>
                <a:cxn ang="0">
                  <a:pos x="56" y="0"/>
                </a:cxn>
              </a:cxnLst>
              <a:rect l="0" t="0" r="r" b="b"/>
              <a:pathLst>
                <a:path w="80" h="132">
                  <a:moveTo>
                    <a:pt x="56" y="0"/>
                  </a:moveTo>
                  <a:lnTo>
                    <a:pt x="80" y="3"/>
                  </a:lnTo>
                  <a:lnTo>
                    <a:pt x="40" y="71"/>
                  </a:lnTo>
                  <a:lnTo>
                    <a:pt x="64" y="132"/>
                  </a:lnTo>
                  <a:lnTo>
                    <a:pt x="0" y="82"/>
                  </a:lnTo>
                  <a:lnTo>
                    <a:pt x="6" y="55"/>
                  </a:lnTo>
                  <a:lnTo>
                    <a:pt x="19" y="32"/>
                  </a:lnTo>
                  <a:lnTo>
                    <a:pt x="35" y="13"/>
                  </a:lnTo>
                  <a:lnTo>
                    <a:pt x="56" y="0"/>
                  </a:lnTo>
                  <a:close/>
                </a:path>
              </a:pathLst>
            </a:custGeom>
            <a:solidFill>
              <a:srgbClr val="3C5E7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8" name="Freeform 70">
              <a:extLst>
                <a:ext uri="{FF2B5EF4-FFF2-40B4-BE49-F238E27FC236}">
                  <a16:creationId xmlns:a16="http://schemas.microsoft.com/office/drawing/2014/main" id="{57452A22-1E45-4EB0-9791-5E6B7765EFD6}"/>
                </a:ext>
              </a:extLst>
            </p:cNvPr>
            <p:cNvSpPr>
              <a:spLocks/>
            </p:cNvSpPr>
            <p:nvPr/>
          </p:nvSpPr>
          <p:spPr bwMode="auto">
            <a:xfrm>
              <a:off x="2778125" y="2544763"/>
              <a:ext cx="481013" cy="811213"/>
            </a:xfrm>
            <a:custGeom>
              <a:avLst/>
              <a:gdLst/>
              <a:ahLst/>
              <a:cxnLst>
                <a:cxn ang="0">
                  <a:pos x="277" y="0"/>
                </a:cxn>
                <a:cxn ang="0">
                  <a:pos x="293" y="43"/>
                </a:cxn>
                <a:cxn ang="0">
                  <a:pos x="299" y="86"/>
                </a:cxn>
                <a:cxn ang="0">
                  <a:pos x="303" y="167"/>
                </a:cxn>
                <a:cxn ang="0">
                  <a:pos x="299" y="250"/>
                </a:cxn>
                <a:cxn ang="0">
                  <a:pos x="301" y="274"/>
                </a:cxn>
                <a:cxn ang="0">
                  <a:pos x="298" y="291"/>
                </a:cxn>
                <a:cxn ang="0">
                  <a:pos x="291" y="306"/>
                </a:cxn>
                <a:cxn ang="0">
                  <a:pos x="282" y="314"/>
                </a:cxn>
                <a:cxn ang="0">
                  <a:pos x="269" y="319"/>
                </a:cxn>
                <a:cxn ang="0">
                  <a:pos x="213" y="356"/>
                </a:cxn>
                <a:cxn ang="0">
                  <a:pos x="195" y="400"/>
                </a:cxn>
                <a:cxn ang="0">
                  <a:pos x="183" y="445"/>
                </a:cxn>
                <a:cxn ang="0">
                  <a:pos x="175" y="493"/>
                </a:cxn>
                <a:cxn ang="0">
                  <a:pos x="173" y="500"/>
                </a:cxn>
                <a:cxn ang="0">
                  <a:pos x="171" y="504"/>
                </a:cxn>
                <a:cxn ang="0">
                  <a:pos x="171" y="511"/>
                </a:cxn>
                <a:cxn ang="0">
                  <a:pos x="131" y="477"/>
                </a:cxn>
                <a:cxn ang="0">
                  <a:pos x="88" y="447"/>
                </a:cxn>
                <a:cxn ang="0">
                  <a:pos x="43" y="420"/>
                </a:cxn>
                <a:cxn ang="0">
                  <a:pos x="0" y="397"/>
                </a:cxn>
                <a:cxn ang="0">
                  <a:pos x="26" y="389"/>
                </a:cxn>
                <a:cxn ang="0">
                  <a:pos x="51" y="376"/>
                </a:cxn>
                <a:cxn ang="0">
                  <a:pos x="87" y="351"/>
                </a:cxn>
                <a:cxn ang="0">
                  <a:pos x="119" y="320"/>
                </a:cxn>
                <a:cxn ang="0">
                  <a:pos x="149" y="283"/>
                </a:cxn>
                <a:cxn ang="0">
                  <a:pos x="175" y="240"/>
                </a:cxn>
                <a:cxn ang="0">
                  <a:pos x="199" y="191"/>
                </a:cxn>
                <a:cxn ang="0">
                  <a:pos x="199" y="167"/>
                </a:cxn>
                <a:cxn ang="0">
                  <a:pos x="203" y="146"/>
                </a:cxn>
                <a:cxn ang="0">
                  <a:pos x="210" y="127"/>
                </a:cxn>
                <a:cxn ang="0">
                  <a:pos x="223" y="106"/>
                </a:cxn>
                <a:cxn ang="0">
                  <a:pos x="240" y="90"/>
                </a:cxn>
                <a:cxn ang="0">
                  <a:pos x="255" y="80"/>
                </a:cxn>
                <a:cxn ang="0">
                  <a:pos x="271" y="115"/>
                </a:cxn>
                <a:cxn ang="0">
                  <a:pos x="287" y="66"/>
                </a:cxn>
                <a:cxn ang="0">
                  <a:pos x="279" y="35"/>
                </a:cxn>
                <a:cxn ang="0">
                  <a:pos x="277" y="0"/>
                </a:cxn>
              </a:cxnLst>
              <a:rect l="0" t="0" r="r" b="b"/>
              <a:pathLst>
                <a:path w="303" h="511">
                  <a:moveTo>
                    <a:pt x="277" y="0"/>
                  </a:moveTo>
                  <a:lnTo>
                    <a:pt x="293" y="43"/>
                  </a:lnTo>
                  <a:lnTo>
                    <a:pt x="299" y="86"/>
                  </a:lnTo>
                  <a:lnTo>
                    <a:pt x="303" y="167"/>
                  </a:lnTo>
                  <a:lnTo>
                    <a:pt x="299" y="250"/>
                  </a:lnTo>
                  <a:lnTo>
                    <a:pt x="301" y="274"/>
                  </a:lnTo>
                  <a:lnTo>
                    <a:pt x="298" y="291"/>
                  </a:lnTo>
                  <a:lnTo>
                    <a:pt x="291" y="306"/>
                  </a:lnTo>
                  <a:lnTo>
                    <a:pt x="282" y="314"/>
                  </a:lnTo>
                  <a:lnTo>
                    <a:pt x="269" y="319"/>
                  </a:lnTo>
                  <a:lnTo>
                    <a:pt x="213" y="356"/>
                  </a:lnTo>
                  <a:lnTo>
                    <a:pt x="195" y="400"/>
                  </a:lnTo>
                  <a:lnTo>
                    <a:pt x="183" y="445"/>
                  </a:lnTo>
                  <a:lnTo>
                    <a:pt x="175" y="493"/>
                  </a:lnTo>
                  <a:lnTo>
                    <a:pt x="173" y="500"/>
                  </a:lnTo>
                  <a:lnTo>
                    <a:pt x="171" y="504"/>
                  </a:lnTo>
                  <a:lnTo>
                    <a:pt x="171" y="511"/>
                  </a:lnTo>
                  <a:lnTo>
                    <a:pt x="131" y="477"/>
                  </a:lnTo>
                  <a:lnTo>
                    <a:pt x="88" y="447"/>
                  </a:lnTo>
                  <a:lnTo>
                    <a:pt x="43" y="420"/>
                  </a:lnTo>
                  <a:lnTo>
                    <a:pt x="0" y="397"/>
                  </a:lnTo>
                  <a:lnTo>
                    <a:pt x="26" y="389"/>
                  </a:lnTo>
                  <a:lnTo>
                    <a:pt x="51" y="376"/>
                  </a:lnTo>
                  <a:lnTo>
                    <a:pt x="87" y="351"/>
                  </a:lnTo>
                  <a:lnTo>
                    <a:pt x="119" y="320"/>
                  </a:lnTo>
                  <a:lnTo>
                    <a:pt x="149" y="283"/>
                  </a:lnTo>
                  <a:lnTo>
                    <a:pt x="175" y="240"/>
                  </a:lnTo>
                  <a:lnTo>
                    <a:pt x="199" y="191"/>
                  </a:lnTo>
                  <a:lnTo>
                    <a:pt x="199" y="167"/>
                  </a:lnTo>
                  <a:lnTo>
                    <a:pt x="203" y="146"/>
                  </a:lnTo>
                  <a:lnTo>
                    <a:pt x="210" y="127"/>
                  </a:lnTo>
                  <a:lnTo>
                    <a:pt x="223" y="106"/>
                  </a:lnTo>
                  <a:lnTo>
                    <a:pt x="240" y="90"/>
                  </a:lnTo>
                  <a:lnTo>
                    <a:pt x="255" y="80"/>
                  </a:lnTo>
                  <a:lnTo>
                    <a:pt x="271" y="115"/>
                  </a:lnTo>
                  <a:lnTo>
                    <a:pt x="287" y="66"/>
                  </a:lnTo>
                  <a:lnTo>
                    <a:pt x="279" y="35"/>
                  </a:lnTo>
                  <a:lnTo>
                    <a:pt x="277"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9" name="Freeform 71">
              <a:extLst>
                <a:ext uri="{FF2B5EF4-FFF2-40B4-BE49-F238E27FC236}">
                  <a16:creationId xmlns:a16="http://schemas.microsoft.com/office/drawing/2014/main" id="{2342C6AE-FC9A-46FD-B3ED-98A97FC51932}"/>
                </a:ext>
              </a:extLst>
            </p:cNvPr>
            <p:cNvSpPr>
              <a:spLocks/>
            </p:cNvSpPr>
            <p:nvPr/>
          </p:nvSpPr>
          <p:spPr bwMode="auto">
            <a:xfrm>
              <a:off x="2200275" y="4213226"/>
              <a:ext cx="687388" cy="1014413"/>
            </a:xfrm>
            <a:custGeom>
              <a:avLst/>
              <a:gdLst/>
              <a:ahLst/>
              <a:cxnLst>
                <a:cxn ang="0">
                  <a:pos x="0" y="0"/>
                </a:cxn>
                <a:cxn ang="0">
                  <a:pos x="49" y="36"/>
                </a:cxn>
                <a:cxn ang="0">
                  <a:pos x="287" y="550"/>
                </a:cxn>
                <a:cxn ang="0">
                  <a:pos x="433" y="635"/>
                </a:cxn>
                <a:cxn ang="0">
                  <a:pos x="430" y="637"/>
                </a:cxn>
                <a:cxn ang="0">
                  <a:pos x="425" y="637"/>
                </a:cxn>
                <a:cxn ang="0">
                  <a:pos x="422" y="639"/>
                </a:cxn>
                <a:cxn ang="0">
                  <a:pos x="375" y="635"/>
                </a:cxn>
                <a:cxn ang="0">
                  <a:pos x="337" y="627"/>
                </a:cxn>
                <a:cxn ang="0">
                  <a:pos x="305" y="616"/>
                </a:cxn>
                <a:cxn ang="0">
                  <a:pos x="279" y="600"/>
                </a:cxn>
                <a:cxn ang="0">
                  <a:pos x="262" y="579"/>
                </a:cxn>
                <a:cxn ang="0">
                  <a:pos x="249" y="554"/>
                </a:cxn>
                <a:cxn ang="0">
                  <a:pos x="249" y="552"/>
                </a:cxn>
                <a:cxn ang="0">
                  <a:pos x="0" y="0"/>
                </a:cxn>
              </a:cxnLst>
              <a:rect l="0" t="0" r="r" b="b"/>
              <a:pathLst>
                <a:path w="433" h="639">
                  <a:moveTo>
                    <a:pt x="0" y="0"/>
                  </a:moveTo>
                  <a:lnTo>
                    <a:pt x="49" y="36"/>
                  </a:lnTo>
                  <a:lnTo>
                    <a:pt x="287" y="550"/>
                  </a:lnTo>
                  <a:lnTo>
                    <a:pt x="433" y="635"/>
                  </a:lnTo>
                  <a:lnTo>
                    <a:pt x="430" y="637"/>
                  </a:lnTo>
                  <a:lnTo>
                    <a:pt x="425" y="637"/>
                  </a:lnTo>
                  <a:lnTo>
                    <a:pt x="422" y="639"/>
                  </a:lnTo>
                  <a:lnTo>
                    <a:pt x="375" y="635"/>
                  </a:lnTo>
                  <a:lnTo>
                    <a:pt x="337" y="627"/>
                  </a:lnTo>
                  <a:lnTo>
                    <a:pt x="305" y="616"/>
                  </a:lnTo>
                  <a:lnTo>
                    <a:pt x="279" y="600"/>
                  </a:lnTo>
                  <a:lnTo>
                    <a:pt x="262" y="579"/>
                  </a:lnTo>
                  <a:lnTo>
                    <a:pt x="249" y="554"/>
                  </a:lnTo>
                  <a:lnTo>
                    <a:pt x="249" y="552"/>
                  </a:lnTo>
                  <a:lnTo>
                    <a:pt x="0" y="0"/>
                  </a:lnTo>
                  <a:close/>
                </a:path>
              </a:pathLst>
            </a:custGeom>
            <a:solidFill>
              <a:srgbClr val="85A9B4"/>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0" name="Freeform 72">
              <a:extLst>
                <a:ext uri="{FF2B5EF4-FFF2-40B4-BE49-F238E27FC236}">
                  <a16:creationId xmlns:a16="http://schemas.microsoft.com/office/drawing/2014/main" id="{620F2799-AC33-43BD-88D6-285F1A005317}"/>
                </a:ext>
              </a:extLst>
            </p:cNvPr>
            <p:cNvSpPr>
              <a:spLocks/>
            </p:cNvSpPr>
            <p:nvPr/>
          </p:nvSpPr>
          <p:spPr bwMode="auto">
            <a:xfrm>
              <a:off x="3248025" y="3838576"/>
              <a:ext cx="263525" cy="401638"/>
            </a:xfrm>
            <a:custGeom>
              <a:avLst/>
              <a:gdLst/>
              <a:ahLst/>
              <a:cxnLst>
                <a:cxn ang="0">
                  <a:pos x="0" y="0"/>
                </a:cxn>
                <a:cxn ang="0">
                  <a:pos x="56" y="13"/>
                </a:cxn>
                <a:cxn ang="0">
                  <a:pos x="109" y="35"/>
                </a:cxn>
                <a:cxn ang="0">
                  <a:pos x="160" y="64"/>
                </a:cxn>
                <a:cxn ang="0">
                  <a:pos x="158" y="141"/>
                </a:cxn>
                <a:cxn ang="0">
                  <a:pos x="163" y="220"/>
                </a:cxn>
                <a:cxn ang="0">
                  <a:pos x="165" y="236"/>
                </a:cxn>
                <a:cxn ang="0">
                  <a:pos x="166" y="253"/>
                </a:cxn>
                <a:cxn ang="0">
                  <a:pos x="136" y="229"/>
                </a:cxn>
                <a:cxn ang="0">
                  <a:pos x="112" y="197"/>
                </a:cxn>
                <a:cxn ang="0">
                  <a:pos x="83" y="167"/>
                </a:cxn>
                <a:cxn ang="0">
                  <a:pos x="50" y="138"/>
                </a:cxn>
                <a:cxn ang="0">
                  <a:pos x="43" y="93"/>
                </a:cxn>
                <a:cxn ang="0">
                  <a:pos x="26" y="47"/>
                </a:cxn>
                <a:cxn ang="0">
                  <a:pos x="0" y="0"/>
                </a:cxn>
              </a:cxnLst>
              <a:rect l="0" t="0" r="r" b="b"/>
              <a:pathLst>
                <a:path w="166" h="253">
                  <a:moveTo>
                    <a:pt x="0" y="0"/>
                  </a:moveTo>
                  <a:lnTo>
                    <a:pt x="56" y="13"/>
                  </a:lnTo>
                  <a:lnTo>
                    <a:pt x="109" y="35"/>
                  </a:lnTo>
                  <a:lnTo>
                    <a:pt x="160" y="64"/>
                  </a:lnTo>
                  <a:lnTo>
                    <a:pt x="158" y="141"/>
                  </a:lnTo>
                  <a:lnTo>
                    <a:pt x="163" y="220"/>
                  </a:lnTo>
                  <a:lnTo>
                    <a:pt x="165" y="236"/>
                  </a:lnTo>
                  <a:lnTo>
                    <a:pt x="166" y="253"/>
                  </a:lnTo>
                  <a:lnTo>
                    <a:pt x="136" y="229"/>
                  </a:lnTo>
                  <a:lnTo>
                    <a:pt x="112" y="197"/>
                  </a:lnTo>
                  <a:lnTo>
                    <a:pt x="83" y="167"/>
                  </a:lnTo>
                  <a:lnTo>
                    <a:pt x="50" y="138"/>
                  </a:lnTo>
                  <a:lnTo>
                    <a:pt x="43" y="93"/>
                  </a:lnTo>
                  <a:lnTo>
                    <a:pt x="26" y="47"/>
                  </a:lnTo>
                  <a:lnTo>
                    <a:pt x="0" y="0"/>
                  </a:lnTo>
                  <a:close/>
                </a:path>
              </a:pathLst>
            </a:custGeom>
            <a:solidFill>
              <a:srgbClr val="2626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1" name="Freeform 73">
              <a:extLst>
                <a:ext uri="{FF2B5EF4-FFF2-40B4-BE49-F238E27FC236}">
                  <a16:creationId xmlns:a16="http://schemas.microsoft.com/office/drawing/2014/main" id="{A65ABCCF-C6C0-41F9-AFBD-6B65C6457382}"/>
                </a:ext>
              </a:extLst>
            </p:cNvPr>
            <p:cNvSpPr>
              <a:spLocks/>
            </p:cNvSpPr>
            <p:nvPr/>
          </p:nvSpPr>
          <p:spPr bwMode="auto">
            <a:xfrm>
              <a:off x="1905000" y="4487863"/>
              <a:ext cx="300038" cy="989013"/>
            </a:xfrm>
            <a:custGeom>
              <a:avLst/>
              <a:gdLst/>
              <a:ahLst/>
              <a:cxnLst>
                <a:cxn ang="0">
                  <a:pos x="34" y="0"/>
                </a:cxn>
                <a:cxn ang="0">
                  <a:pos x="26" y="44"/>
                </a:cxn>
                <a:cxn ang="0">
                  <a:pos x="24" y="86"/>
                </a:cxn>
                <a:cxn ang="0">
                  <a:pos x="29" y="123"/>
                </a:cxn>
                <a:cxn ang="0">
                  <a:pos x="38" y="156"/>
                </a:cxn>
                <a:cxn ang="0">
                  <a:pos x="67" y="214"/>
                </a:cxn>
                <a:cxn ang="0">
                  <a:pos x="96" y="278"/>
                </a:cxn>
                <a:cxn ang="0">
                  <a:pos x="122" y="352"/>
                </a:cxn>
                <a:cxn ang="0">
                  <a:pos x="146" y="434"/>
                </a:cxn>
                <a:cxn ang="0">
                  <a:pos x="168" y="525"/>
                </a:cxn>
                <a:cxn ang="0">
                  <a:pos x="189" y="623"/>
                </a:cxn>
                <a:cxn ang="0">
                  <a:pos x="117" y="623"/>
                </a:cxn>
                <a:cxn ang="0">
                  <a:pos x="104" y="549"/>
                </a:cxn>
                <a:cxn ang="0">
                  <a:pos x="86" y="469"/>
                </a:cxn>
                <a:cxn ang="0">
                  <a:pos x="64" y="382"/>
                </a:cxn>
                <a:cxn ang="0">
                  <a:pos x="38" y="291"/>
                </a:cxn>
                <a:cxn ang="0">
                  <a:pos x="8" y="192"/>
                </a:cxn>
                <a:cxn ang="0">
                  <a:pos x="3" y="158"/>
                </a:cxn>
                <a:cxn ang="0">
                  <a:pos x="0" y="128"/>
                </a:cxn>
                <a:cxn ang="0">
                  <a:pos x="2" y="99"/>
                </a:cxn>
                <a:cxn ang="0">
                  <a:pos x="6" y="62"/>
                </a:cxn>
                <a:cxn ang="0">
                  <a:pos x="18" y="30"/>
                </a:cxn>
                <a:cxn ang="0">
                  <a:pos x="34" y="0"/>
                </a:cxn>
              </a:cxnLst>
              <a:rect l="0" t="0" r="r" b="b"/>
              <a:pathLst>
                <a:path w="189" h="623">
                  <a:moveTo>
                    <a:pt x="34" y="0"/>
                  </a:moveTo>
                  <a:lnTo>
                    <a:pt x="26" y="44"/>
                  </a:lnTo>
                  <a:lnTo>
                    <a:pt x="24" y="86"/>
                  </a:lnTo>
                  <a:lnTo>
                    <a:pt x="29" y="123"/>
                  </a:lnTo>
                  <a:lnTo>
                    <a:pt x="38" y="156"/>
                  </a:lnTo>
                  <a:lnTo>
                    <a:pt x="67" y="214"/>
                  </a:lnTo>
                  <a:lnTo>
                    <a:pt x="96" y="278"/>
                  </a:lnTo>
                  <a:lnTo>
                    <a:pt x="122" y="352"/>
                  </a:lnTo>
                  <a:lnTo>
                    <a:pt x="146" y="434"/>
                  </a:lnTo>
                  <a:lnTo>
                    <a:pt x="168" y="525"/>
                  </a:lnTo>
                  <a:lnTo>
                    <a:pt x="189" y="623"/>
                  </a:lnTo>
                  <a:lnTo>
                    <a:pt x="117" y="623"/>
                  </a:lnTo>
                  <a:lnTo>
                    <a:pt x="104" y="549"/>
                  </a:lnTo>
                  <a:lnTo>
                    <a:pt x="86" y="469"/>
                  </a:lnTo>
                  <a:lnTo>
                    <a:pt x="64" y="382"/>
                  </a:lnTo>
                  <a:lnTo>
                    <a:pt x="38" y="291"/>
                  </a:lnTo>
                  <a:lnTo>
                    <a:pt x="8" y="192"/>
                  </a:lnTo>
                  <a:lnTo>
                    <a:pt x="3" y="158"/>
                  </a:lnTo>
                  <a:lnTo>
                    <a:pt x="0" y="128"/>
                  </a:lnTo>
                  <a:lnTo>
                    <a:pt x="2" y="99"/>
                  </a:lnTo>
                  <a:lnTo>
                    <a:pt x="6" y="62"/>
                  </a:lnTo>
                  <a:lnTo>
                    <a:pt x="18" y="30"/>
                  </a:lnTo>
                  <a:lnTo>
                    <a:pt x="34" y="0"/>
                  </a:lnTo>
                  <a:close/>
                </a:path>
              </a:pathLst>
            </a:custGeom>
            <a:solidFill>
              <a:srgbClr val="09090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2" name="Freeform 74">
              <a:extLst>
                <a:ext uri="{FF2B5EF4-FFF2-40B4-BE49-F238E27FC236}">
                  <a16:creationId xmlns:a16="http://schemas.microsoft.com/office/drawing/2014/main" id="{68705100-3755-4C3A-A26A-AD30088B989A}"/>
                </a:ext>
              </a:extLst>
            </p:cNvPr>
            <p:cNvSpPr>
              <a:spLocks/>
            </p:cNvSpPr>
            <p:nvPr/>
          </p:nvSpPr>
          <p:spPr bwMode="auto">
            <a:xfrm>
              <a:off x="1943100" y="4379913"/>
              <a:ext cx="458788" cy="1096963"/>
            </a:xfrm>
            <a:custGeom>
              <a:avLst/>
              <a:gdLst/>
              <a:ahLst/>
              <a:cxnLst>
                <a:cxn ang="0">
                  <a:pos x="82" y="0"/>
                </a:cxn>
                <a:cxn ang="0">
                  <a:pos x="112" y="109"/>
                </a:cxn>
                <a:cxn ang="0">
                  <a:pos x="152" y="218"/>
                </a:cxn>
                <a:cxn ang="0">
                  <a:pos x="202" y="327"/>
                </a:cxn>
                <a:cxn ang="0">
                  <a:pos x="230" y="405"/>
                </a:cxn>
                <a:cxn ang="0">
                  <a:pos x="254" y="481"/>
                </a:cxn>
                <a:cxn ang="0">
                  <a:pos x="272" y="553"/>
                </a:cxn>
                <a:cxn ang="0">
                  <a:pos x="283" y="623"/>
                </a:cxn>
                <a:cxn ang="0">
                  <a:pos x="289" y="691"/>
                </a:cxn>
                <a:cxn ang="0">
                  <a:pos x="165" y="691"/>
                </a:cxn>
                <a:cxn ang="0">
                  <a:pos x="144" y="593"/>
                </a:cxn>
                <a:cxn ang="0">
                  <a:pos x="122" y="502"/>
                </a:cxn>
                <a:cxn ang="0">
                  <a:pos x="98" y="420"/>
                </a:cxn>
                <a:cxn ang="0">
                  <a:pos x="72" y="346"/>
                </a:cxn>
                <a:cxn ang="0">
                  <a:pos x="43" y="282"/>
                </a:cxn>
                <a:cxn ang="0">
                  <a:pos x="14" y="224"/>
                </a:cxn>
                <a:cxn ang="0">
                  <a:pos x="5" y="191"/>
                </a:cxn>
                <a:cxn ang="0">
                  <a:pos x="0" y="154"/>
                </a:cxn>
                <a:cxn ang="0">
                  <a:pos x="2" y="112"/>
                </a:cxn>
                <a:cxn ang="0">
                  <a:pos x="10" y="68"/>
                </a:cxn>
                <a:cxn ang="0">
                  <a:pos x="29" y="44"/>
                </a:cxn>
                <a:cxn ang="0">
                  <a:pos x="53" y="21"/>
                </a:cxn>
                <a:cxn ang="0">
                  <a:pos x="82" y="0"/>
                </a:cxn>
              </a:cxnLst>
              <a:rect l="0" t="0" r="r" b="b"/>
              <a:pathLst>
                <a:path w="289" h="691">
                  <a:moveTo>
                    <a:pt x="82" y="0"/>
                  </a:moveTo>
                  <a:lnTo>
                    <a:pt x="112" y="109"/>
                  </a:lnTo>
                  <a:lnTo>
                    <a:pt x="152" y="218"/>
                  </a:lnTo>
                  <a:lnTo>
                    <a:pt x="202" y="327"/>
                  </a:lnTo>
                  <a:lnTo>
                    <a:pt x="230" y="405"/>
                  </a:lnTo>
                  <a:lnTo>
                    <a:pt x="254" y="481"/>
                  </a:lnTo>
                  <a:lnTo>
                    <a:pt x="272" y="553"/>
                  </a:lnTo>
                  <a:lnTo>
                    <a:pt x="283" y="623"/>
                  </a:lnTo>
                  <a:lnTo>
                    <a:pt x="289" y="691"/>
                  </a:lnTo>
                  <a:lnTo>
                    <a:pt x="165" y="691"/>
                  </a:lnTo>
                  <a:lnTo>
                    <a:pt x="144" y="593"/>
                  </a:lnTo>
                  <a:lnTo>
                    <a:pt x="122" y="502"/>
                  </a:lnTo>
                  <a:lnTo>
                    <a:pt x="98" y="420"/>
                  </a:lnTo>
                  <a:lnTo>
                    <a:pt x="72" y="346"/>
                  </a:lnTo>
                  <a:lnTo>
                    <a:pt x="43" y="282"/>
                  </a:lnTo>
                  <a:lnTo>
                    <a:pt x="14" y="224"/>
                  </a:lnTo>
                  <a:lnTo>
                    <a:pt x="5" y="191"/>
                  </a:lnTo>
                  <a:lnTo>
                    <a:pt x="0" y="154"/>
                  </a:lnTo>
                  <a:lnTo>
                    <a:pt x="2" y="112"/>
                  </a:lnTo>
                  <a:lnTo>
                    <a:pt x="10" y="68"/>
                  </a:lnTo>
                  <a:lnTo>
                    <a:pt x="29" y="44"/>
                  </a:lnTo>
                  <a:lnTo>
                    <a:pt x="53" y="21"/>
                  </a:lnTo>
                  <a:lnTo>
                    <a:pt x="82" y="0"/>
                  </a:lnTo>
                  <a:close/>
                </a:path>
              </a:pathLst>
            </a:custGeom>
            <a:solidFill>
              <a:srgbClr val="2626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3" name="Freeform 75">
              <a:extLst>
                <a:ext uri="{FF2B5EF4-FFF2-40B4-BE49-F238E27FC236}">
                  <a16:creationId xmlns:a16="http://schemas.microsoft.com/office/drawing/2014/main" id="{D210C2B1-1780-470A-9109-7D0776DB1A82}"/>
                </a:ext>
              </a:extLst>
            </p:cNvPr>
            <p:cNvSpPr>
              <a:spLocks/>
            </p:cNvSpPr>
            <p:nvPr/>
          </p:nvSpPr>
          <p:spPr bwMode="auto">
            <a:xfrm>
              <a:off x="5121275" y="4260851"/>
              <a:ext cx="28575" cy="3175"/>
            </a:xfrm>
            <a:custGeom>
              <a:avLst/>
              <a:gdLst/>
              <a:ahLst/>
              <a:cxnLst>
                <a:cxn ang="0">
                  <a:pos x="0" y="0"/>
                </a:cxn>
                <a:cxn ang="0">
                  <a:pos x="18" y="0"/>
                </a:cxn>
                <a:cxn ang="0">
                  <a:pos x="18" y="2"/>
                </a:cxn>
                <a:cxn ang="0">
                  <a:pos x="0" y="0"/>
                </a:cxn>
              </a:cxnLst>
              <a:rect l="0" t="0" r="r" b="b"/>
              <a:pathLst>
                <a:path w="18" h="2">
                  <a:moveTo>
                    <a:pt x="0" y="0"/>
                  </a:moveTo>
                  <a:lnTo>
                    <a:pt x="18" y="0"/>
                  </a:lnTo>
                  <a:lnTo>
                    <a:pt x="18" y="2"/>
                  </a:lnTo>
                  <a:lnTo>
                    <a:pt x="0"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4" name="Freeform 76">
              <a:extLst>
                <a:ext uri="{FF2B5EF4-FFF2-40B4-BE49-F238E27FC236}">
                  <a16:creationId xmlns:a16="http://schemas.microsoft.com/office/drawing/2014/main" id="{05DCF752-2126-453F-BFBC-A46232D9A47C}"/>
                </a:ext>
              </a:extLst>
            </p:cNvPr>
            <p:cNvSpPr>
              <a:spLocks/>
            </p:cNvSpPr>
            <p:nvPr/>
          </p:nvSpPr>
          <p:spPr bwMode="auto">
            <a:xfrm>
              <a:off x="4089400" y="3327401"/>
              <a:ext cx="93663" cy="82550"/>
            </a:xfrm>
            <a:custGeom>
              <a:avLst/>
              <a:gdLst/>
              <a:ahLst/>
              <a:cxnLst>
                <a:cxn ang="0">
                  <a:pos x="28" y="0"/>
                </a:cxn>
                <a:cxn ang="0">
                  <a:pos x="59" y="3"/>
                </a:cxn>
                <a:cxn ang="0">
                  <a:pos x="39" y="52"/>
                </a:cxn>
                <a:cxn ang="0">
                  <a:pos x="0" y="3"/>
                </a:cxn>
                <a:cxn ang="0">
                  <a:pos x="28" y="0"/>
                </a:cxn>
              </a:cxnLst>
              <a:rect l="0" t="0" r="r" b="b"/>
              <a:pathLst>
                <a:path w="59" h="52">
                  <a:moveTo>
                    <a:pt x="28" y="0"/>
                  </a:moveTo>
                  <a:lnTo>
                    <a:pt x="59" y="3"/>
                  </a:lnTo>
                  <a:lnTo>
                    <a:pt x="39" y="52"/>
                  </a:lnTo>
                  <a:lnTo>
                    <a:pt x="0" y="3"/>
                  </a:lnTo>
                  <a:lnTo>
                    <a:pt x="28"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5" name="Freeform 77">
              <a:extLst>
                <a:ext uri="{FF2B5EF4-FFF2-40B4-BE49-F238E27FC236}">
                  <a16:creationId xmlns:a16="http://schemas.microsoft.com/office/drawing/2014/main" id="{DDA96863-2068-40F9-9DB8-7F718ECD7CA7}"/>
                </a:ext>
              </a:extLst>
            </p:cNvPr>
            <p:cNvSpPr>
              <a:spLocks/>
            </p:cNvSpPr>
            <p:nvPr/>
          </p:nvSpPr>
          <p:spPr bwMode="auto">
            <a:xfrm>
              <a:off x="4151313" y="3332163"/>
              <a:ext cx="82550" cy="168275"/>
            </a:xfrm>
            <a:custGeom>
              <a:avLst/>
              <a:gdLst/>
              <a:ahLst/>
              <a:cxnLst>
                <a:cxn ang="0">
                  <a:pos x="20" y="0"/>
                </a:cxn>
                <a:cxn ang="0">
                  <a:pos x="52" y="65"/>
                </a:cxn>
                <a:cxn ang="0">
                  <a:pos x="50" y="106"/>
                </a:cxn>
                <a:cxn ang="0">
                  <a:pos x="0" y="49"/>
                </a:cxn>
                <a:cxn ang="0">
                  <a:pos x="20" y="0"/>
                </a:cxn>
              </a:cxnLst>
              <a:rect l="0" t="0" r="r" b="b"/>
              <a:pathLst>
                <a:path w="52" h="106">
                  <a:moveTo>
                    <a:pt x="20" y="0"/>
                  </a:moveTo>
                  <a:lnTo>
                    <a:pt x="52" y="65"/>
                  </a:lnTo>
                  <a:lnTo>
                    <a:pt x="50" y="106"/>
                  </a:lnTo>
                  <a:lnTo>
                    <a:pt x="0" y="49"/>
                  </a:lnTo>
                  <a:lnTo>
                    <a:pt x="20" y="0"/>
                  </a:lnTo>
                  <a:close/>
                </a:path>
              </a:pathLst>
            </a:custGeom>
            <a:solidFill>
              <a:srgbClr val="AE37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6" name="Freeform 78">
              <a:extLst>
                <a:ext uri="{FF2B5EF4-FFF2-40B4-BE49-F238E27FC236}">
                  <a16:creationId xmlns:a16="http://schemas.microsoft.com/office/drawing/2014/main" id="{257CF168-5FEE-4F10-AF06-7C4E35B760F7}"/>
                </a:ext>
              </a:extLst>
            </p:cNvPr>
            <p:cNvSpPr>
              <a:spLocks noEditPoints="1"/>
            </p:cNvSpPr>
            <p:nvPr/>
          </p:nvSpPr>
          <p:spPr bwMode="auto">
            <a:xfrm>
              <a:off x="3498850" y="3332163"/>
              <a:ext cx="892175" cy="1038225"/>
            </a:xfrm>
            <a:custGeom>
              <a:avLst/>
              <a:gdLst/>
              <a:ahLst/>
              <a:cxnLst>
                <a:cxn ang="0">
                  <a:pos x="512" y="430"/>
                </a:cxn>
                <a:cxn ang="0">
                  <a:pos x="507" y="433"/>
                </a:cxn>
                <a:cxn ang="0">
                  <a:pos x="514" y="430"/>
                </a:cxn>
                <a:cxn ang="0">
                  <a:pos x="512" y="430"/>
                </a:cxn>
                <a:cxn ang="0">
                  <a:pos x="370" y="0"/>
                </a:cxn>
                <a:cxn ang="0">
                  <a:pos x="410" y="49"/>
                </a:cxn>
                <a:cxn ang="0">
                  <a:pos x="459" y="106"/>
                </a:cxn>
                <a:cxn ang="0">
                  <a:pos x="469" y="116"/>
                </a:cxn>
                <a:cxn ang="0">
                  <a:pos x="479" y="153"/>
                </a:cxn>
                <a:cxn ang="0">
                  <a:pos x="480" y="189"/>
                </a:cxn>
                <a:cxn ang="0">
                  <a:pos x="477" y="228"/>
                </a:cxn>
                <a:cxn ang="0">
                  <a:pos x="467" y="266"/>
                </a:cxn>
                <a:cxn ang="0">
                  <a:pos x="474" y="286"/>
                </a:cxn>
                <a:cxn ang="0">
                  <a:pos x="477" y="308"/>
                </a:cxn>
                <a:cxn ang="0">
                  <a:pos x="475" y="330"/>
                </a:cxn>
                <a:cxn ang="0">
                  <a:pos x="480" y="388"/>
                </a:cxn>
                <a:cxn ang="0">
                  <a:pos x="562" y="420"/>
                </a:cxn>
                <a:cxn ang="0">
                  <a:pos x="522" y="455"/>
                </a:cxn>
                <a:cxn ang="0">
                  <a:pos x="512" y="457"/>
                </a:cxn>
                <a:cxn ang="0">
                  <a:pos x="413" y="473"/>
                </a:cxn>
                <a:cxn ang="0">
                  <a:pos x="400" y="523"/>
                </a:cxn>
                <a:cxn ang="0">
                  <a:pos x="389" y="572"/>
                </a:cxn>
                <a:cxn ang="0">
                  <a:pos x="349" y="567"/>
                </a:cxn>
                <a:cxn ang="0">
                  <a:pos x="325" y="595"/>
                </a:cxn>
                <a:cxn ang="0">
                  <a:pos x="308" y="623"/>
                </a:cxn>
                <a:cxn ang="0">
                  <a:pos x="293" y="654"/>
                </a:cxn>
                <a:cxn ang="0">
                  <a:pos x="248" y="646"/>
                </a:cxn>
                <a:cxn ang="0">
                  <a:pos x="130" y="619"/>
                </a:cxn>
                <a:cxn ang="0">
                  <a:pos x="124" y="612"/>
                </a:cxn>
                <a:cxn ang="0">
                  <a:pos x="119" y="604"/>
                </a:cxn>
                <a:cxn ang="0">
                  <a:pos x="106" y="593"/>
                </a:cxn>
                <a:cxn ang="0">
                  <a:pos x="92" y="585"/>
                </a:cxn>
                <a:cxn ang="0">
                  <a:pos x="77" y="583"/>
                </a:cxn>
                <a:cxn ang="0">
                  <a:pos x="69" y="583"/>
                </a:cxn>
                <a:cxn ang="0">
                  <a:pos x="53" y="590"/>
                </a:cxn>
                <a:cxn ang="0">
                  <a:pos x="39" y="579"/>
                </a:cxn>
                <a:cxn ang="0">
                  <a:pos x="24" y="572"/>
                </a:cxn>
                <a:cxn ang="0">
                  <a:pos x="16" y="571"/>
                </a:cxn>
                <a:cxn ang="0">
                  <a:pos x="10" y="572"/>
                </a:cxn>
                <a:cxn ang="0">
                  <a:pos x="7" y="555"/>
                </a:cxn>
                <a:cxn ang="0">
                  <a:pos x="5" y="539"/>
                </a:cxn>
                <a:cxn ang="0">
                  <a:pos x="0" y="460"/>
                </a:cxn>
                <a:cxn ang="0">
                  <a:pos x="2" y="383"/>
                </a:cxn>
                <a:cxn ang="0">
                  <a:pos x="5" y="335"/>
                </a:cxn>
                <a:cxn ang="0">
                  <a:pos x="10" y="337"/>
                </a:cxn>
                <a:cxn ang="0">
                  <a:pos x="13" y="337"/>
                </a:cxn>
                <a:cxn ang="0">
                  <a:pos x="18" y="338"/>
                </a:cxn>
                <a:cxn ang="0">
                  <a:pos x="16" y="322"/>
                </a:cxn>
                <a:cxn ang="0">
                  <a:pos x="24" y="303"/>
                </a:cxn>
                <a:cxn ang="0">
                  <a:pos x="44" y="281"/>
                </a:cxn>
                <a:cxn ang="0">
                  <a:pos x="71" y="258"/>
                </a:cxn>
                <a:cxn ang="0">
                  <a:pos x="95" y="241"/>
                </a:cxn>
                <a:cxn ang="0">
                  <a:pos x="119" y="221"/>
                </a:cxn>
                <a:cxn ang="0">
                  <a:pos x="186" y="161"/>
                </a:cxn>
                <a:cxn ang="0">
                  <a:pos x="250" y="93"/>
                </a:cxn>
                <a:cxn ang="0">
                  <a:pos x="252" y="90"/>
                </a:cxn>
                <a:cxn ang="0">
                  <a:pos x="256" y="85"/>
                </a:cxn>
                <a:cxn ang="0">
                  <a:pos x="277" y="58"/>
                </a:cxn>
                <a:cxn ang="0">
                  <a:pos x="301" y="34"/>
                </a:cxn>
                <a:cxn ang="0">
                  <a:pos x="333" y="13"/>
                </a:cxn>
                <a:cxn ang="0">
                  <a:pos x="370" y="0"/>
                </a:cxn>
              </a:cxnLst>
              <a:rect l="0" t="0" r="r" b="b"/>
              <a:pathLst>
                <a:path w="562" h="654">
                  <a:moveTo>
                    <a:pt x="512" y="430"/>
                  </a:moveTo>
                  <a:lnTo>
                    <a:pt x="507" y="433"/>
                  </a:lnTo>
                  <a:lnTo>
                    <a:pt x="514" y="430"/>
                  </a:lnTo>
                  <a:lnTo>
                    <a:pt x="512" y="430"/>
                  </a:lnTo>
                  <a:close/>
                  <a:moveTo>
                    <a:pt x="370" y="0"/>
                  </a:moveTo>
                  <a:lnTo>
                    <a:pt x="410" y="49"/>
                  </a:lnTo>
                  <a:lnTo>
                    <a:pt x="459" y="106"/>
                  </a:lnTo>
                  <a:lnTo>
                    <a:pt x="469" y="116"/>
                  </a:lnTo>
                  <a:lnTo>
                    <a:pt x="479" y="153"/>
                  </a:lnTo>
                  <a:lnTo>
                    <a:pt x="480" y="189"/>
                  </a:lnTo>
                  <a:lnTo>
                    <a:pt x="477" y="228"/>
                  </a:lnTo>
                  <a:lnTo>
                    <a:pt x="467" y="266"/>
                  </a:lnTo>
                  <a:lnTo>
                    <a:pt x="474" y="286"/>
                  </a:lnTo>
                  <a:lnTo>
                    <a:pt x="477" y="308"/>
                  </a:lnTo>
                  <a:lnTo>
                    <a:pt x="475" y="330"/>
                  </a:lnTo>
                  <a:lnTo>
                    <a:pt x="480" y="388"/>
                  </a:lnTo>
                  <a:lnTo>
                    <a:pt x="562" y="420"/>
                  </a:lnTo>
                  <a:lnTo>
                    <a:pt x="522" y="455"/>
                  </a:lnTo>
                  <a:lnTo>
                    <a:pt x="512" y="457"/>
                  </a:lnTo>
                  <a:lnTo>
                    <a:pt x="413" y="473"/>
                  </a:lnTo>
                  <a:lnTo>
                    <a:pt x="400" y="523"/>
                  </a:lnTo>
                  <a:lnTo>
                    <a:pt x="389" y="572"/>
                  </a:lnTo>
                  <a:lnTo>
                    <a:pt x="349" y="567"/>
                  </a:lnTo>
                  <a:lnTo>
                    <a:pt x="325" y="595"/>
                  </a:lnTo>
                  <a:lnTo>
                    <a:pt x="308" y="623"/>
                  </a:lnTo>
                  <a:lnTo>
                    <a:pt x="293" y="654"/>
                  </a:lnTo>
                  <a:lnTo>
                    <a:pt x="248" y="646"/>
                  </a:lnTo>
                  <a:lnTo>
                    <a:pt x="130" y="619"/>
                  </a:lnTo>
                  <a:lnTo>
                    <a:pt x="124" y="612"/>
                  </a:lnTo>
                  <a:lnTo>
                    <a:pt x="119" y="604"/>
                  </a:lnTo>
                  <a:lnTo>
                    <a:pt x="106" y="593"/>
                  </a:lnTo>
                  <a:lnTo>
                    <a:pt x="92" y="585"/>
                  </a:lnTo>
                  <a:lnTo>
                    <a:pt x="77" y="583"/>
                  </a:lnTo>
                  <a:lnTo>
                    <a:pt x="69" y="583"/>
                  </a:lnTo>
                  <a:lnTo>
                    <a:pt x="53" y="590"/>
                  </a:lnTo>
                  <a:lnTo>
                    <a:pt x="39" y="579"/>
                  </a:lnTo>
                  <a:lnTo>
                    <a:pt x="24" y="572"/>
                  </a:lnTo>
                  <a:lnTo>
                    <a:pt x="16" y="571"/>
                  </a:lnTo>
                  <a:lnTo>
                    <a:pt x="10" y="572"/>
                  </a:lnTo>
                  <a:lnTo>
                    <a:pt x="7" y="555"/>
                  </a:lnTo>
                  <a:lnTo>
                    <a:pt x="5" y="539"/>
                  </a:lnTo>
                  <a:lnTo>
                    <a:pt x="0" y="460"/>
                  </a:lnTo>
                  <a:lnTo>
                    <a:pt x="2" y="383"/>
                  </a:lnTo>
                  <a:lnTo>
                    <a:pt x="5" y="335"/>
                  </a:lnTo>
                  <a:lnTo>
                    <a:pt x="10" y="337"/>
                  </a:lnTo>
                  <a:lnTo>
                    <a:pt x="13" y="337"/>
                  </a:lnTo>
                  <a:lnTo>
                    <a:pt x="18" y="338"/>
                  </a:lnTo>
                  <a:lnTo>
                    <a:pt x="16" y="322"/>
                  </a:lnTo>
                  <a:lnTo>
                    <a:pt x="24" y="303"/>
                  </a:lnTo>
                  <a:lnTo>
                    <a:pt x="44" y="281"/>
                  </a:lnTo>
                  <a:lnTo>
                    <a:pt x="71" y="258"/>
                  </a:lnTo>
                  <a:lnTo>
                    <a:pt x="95" y="241"/>
                  </a:lnTo>
                  <a:lnTo>
                    <a:pt x="119" y="221"/>
                  </a:lnTo>
                  <a:lnTo>
                    <a:pt x="186" y="161"/>
                  </a:lnTo>
                  <a:lnTo>
                    <a:pt x="250" y="93"/>
                  </a:lnTo>
                  <a:lnTo>
                    <a:pt x="252" y="90"/>
                  </a:lnTo>
                  <a:lnTo>
                    <a:pt x="256" y="85"/>
                  </a:lnTo>
                  <a:lnTo>
                    <a:pt x="277" y="58"/>
                  </a:lnTo>
                  <a:lnTo>
                    <a:pt x="301" y="34"/>
                  </a:lnTo>
                  <a:lnTo>
                    <a:pt x="333" y="13"/>
                  </a:lnTo>
                  <a:lnTo>
                    <a:pt x="37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7" name="Freeform 79">
              <a:extLst>
                <a:ext uri="{FF2B5EF4-FFF2-40B4-BE49-F238E27FC236}">
                  <a16:creationId xmlns:a16="http://schemas.microsoft.com/office/drawing/2014/main" id="{A25116F0-F4ED-405F-87A8-8AED28CCAE7B}"/>
                </a:ext>
              </a:extLst>
            </p:cNvPr>
            <p:cNvSpPr>
              <a:spLocks/>
            </p:cNvSpPr>
            <p:nvPr/>
          </p:nvSpPr>
          <p:spPr bwMode="auto">
            <a:xfrm>
              <a:off x="3489325" y="4240213"/>
              <a:ext cx="93663" cy="139700"/>
            </a:xfrm>
            <a:custGeom>
              <a:avLst/>
              <a:gdLst/>
              <a:ahLst/>
              <a:cxnLst>
                <a:cxn ang="0">
                  <a:pos x="30" y="0"/>
                </a:cxn>
                <a:cxn ang="0">
                  <a:pos x="45" y="7"/>
                </a:cxn>
                <a:cxn ang="0">
                  <a:pos x="59" y="18"/>
                </a:cxn>
                <a:cxn ang="0">
                  <a:pos x="40" y="34"/>
                </a:cxn>
                <a:cxn ang="0">
                  <a:pos x="21" y="56"/>
                </a:cxn>
                <a:cxn ang="0">
                  <a:pos x="0" y="88"/>
                </a:cxn>
                <a:cxn ang="0">
                  <a:pos x="30" y="0"/>
                </a:cxn>
              </a:cxnLst>
              <a:rect l="0" t="0" r="r" b="b"/>
              <a:pathLst>
                <a:path w="59" h="88">
                  <a:moveTo>
                    <a:pt x="30" y="0"/>
                  </a:moveTo>
                  <a:lnTo>
                    <a:pt x="45" y="7"/>
                  </a:lnTo>
                  <a:lnTo>
                    <a:pt x="59" y="18"/>
                  </a:lnTo>
                  <a:lnTo>
                    <a:pt x="40" y="34"/>
                  </a:lnTo>
                  <a:lnTo>
                    <a:pt x="21" y="56"/>
                  </a:lnTo>
                  <a:lnTo>
                    <a:pt x="0" y="88"/>
                  </a:lnTo>
                  <a:lnTo>
                    <a:pt x="30" y="0"/>
                  </a:lnTo>
                  <a:close/>
                </a:path>
              </a:pathLst>
            </a:custGeom>
            <a:solidFill>
              <a:srgbClr val="ACAC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8" name="Freeform 80">
              <a:extLst>
                <a:ext uri="{FF2B5EF4-FFF2-40B4-BE49-F238E27FC236}">
                  <a16:creationId xmlns:a16="http://schemas.microsoft.com/office/drawing/2014/main" id="{CE51B52E-2CAF-4988-A7B6-BEA7FA52D6FE}"/>
                </a:ext>
              </a:extLst>
            </p:cNvPr>
            <p:cNvSpPr>
              <a:spLocks/>
            </p:cNvSpPr>
            <p:nvPr/>
          </p:nvSpPr>
          <p:spPr bwMode="auto">
            <a:xfrm>
              <a:off x="2052638" y="3127376"/>
              <a:ext cx="2174875" cy="2346325"/>
            </a:xfrm>
            <a:custGeom>
              <a:avLst/>
              <a:gdLst/>
              <a:ahLst/>
              <a:cxnLst>
                <a:cxn ang="0">
                  <a:pos x="372" y="33"/>
                </a:cxn>
                <a:cxn ang="0">
                  <a:pos x="500" y="53"/>
                </a:cxn>
                <a:cxn ang="0">
                  <a:pos x="628" y="144"/>
                </a:cxn>
                <a:cxn ang="0">
                  <a:pos x="632" y="126"/>
                </a:cxn>
                <a:cxn ang="0">
                  <a:pos x="678" y="182"/>
                </a:cxn>
                <a:cxn ang="0">
                  <a:pos x="640" y="253"/>
                </a:cxn>
                <a:cxn ang="0">
                  <a:pos x="662" y="309"/>
                </a:cxn>
                <a:cxn ang="0">
                  <a:pos x="748" y="443"/>
                </a:cxn>
                <a:cxn ang="0">
                  <a:pos x="796" y="541"/>
                </a:cxn>
                <a:cxn ang="0">
                  <a:pos x="865" y="645"/>
                </a:cxn>
                <a:cxn ang="0">
                  <a:pos x="926" y="700"/>
                </a:cxn>
                <a:cxn ang="0">
                  <a:pos x="905" y="789"/>
                </a:cxn>
                <a:cxn ang="0">
                  <a:pos x="964" y="719"/>
                </a:cxn>
                <a:cxn ang="0">
                  <a:pos x="1003" y="714"/>
                </a:cxn>
                <a:cxn ang="0">
                  <a:pos x="1035" y="741"/>
                </a:cxn>
                <a:cxn ang="0">
                  <a:pos x="1204" y="783"/>
                </a:cxn>
                <a:cxn ang="0">
                  <a:pos x="1329" y="789"/>
                </a:cxn>
                <a:cxn ang="0">
                  <a:pos x="1362" y="808"/>
                </a:cxn>
                <a:cxn ang="0">
                  <a:pos x="1359" y="823"/>
                </a:cxn>
                <a:cxn ang="0">
                  <a:pos x="1345" y="836"/>
                </a:cxn>
                <a:cxn ang="0">
                  <a:pos x="1332" y="903"/>
                </a:cxn>
                <a:cxn ang="0">
                  <a:pos x="1362" y="953"/>
                </a:cxn>
                <a:cxn ang="0">
                  <a:pos x="1330" y="985"/>
                </a:cxn>
                <a:cxn ang="0">
                  <a:pos x="1243" y="981"/>
                </a:cxn>
                <a:cxn ang="0">
                  <a:pos x="903" y="996"/>
                </a:cxn>
                <a:cxn ang="0">
                  <a:pos x="921" y="1066"/>
                </a:cxn>
                <a:cxn ang="0">
                  <a:pos x="1001" y="1044"/>
                </a:cxn>
                <a:cxn ang="0">
                  <a:pos x="1161" y="1050"/>
                </a:cxn>
                <a:cxn ang="0">
                  <a:pos x="1195" y="1037"/>
                </a:cxn>
                <a:cxn ang="0">
                  <a:pos x="1206" y="1050"/>
                </a:cxn>
                <a:cxn ang="0">
                  <a:pos x="1204" y="1063"/>
                </a:cxn>
                <a:cxn ang="0">
                  <a:pos x="1185" y="1268"/>
                </a:cxn>
                <a:cxn ang="0">
                  <a:pos x="1148" y="1279"/>
                </a:cxn>
                <a:cxn ang="0">
                  <a:pos x="220" y="1478"/>
                </a:cxn>
                <a:cxn ang="0">
                  <a:pos x="185" y="1270"/>
                </a:cxn>
                <a:cxn ang="0">
                  <a:pos x="83" y="1007"/>
                </a:cxn>
                <a:cxn ang="0">
                  <a:pos x="0" y="727"/>
                </a:cxn>
                <a:cxn ang="0">
                  <a:pos x="33" y="463"/>
                </a:cxn>
                <a:cxn ang="0">
                  <a:pos x="142" y="234"/>
                </a:cxn>
                <a:cxn ang="0">
                  <a:pos x="273" y="64"/>
                </a:cxn>
                <a:cxn ang="0">
                  <a:pos x="291" y="65"/>
                </a:cxn>
                <a:cxn ang="0">
                  <a:pos x="486" y="129"/>
                </a:cxn>
                <a:cxn ang="0">
                  <a:pos x="547" y="169"/>
                </a:cxn>
                <a:cxn ang="0">
                  <a:pos x="358" y="77"/>
                </a:cxn>
                <a:cxn ang="0">
                  <a:pos x="296" y="0"/>
                </a:cxn>
              </a:cxnLst>
              <a:rect l="0" t="0" r="r" b="b"/>
              <a:pathLst>
                <a:path w="1370" h="1478">
                  <a:moveTo>
                    <a:pt x="296" y="0"/>
                  </a:moveTo>
                  <a:lnTo>
                    <a:pt x="332" y="22"/>
                  </a:lnTo>
                  <a:lnTo>
                    <a:pt x="372" y="33"/>
                  </a:lnTo>
                  <a:lnTo>
                    <a:pt x="414" y="37"/>
                  </a:lnTo>
                  <a:lnTo>
                    <a:pt x="457" y="30"/>
                  </a:lnTo>
                  <a:lnTo>
                    <a:pt x="500" y="53"/>
                  </a:lnTo>
                  <a:lnTo>
                    <a:pt x="545" y="80"/>
                  </a:lnTo>
                  <a:lnTo>
                    <a:pt x="588" y="110"/>
                  </a:lnTo>
                  <a:lnTo>
                    <a:pt x="628" y="144"/>
                  </a:lnTo>
                  <a:lnTo>
                    <a:pt x="628" y="137"/>
                  </a:lnTo>
                  <a:lnTo>
                    <a:pt x="630" y="133"/>
                  </a:lnTo>
                  <a:lnTo>
                    <a:pt x="632" y="126"/>
                  </a:lnTo>
                  <a:lnTo>
                    <a:pt x="664" y="155"/>
                  </a:lnTo>
                  <a:lnTo>
                    <a:pt x="675" y="166"/>
                  </a:lnTo>
                  <a:lnTo>
                    <a:pt x="678" y="182"/>
                  </a:lnTo>
                  <a:lnTo>
                    <a:pt x="673" y="202"/>
                  </a:lnTo>
                  <a:lnTo>
                    <a:pt x="660" y="226"/>
                  </a:lnTo>
                  <a:lnTo>
                    <a:pt x="640" y="253"/>
                  </a:lnTo>
                  <a:lnTo>
                    <a:pt x="659" y="272"/>
                  </a:lnTo>
                  <a:lnTo>
                    <a:pt x="660" y="302"/>
                  </a:lnTo>
                  <a:lnTo>
                    <a:pt x="662" y="309"/>
                  </a:lnTo>
                  <a:lnTo>
                    <a:pt x="665" y="314"/>
                  </a:lnTo>
                  <a:lnTo>
                    <a:pt x="747" y="440"/>
                  </a:lnTo>
                  <a:lnTo>
                    <a:pt x="748" y="443"/>
                  </a:lnTo>
                  <a:lnTo>
                    <a:pt x="753" y="448"/>
                  </a:lnTo>
                  <a:lnTo>
                    <a:pt x="779" y="495"/>
                  </a:lnTo>
                  <a:lnTo>
                    <a:pt x="796" y="541"/>
                  </a:lnTo>
                  <a:lnTo>
                    <a:pt x="803" y="586"/>
                  </a:lnTo>
                  <a:lnTo>
                    <a:pt x="836" y="615"/>
                  </a:lnTo>
                  <a:lnTo>
                    <a:pt x="865" y="645"/>
                  </a:lnTo>
                  <a:lnTo>
                    <a:pt x="889" y="677"/>
                  </a:lnTo>
                  <a:lnTo>
                    <a:pt x="919" y="701"/>
                  </a:lnTo>
                  <a:lnTo>
                    <a:pt x="926" y="700"/>
                  </a:lnTo>
                  <a:lnTo>
                    <a:pt x="931" y="700"/>
                  </a:lnTo>
                  <a:lnTo>
                    <a:pt x="935" y="701"/>
                  </a:lnTo>
                  <a:lnTo>
                    <a:pt x="905" y="789"/>
                  </a:lnTo>
                  <a:lnTo>
                    <a:pt x="926" y="757"/>
                  </a:lnTo>
                  <a:lnTo>
                    <a:pt x="945" y="735"/>
                  </a:lnTo>
                  <a:lnTo>
                    <a:pt x="964" y="719"/>
                  </a:lnTo>
                  <a:lnTo>
                    <a:pt x="980" y="712"/>
                  </a:lnTo>
                  <a:lnTo>
                    <a:pt x="988" y="712"/>
                  </a:lnTo>
                  <a:lnTo>
                    <a:pt x="1003" y="714"/>
                  </a:lnTo>
                  <a:lnTo>
                    <a:pt x="1017" y="722"/>
                  </a:lnTo>
                  <a:lnTo>
                    <a:pt x="1030" y="733"/>
                  </a:lnTo>
                  <a:lnTo>
                    <a:pt x="1035" y="741"/>
                  </a:lnTo>
                  <a:lnTo>
                    <a:pt x="1041" y="748"/>
                  </a:lnTo>
                  <a:lnTo>
                    <a:pt x="1159" y="775"/>
                  </a:lnTo>
                  <a:lnTo>
                    <a:pt x="1204" y="783"/>
                  </a:lnTo>
                  <a:lnTo>
                    <a:pt x="1289" y="796"/>
                  </a:lnTo>
                  <a:lnTo>
                    <a:pt x="1308" y="789"/>
                  </a:lnTo>
                  <a:lnTo>
                    <a:pt x="1329" y="789"/>
                  </a:lnTo>
                  <a:lnTo>
                    <a:pt x="1345" y="796"/>
                  </a:lnTo>
                  <a:lnTo>
                    <a:pt x="1361" y="805"/>
                  </a:lnTo>
                  <a:lnTo>
                    <a:pt x="1362" y="808"/>
                  </a:lnTo>
                  <a:lnTo>
                    <a:pt x="1370" y="820"/>
                  </a:lnTo>
                  <a:lnTo>
                    <a:pt x="1366" y="820"/>
                  </a:lnTo>
                  <a:lnTo>
                    <a:pt x="1359" y="823"/>
                  </a:lnTo>
                  <a:lnTo>
                    <a:pt x="1354" y="828"/>
                  </a:lnTo>
                  <a:lnTo>
                    <a:pt x="1350" y="831"/>
                  </a:lnTo>
                  <a:lnTo>
                    <a:pt x="1345" y="836"/>
                  </a:lnTo>
                  <a:lnTo>
                    <a:pt x="1330" y="853"/>
                  </a:lnTo>
                  <a:lnTo>
                    <a:pt x="1322" y="874"/>
                  </a:lnTo>
                  <a:lnTo>
                    <a:pt x="1332" y="903"/>
                  </a:lnTo>
                  <a:lnTo>
                    <a:pt x="1346" y="929"/>
                  </a:lnTo>
                  <a:lnTo>
                    <a:pt x="1366" y="949"/>
                  </a:lnTo>
                  <a:lnTo>
                    <a:pt x="1362" y="953"/>
                  </a:lnTo>
                  <a:lnTo>
                    <a:pt x="1358" y="967"/>
                  </a:lnTo>
                  <a:lnTo>
                    <a:pt x="1348" y="977"/>
                  </a:lnTo>
                  <a:lnTo>
                    <a:pt x="1330" y="985"/>
                  </a:lnTo>
                  <a:lnTo>
                    <a:pt x="1308" y="986"/>
                  </a:lnTo>
                  <a:lnTo>
                    <a:pt x="1278" y="986"/>
                  </a:lnTo>
                  <a:lnTo>
                    <a:pt x="1243" y="981"/>
                  </a:lnTo>
                  <a:lnTo>
                    <a:pt x="951" y="954"/>
                  </a:lnTo>
                  <a:lnTo>
                    <a:pt x="892" y="956"/>
                  </a:lnTo>
                  <a:lnTo>
                    <a:pt x="903" y="996"/>
                  </a:lnTo>
                  <a:lnTo>
                    <a:pt x="913" y="1034"/>
                  </a:lnTo>
                  <a:lnTo>
                    <a:pt x="918" y="1050"/>
                  </a:lnTo>
                  <a:lnTo>
                    <a:pt x="921" y="1066"/>
                  </a:lnTo>
                  <a:lnTo>
                    <a:pt x="956" y="1066"/>
                  </a:lnTo>
                  <a:lnTo>
                    <a:pt x="979" y="1050"/>
                  </a:lnTo>
                  <a:lnTo>
                    <a:pt x="1001" y="1044"/>
                  </a:lnTo>
                  <a:lnTo>
                    <a:pt x="1020" y="1047"/>
                  </a:lnTo>
                  <a:lnTo>
                    <a:pt x="1039" y="1060"/>
                  </a:lnTo>
                  <a:lnTo>
                    <a:pt x="1161" y="1050"/>
                  </a:lnTo>
                  <a:lnTo>
                    <a:pt x="1175" y="1042"/>
                  </a:lnTo>
                  <a:lnTo>
                    <a:pt x="1187" y="1037"/>
                  </a:lnTo>
                  <a:lnTo>
                    <a:pt x="1195" y="1037"/>
                  </a:lnTo>
                  <a:lnTo>
                    <a:pt x="1198" y="1039"/>
                  </a:lnTo>
                  <a:lnTo>
                    <a:pt x="1204" y="1046"/>
                  </a:lnTo>
                  <a:lnTo>
                    <a:pt x="1206" y="1050"/>
                  </a:lnTo>
                  <a:lnTo>
                    <a:pt x="1206" y="1055"/>
                  </a:lnTo>
                  <a:lnTo>
                    <a:pt x="1204" y="1058"/>
                  </a:lnTo>
                  <a:lnTo>
                    <a:pt x="1204" y="1063"/>
                  </a:lnTo>
                  <a:lnTo>
                    <a:pt x="1191" y="1161"/>
                  </a:lnTo>
                  <a:lnTo>
                    <a:pt x="1185" y="1255"/>
                  </a:lnTo>
                  <a:lnTo>
                    <a:pt x="1185" y="1268"/>
                  </a:lnTo>
                  <a:lnTo>
                    <a:pt x="1180" y="1276"/>
                  </a:lnTo>
                  <a:lnTo>
                    <a:pt x="1167" y="1279"/>
                  </a:lnTo>
                  <a:lnTo>
                    <a:pt x="1148" y="1279"/>
                  </a:lnTo>
                  <a:lnTo>
                    <a:pt x="728" y="1310"/>
                  </a:lnTo>
                  <a:lnTo>
                    <a:pt x="619" y="1478"/>
                  </a:lnTo>
                  <a:lnTo>
                    <a:pt x="220" y="1478"/>
                  </a:lnTo>
                  <a:lnTo>
                    <a:pt x="214" y="1412"/>
                  </a:lnTo>
                  <a:lnTo>
                    <a:pt x="203" y="1342"/>
                  </a:lnTo>
                  <a:lnTo>
                    <a:pt x="185" y="1270"/>
                  </a:lnTo>
                  <a:lnTo>
                    <a:pt x="161" y="1194"/>
                  </a:lnTo>
                  <a:lnTo>
                    <a:pt x="133" y="1116"/>
                  </a:lnTo>
                  <a:lnTo>
                    <a:pt x="83" y="1007"/>
                  </a:lnTo>
                  <a:lnTo>
                    <a:pt x="43" y="898"/>
                  </a:lnTo>
                  <a:lnTo>
                    <a:pt x="13" y="789"/>
                  </a:lnTo>
                  <a:lnTo>
                    <a:pt x="0" y="727"/>
                  </a:lnTo>
                  <a:lnTo>
                    <a:pt x="3" y="634"/>
                  </a:lnTo>
                  <a:lnTo>
                    <a:pt x="14" y="546"/>
                  </a:lnTo>
                  <a:lnTo>
                    <a:pt x="33" y="463"/>
                  </a:lnTo>
                  <a:lnTo>
                    <a:pt x="61" y="382"/>
                  </a:lnTo>
                  <a:lnTo>
                    <a:pt x="97" y="306"/>
                  </a:lnTo>
                  <a:lnTo>
                    <a:pt x="142" y="234"/>
                  </a:lnTo>
                  <a:lnTo>
                    <a:pt x="195" y="166"/>
                  </a:lnTo>
                  <a:lnTo>
                    <a:pt x="257" y="102"/>
                  </a:lnTo>
                  <a:lnTo>
                    <a:pt x="273" y="64"/>
                  </a:lnTo>
                  <a:lnTo>
                    <a:pt x="280" y="64"/>
                  </a:lnTo>
                  <a:lnTo>
                    <a:pt x="284" y="65"/>
                  </a:lnTo>
                  <a:lnTo>
                    <a:pt x="291" y="65"/>
                  </a:lnTo>
                  <a:lnTo>
                    <a:pt x="358" y="78"/>
                  </a:lnTo>
                  <a:lnTo>
                    <a:pt x="424" y="99"/>
                  </a:lnTo>
                  <a:lnTo>
                    <a:pt x="486" y="129"/>
                  </a:lnTo>
                  <a:lnTo>
                    <a:pt x="547" y="171"/>
                  </a:lnTo>
                  <a:lnTo>
                    <a:pt x="608" y="221"/>
                  </a:lnTo>
                  <a:lnTo>
                    <a:pt x="547" y="169"/>
                  </a:lnTo>
                  <a:lnTo>
                    <a:pt x="486" y="129"/>
                  </a:lnTo>
                  <a:lnTo>
                    <a:pt x="424" y="97"/>
                  </a:lnTo>
                  <a:lnTo>
                    <a:pt x="358" y="77"/>
                  </a:lnTo>
                  <a:lnTo>
                    <a:pt x="291" y="64"/>
                  </a:lnTo>
                  <a:lnTo>
                    <a:pt x="292" y="38"/>
                  </a:lnTo>
                  <a:lnTo>
                    <a:pt x="296" y="0"/>
                  </a:lnTo>
                  <a:close/>
                </a:path>
              </a:pathLst>
            </a:custGeom>
            <a:solidFill>
              <a:schemeClr val="accent4">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9" name="Freeform 81">
              <a:extLst>
                <a:ext uri="{FF2B5EF4-FFF2-40B4-BE49-F238E27FC236}">
                  <a16:creationId xmlns:a16="http://schemas.microsoft.com/office/drawing/2014/main" id="{723DD3C3-94FC-4EE8-BBAE-76E55EAB8100}"/>
                </a:ext>
              </a:extLst>
            </p:cNvPr>
            <p:cNvSpPr>
              <a:spLocks noEditPoints="1"/>
            </p:cNvSpPr>
            <p:nvPr/>
          </p:nvSpPr>
          <p:spPr bwMode="auto">
            <a:xfrm>
              <a:off x="2473325" y="3127376"/>
              <a:ext cx="1754188" cy="1873250"/>
            </a:xfrm>
            <a:custGeom>
              <a:avLst/>
              <a:gdLst/>
              <a:ahLst/>
              <a:cxnLst>
                <a:cxn ang="0">
                  <a:pos x="1016" y="845"/>
                </a:cxn>
                <a:cxn ang="0">
                  <a:pos x="1061" y="945"/>
                </a:cxn>
                <a:cxn ang="0">
                  <a:pos x="1053" y="813"/>
                </a:cxn>
                <a:cxn ang="0">
                  <a:pos x="107" y="33"/>
                </a:cxn>
                <a:cxn ang="0">
                  <a:pos x="235" y="53"/>
                </a:cxn>
                <a:cxn ang="0">
                  <a:pos x="363" y="144"/>
                </a:cxn>
                <a:cxn ang="0">
                  <a:pos x="367" y="126"/>
                </a:cxn>
                <a:cxn ang="0">
                  <a:pos x="427" y="158"/>
                </a:cxn>
                <a:cxn ang="0">
                  <a:pos x="416" y="229"/>
                </a:cxn>
                <a:cxn ang="0">
                  <a:pos x="403" y="256"/>
                </a:cxn>
                <a:cxn ang="0">
                  <a:pos x="407" y="259"/>
                </a:cxn>
                <a:cxn ang="0">
                  <a:pos x="397" y="309"/>
                </a:cxn>
                <a:cxn ang="0">
                  <a:pos x="483" y="443"/>
                </a:cxn>
                <a:cxn ang="0">
                  <a:pos x="531" y="541"/>
                </a:cxn>
                <a:cxn ang="0">
                  <a:pos x="600" y="645"/>
                </a:cxn>
                <a:cxn ang="0">
                  <a:pos x="637" y="706"/>
                </a:cxn>
                <a:cxn ang="0">
                  <a:pos x="581" y="767"/>
                </a:cxn>
                <a:cxn ang="0">
                  <a:pos x="509" y="531"/>
                </a:cxn>
                <a:cxn ang="0">
                  <a:pos x="563" y="743"/>
                </a:cxn>
                <a:cxn ang="0">
                  <a:pos x="1019" y="953"/>
                </a:cxn>
                <a:cxn ang="0">
                  <a:pos x="1021" y="825"/>
                </a:cxn>
                <a:cxn ang="0">
                  <a:pos x="1096" y="805"/>
                </a:cxn>
                <a:cxn ang="0">
                  <a:pos x="1101" y="820"/>
                </a:cxn>
                <a:cxn ang="0">
                  <a:pos x="1085" y="831"/>
                </a:cxn>
                <a:cxn ang="0">
                  <a:pos x="1057" y="874"/>
                </a:cxn>
                <a:cxn ang="0">
                  <a:pos x="1101" y="949"/>
                </a:cxn>
                <a:cxn ang="0">
                  <a:pos x="1083" y="977"/>
                </a:cxn>
                <a:cxn ang="0">
                  <a:pos x="1013" y="986"/>
                </a:cxn>
                <a:cxn ang="0">
                  <a:pos x="627" y="956"/>
                </a:cxn>
                <a:cxn ang="0">
                  <a:pos x="653" y="1050"/>
                </a:cxn>
                <a:cxn ang="0">
                  <a:pos x="630" y="1044"/>
                </a:cxn>
                <a:cxn ang="0">
                  <a:pos x="563" y="1054"/>
                </a:cxn>
                <a:cxn ang="0">
                  <a:pos x="432" y="1013"/>
                </a:cxn>
                <a:cxn ang="0">
                  <a:pos x="367" y="983"/>
                </a:cxn>
                <a:cxn ang="0">
                  <a:pos x="282" y="988"/>
                </a:cxn>
                <a:cxn ang="0">
                  <a:pos x="163" y="1118"/>
                </a:cxn>
                <a:cxn ang="0">
                  <a:pos x="146" y="1082"/>
                </a:cxn>
                <a:cxn ang="0">
                  <a:pos x="213" y="973"/>
                </a:cxn>
                <a:cxn ang="0">
                  <a:pos x="248" y="876"/>
                </a:cxn>
                <a:cxn ang="0">
                  <a:pos x="275" y="636"/>
                </a:cxn>
                <a:cxn ang="0">
                  <a:pos x="248" y="365"/>
                </a:cxn>
                <a:cxn ang="0">
                  <a:pos x="298" y="483"/>
                </a:cxn>
                <a:cxn ang="0">
                  <a:pos x="323" y="664"/>
                </a:cxn>
                <a:cxn ang="0">
                  <a:pos x="335" y="853"/>
                </a:cxn>
                <a:cxn ang="0">
                  <a:pos x="339" y="930"/>
                </a:cxn>
                <a:cxn ang="0">
                  <a:pos x="439" y="964"/>
                </a:cxn>
                <a:cxn ang="0">
                  <a:pos x="531" y="820"/>
                </a:cxn>
                <a:cxn ang="0">
                  <a:pos x="338" y="277"/>
                </a:cxn>
                <a:cxn ang="0">
                  <a:pos x="189" y="158"/>
                </a:cxn>
                <a:cxn ang="0">
                  <a:pos x="0" y="83"/>
                </a:cxn>
                <a:cxn ang="0">
                  <a:pos x="26" y="64"/>
                </a:cxn>
                <a:cxn ang="0">
                  <a:pos x="221" y="129"/>
                </a:cxn>
                <a:cxn ang="0">
                  <a:pos x="370" y="171"/>
                </a:cxn>
                <a:cxn ang="0">
                  <a:pos x="27" y="38"/>
                </a:cxn>
              </a:cxnLst>
              <a:rect l="0" t="0" r="r" b="b"/>
              <a:pathLst>
                <a:path w="1105" h="1180">
                  <a:moveTo>
                    <a:pt x="1053" y="813"/>
                  </a:moveTo>
                  <a:lnTo>
                    <a:pt x="1032" y="826"/>
                  </a:lnTo>
                  <a:lnTo>
                    <a:pt x="1016" y="845"/>
                  </a:lnTo>
                  <a:lnTo>
                    <a:pt x="1003" y="868"/>
                  </a:lnTo>
                  <a:lnTo>
                    <a:pt x="997" y="895"/>
                  </a:lnTo>
                  <a:lnTo>
                    <a:pt x="1061" y="945"/>
                  </a:lnTo>
                  <a:lnTo>
                    <a:pt x="1037" y="884"/>
                  </a:lnTo>
                  <a:lnTo>
                    <a:pt x="1077" y="816"/>
                  </a:lnTo>
                  <a:lnTo>
                    <a:pt x="1053" y="813"/>
                  </a:lnTo>
                  <a:close/>
                  <a:moveTo>
                    <a:pt x="31" y="0"/>
                  </a:moveTo>
                  <a:lnTo>
                    <a:pt x="67" y="22"/>
                  </a:lnTo>
                  <a:lnTo>
                    <a:pt x="107" y="33"/>
                  </a:lnTo>
                  <a:lnTo>
                    <a:pt x="149" y="37"/>
                  </a:lnTo>
                  <a:lnTo>
                    <a:pt x="192" y="30"/>
                  </a:lnTo>
                  <a:lnTo>
                    <a:pt x="235" y="53"/>
                  </a:lnTo>
                  <a:lnTo>
                    <a:pt x="280" y="80"/>
                  </a:lnTo>
                  <a:lnTo>
                    <a:pt x="323" y="110"/>
                  </a:lnTo>
                  <a:lnTo>
                    <a:pt x="363" y="144"/>
                  </a:lnTo>
                  <a:lnTo>
                    <a:pt x="363" y="137"/>
                  </a:lnTo>
                  <a:lnTo>
                    <a:pt x="365" y="133"/>
                  </a:lnTo>
                  <a:lnTo>
                    <a:pt x="367" y="126"/>
                  </a:lnTo>
                  <a:lnTo>
                    <a:pt x="410" y="129"/>
                  </a:lnTo>
                  <a:lnTo>
                    <a:pt x="421" y="141"/>
                  </a:lnTo>
                  <a:lnTo>
                    <a:pt x="427" y="158"/>
                  </a:lnTo>
                  <a:lnTo>
                    <a:pt x="429" y="179"/>
                  </a:lnTo>
                  <a:lnTo>
                    <a:pt x="426" y="203"/>
                  </a:lnTo>
                  <a:lnTo>
                    <a:pt x="416" y="229"/>
                  </a:lnTo>
                  <a:lnTo>
                    <a:pt x="399" y="253"/>
                  </a:lnTo>
                  <a:lnTo>
                    <a:pt x="402" y="256"/>
                  </a:lnTo>
                  <a:lnTo>
                    <a:pt x="403" y="256"/>
                  </a:lnTo>
                  <a:lnTo>
                    <a:pt x="403" y="258"/>
                  </a:lnTo>
                  <a:lnTo>
                    <a:pt x="405" y="259"/>
                  </a:lnTo>
                  <a:lnTo>
                    <a:pt x="407" y="259"/>
                  </a:lnTo>
                  <a:lnTo>
                    <a:pt x="408" y="262"/>
                  </a:lnTo>
                  <a:lnTo>
                    <a:pt x="395" y="302"/>
                  </a:lnTo>
                  <a:lnTo>
                    <a:pt x="397" y="309"/>
                  </a:lnTo>
                  <a:lnTo>
                    <a:pt x="400" y="314"/>
                  </a:lnTo>
                  <a:lnTo>
                    <a:pt x="482" y="440"/>
                  </a:lnTo>
                  <a:lnTo>
                    <a:pt x="483" y="443"/>
                  </a:lnTo>
                  <a:lnTo>
                    <a:pt x="488" y="448"/>
                  </a:lnTo>
                  <a:lnTo>
                    <a:pt x="514" y="495"/>
                  </a:lnTo>
                  <a:lnTo>
                    <a:pt x="531" y="541"/>
                  </a:lnTo>
                  <a:lnTo>
                    <a:pt x="538" y="586"/>
                  </a:lnTo>
                  <a:lnTo>
                    <a:pt x="571" y="615"/>
                  </a:lnTo>
                  <a:lnTo>
                    <a:pt x="600" y="645"/>
                  </a:lnTo>
                  <a:lnTo>
                    <a:pt x="624" y="677"/>
                  </a:lnTo>
                  <a:lnTo>
                    <a:pt x="654" y="701"/>
                  </a:lnTo>
                  <a:lnTo>
                    <a:pt x="637" y="706"/>
                  </a:lnTo>
                  <a:lnTo>
                    <a:pt x="619" y="719"/>
                  </a:lnTo>
                  <a:lnTo>
                    <a:pt x="600" y="740"/>
                  </a:lnTo>
                  <a:lnTo>
                    <a:pt x="581" y="767"/>
                  </a:lnTo>
                  <a:lnTo>
                    <a:pt x="616" y="693"/>
                  </a:lnTo>
                  <a:lnTo>
                    <a:pt x="539" y="623"/>
                  </a:lnTo>
                  <a:lnTo>
                    <a:pt x="509" y="531"/>
                  </a:lnTo>
                  <a:lnTo>
                    <a:pt x="442" y="408"/>
                  </a:lnTo>
                  <a:lnTo>
                    <a:pt x="506" y="573"/>
                  </a:lnTo>
                  <a:lnTo>
                    <a:pt x="563" y="743"/>
                  </a:lnTo>
                  <a:lnTo>
                    <a:pt x="616" y="917"/>
                  </a:lnTo>
                  <a:lnTo>
                    <a:pt x="979" y="961"/>
                  </a:lnTo>
                  <a:lnTo>
                    <a:pt x="1019" y="953"/>
                  </a:lnTo>
                  <a:lnTo>
                    <a:pt x="963" y="901"/>
                  </a:lnTo>
                  <a:lnTo>
                    <a:pt x="987" y="863"/>
                  </a:lnTo>
                  <a:lnTo>
                    <a:pt x="1021" y="825"/>
                  </a:lnTo>
                  <a:lnTo>
                    <a:pt x="1064" y="789"/>
                  </a:lnTo>
                  <a:lnTo>
                    <a:pt x="1080" y="796"/>
                  </a:lnTo>
                  <a:lnTo>
                    <a:pt x="1096" y="805"/>
                  </a:lnTo>
                  <a:lnTo>
                    <a:pt x="1097" y="808"/>
                  </a:lnTo>
                  <a:lnTo>
                    <a:pt x="1105" y="820"/>
                  </a:lnTo>
                  <a:lnTo>
                    <a:pt x="1101" y="820"/>
                  </a:lnTo>
                  <a:lnTo>
                    <a:pt x="1094" y="823"/>
                  </a:lnTo>
                  <a:lnTo>
                    <a:pt x="1089" y="828"/>
                  </a:lnTo>
                  <a:lnTo>
                    <a:pt x="1085" y="831"/>
                  </a:lnTo>
                  <a:lnTo>
                    <a:pt x="1080" y="836"/>
                  </a:lnTo>
                  <a:lnTo>
                    <a:pt x="1065" y="853"/>
                  </a:lnTo>
                  <a:lnTo>
                    <a:pt x="1057" y="874"/>
                  </a:lnTo>
                  <a:lnTo>
                    <a:pt x="1067" y="903"/>
                  </a:lnTo>
                  <a:lnTo>
                    <a:pt x="1081" y="929"/>
                  </a:lnTo>
                  <a:lnTo>
                    <a:pt x="1101" y="949"/>
                  </a:lnTo>
                  <a:lnTo>
                    <a:pt x="1097" y="953"/>
                  </a:lnTo>
                  <a:lnTo>
                    <a:pt x="1093" y="967"/>
                  </a:lnTo>
                  <a:lnTo>
                    <a:pt x="1083" y="977"/>
                  </a:lnTo>
                  <a:lnTo>
                    <a:pt x="1065" y="985"/>
                  </a:lnTo>
                  <a:lnTo>
                    <a:pt x="1043" y="986"/>
                  </a:lnTo>
                  <a:lnTo>
                    <a:pt x="1013" y="986"/>
                  </a:lnTo>
                  <a:lnTo>
                    <a:pt x="978" y="981"/>
                  </a:lnTo>
                  <a:lnTo>
                    <a:pt x="686" y="954"/>
                  </a:lnTo>
                  <a:lnTo>
                    <a:pt x="627" y="956"/>
                  </a:lnTo>
                  <a:lnTo>
                    <a:pt x="638" y="996"/>
                  </a:lnTo>
                  <a:lnTo>
                    <a:pt x="648" y="1034"/>
                  </a:lnTo>
                  <a:lnTo>
                    <a:pt x="653" y="1050"/>
                  </a:lnTo>
                  <a:lnTo>
                    <a:pt x="656" y="1066"/>
                  </a:lnTo>
                  <a:lnTo>
                    <a:pt x="645" y="1052"/>
                  </a:lnTo>
                  <a:lnTo>
                    <a:pt x="630" y="1044"/>
                  </a:lnTo>
                  <a:lnTo>
                    <a:pt x="613" y="1042"/>
                  </a:lnTo>
                  <a:lnTo>
                    <a:pt x="590" y="1046"/>
                  </a:lnTo>
                  <a:lnTo>
                    <a:pt x="563" y="1054"/>
                  </a:lnTo>
                  <a:lnTo>
                    <a:pt x="517" y="1033"/>
                  </a:lnTo>
                  <a:lnTo>
                    <a:pt x="474" y="1018"/>
                  </a:lnTo>
                  <a:lnTo>
                    <a:pt x="432" y="1013"/>
                  </a:lnTo>
                  <a:lnTo>
                    <a:pt x="394" y="1015"/>
                  </a:lnTo>
                  <a:lnTo>
                    <a:pt x="381" y="997"/>
                  </a:lnTo>
                  <a:lnTo>
                    <a:pt x="367" y="983"/>
                  </a:lnTo>
                  <a:lnTo>
                    <a:pt x="347" y="972"/>
                  </a:lnTo>
                  <a:lnTo>
                    <a:pt x="325" y="964"/>
                  </a:lnTo>
                  <a:lnTo>
                    <a:pt x="282" y="988"/>
                  </a:lnTo>
                  <a:lnTo>
                    <a:pt x="242" y="1020"/>
                  </a:lnTo>
                  <a:lnTo>
                    <a:pt x="202" y="1063"/>
                  </a:lnTo>
                  <a:lnTo>
                    <a:pt x="163" y="1118"/>
                  </a:lnTo>
                  <a:lnTo>
                    <a:pt x="127" y="1180"/>
                  </a:lnTo>
                  <a:lnTo>
                    <a:pt x="135" y="1129"/>
                  </a:lnTo>
                  <a:lnTo>
                    <a:pt x="146" y="1082"/>
                  </a:lnTo>
                  <a:lnTo>
                    <a:pt x="163" y="1042"/>
                  </a:lnTo>
                  <a:lnTo>
                    <a:pt x="186" y="1005"/>
                  </a:lnTo>
                  <a:lnTo>
                    <a:pt x="213" y="973"/>
                  </a:lnTo>
                  <a:lnTo>
                    <a:pt x="245" y="948"/>
                  </a:lnTo>
                  <a:lnTo>
                    <a:pt x="282" y="927"/>
                  </a:lnTo>
                  <a:lnTo>
                    <a:pt x="248" y="876"/>
                  </a:lnTo>
                  <a:lnTo>
                    <a:pt x="264" y="799"/>
                  </a:lnTo>
                  <a:lnTo>
                    <a:pt x="272" y="719"/>
                  </a:lnTo>
                  <a:lnTo>
                    <a:pt x="275" y="636"/>
                  </a:lnTo>
                  <a:lnTo>
                    <a:pt x="272" y="549"/>
                  </a:lnTo>
                  <a:lnTo>
                    <a:pt x="264" y="458"/>
                  </a:lnTo>
                  <a:lnTo>
                    <a:pt x="248" y="365"/>
                  </a:lnTo>
                  <a:lnTo>
                    <a:pt x="267" y="397"/>
                  </a:lnTo>
                  <a:lnTo>
                    <a:pt x="285" y="437"/>
                  </a:lnTo>
                  <a:lnTo>
                    <a:pt x="298" y="483"/>
                  </a:lnTo>
                  <a:lnTo>
                    <a:pt x="309" y="536"/>
                  </a:lnTo>
                  <a:lnTo>
                    <a:pt x="317" y="597"/>
                  </a:lnTo>
                  <a:lnTo>
                    <a:pt x="323" y="664"/>
                  </a:lnTo>
                  <a:lnTo>
                    <a:pt x="325" y="738"/>
                  </a:lnTo>
                  <a:lnTo>
                    <a:pt x="325" y="820"/>
                  </a:lnTo>
                  <a:lnTo>
                    <a:pt x="335" y="853"/>
                  </a:lnTo>
                  <a:lnTo>
                    <a:pt x="339" y="882"/>
                  </a:lnTo>
                  <a:lnTo>
                    <a:pt x="341" y="908"/>
                  </a:lnTo>
                  <a:lnTo>
                    <a:pt x="339" y="930"/>
                  </a:lnTo>
                  <a:lnTo>
                    <a:pt x="371" y="930"/>
                  </a:lnTo>
                  <a:lnTo>
                    <a:pt x="405" y="941"/>
                  </a:lnTo>
                  <a:lnTo>
                    <a:pt x="439" y="964"/>
                  </a:lnTo>
                  <a:lnTo>
                    <a:pt x="471" y="996"/>
                  </a:lnTo>
                  <a:lnTo>
                    <a:pt x="582" y="996"/>
                  </a:lnTo>
                  <a:lnTo>
                    <a:pt x="531" y="820"/>
                  </a:lnTo>
                  <a:lnTo>
                    <a:pt x="474" y="642"/>
                  </a:lnTo>
                  <a:lnTo>
                    <a:pt x="408" y="461"/>
                  </a:lnTo>
                  <a:lnTo>
                    <a:pt x="338" y="277"/>
                  </a:lnTo>
                  <a:lnTo>
                    <a:pt x="293" y="232"/>
                  </a:lnTo>
                  <a:lnTo>
                    <a:pt x="243" y="194"/>
                  </a:lnTo>
                  <a:lnTo>
                    <a:pt x="189" y="158"/>
                  </a:lnTo>
                  <a:lnTo>
                    <a:pt x="130" y="129"/>
                  </a:lnTo>
                  <a:lnTo>
                    <a:pt x="67" y="104"/>
                  </a:lnTo>
                  <a:lnTo>
                    <a:pt x="0" y="83"/>
                  </a:lnTo>
                  <a:lnTo>
                    <a:pt x="8" y="62"/>
                  </a:lnTo>
                  <a:lnTo>
                    <a:pt x="15" y="64"/>
                  </a:lnTo>
                  <a:lnTo>
                    <a:pt x="26" y="64"/>
                  </a:lnTo>
                  <a:lnTo>
                    <a:pt x="93" y="77"/>
                  </a:lnTo>
                  <a:lnTo>
                    <a:pt x="159" y="99"/>
                  </a:lnTo>
                  <a:lnTo>
                    <a:pt x="221" y="129"/>
                  </a:lnTo>
                  <a:lnTo>
                    <a:pt x="282" y="171"/>
                  </a:lnTo>
                  <a:lnTo>
                    <a:pt x="343" y="221"/>
                  </a:lnTo>
                  <a:lnTo>
                    <a:pt x="370" y="171"/>
                  </a:lnTo>
                  <a:lnTo>
                    <a:pt x="207" y="67"/>
                  </a:lnTo>
                  <a:lnTo>
                    <a:pt x="120" y="67"/>
                  </a:lnTo>
                  <a:lnTo>
                    <a:pt x="27" y="38"/>
                  </a:lnTo>
                  <a:lnTo>
                    <a:pt x="31" y="0"/>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80" name="Freeform 82">
              <a:extLst>
                <a:ext uri="{FF2B5EF4-FFF2-40B4-BE49-F238E27FC236}">
                  <a16:creationId xmlns:a16="http://schemas.microsoft.com/office/drawing/2014/main" id="{D2B69663-25FF-4011-BE19-0EB9A02E3CA8}"/>
                </a:ext>
              </a:extLst>
            </p:cNvPr>
            <p:cNvSpPr>
              <a:spLocks/>
            </p:cNvSpPr>
            <p:nvPr/>
          </p:nvSpPr>
          <p:spPr bwMode="auto">
            <a:xfrm>
              <a:off x="2187575" y="4217988"/>
              <a:ext cx="1779588" cy="1258888"/>
            </a:xfrm>
            <a:custGeom>
              <a:avLst/>
              <a:gdLst/>
              <a:ahLst/>
              <a:cxnLst>
                <a:cxn ang="0">
                  <a:pos x="0" y="0"/>
                </a:cxn>
                <a:cxn ang="0">
                  <a:pos x="251" y="552"/>
                </a:cxn>
                <a:cxn ang="0">
                  <a:pos x="263" y="580"/>
                </a:cxn>
                <a:cxn ang="0">
                  <a:pos x="283" y="600"/>
                </a:cxn>
                <a:cxn ang="0">
                  <a:pos x="308" y="618"/>
                </a:cxn>
                <a:cxn ang="0">
                  <a:pos x="342" y="631"/>
                </a:cxn>
                <a:cxn ang="0">
                  <a:pos x="383" y="639"/>
                </a:cxn>
                <a:cxn ang="0">
                  <a:pos x="431" y="642"/>
                </a:cxn>
                <a:cxn ang="0">
                  <a:pos x="439" y="640"/>
                </a:cxn>
                <a:cxn ang="0">
                  <a:pos x="451" y="637"/>
                </a:cxn>
                <a:cxn ang="0">
                  <a:pos x="529" y="620"/>
                </a:cxn>
                <a:cxn ang="0">
                  <a:pos x="614" y="602"/>
                </a:cxn>
                <a:cxn ang="0">
                  <a:pos x="708" y="588"/>
                </a:cxn>
                <a:cxn ang="0">
                  <a:pos x="812" y="573"/>
                </a:cxn>
                <a:cxn ang="0">
                  <a:pos x="922" y="562"/>
                </a:cxn>
                <a:cxn ang="0">
                  <a:pos x="1042" y="552"/>
                </a:cxn>
                <a:cxn ang="0">
                  <a:pos x="1110" y="350"/>
                </a:cxn>
                <a:cxn ang="0">
                  <a:pos x="1113" y="352"/>
                </a:cxn>
                <a:cxn ang="0">
                  <a:pos x="1119" y="359"/>
                </a:cxn>
                <a:cxn ang="0">
                  <a:pos x="1121" y="363"/>
                </a:cxn>
                <a:cxn ang="0">
                  <a:pos x="1121" y="368"/>
                </a:cxn>
                <a:cxn ang="0">
                  <a:pos x="1119" y="371"/>
                </a:cxn>
                <a:cxn ang="0">
                  <a:pos x="1119" y="376"/>
                </a:cxn>
                <a:cxn ang="0">
                  <a:pos x="1106" y="475"/>
                </a:cxn>
                <a:cxn ang="0">
                  <a:pos x="1100" y="568"/>
                </a:cxn>
                <a:cxn ang="0">
                  <a:pos x="1100" y="581"/>
                </a:cxn>
                <a:cxn ang="0">
                  <a:pos x="1095" y="589"/>
                </a:cxn>
                <a:cxn ang="0">
                  <a:pos x="1082" y="592"/>
                </a:cxn>
                <a:cxn ang="0">
                  <a:pos x="1063" y="592"/>
                </a:cxn>
                <a:cxn ang="0">
                  <a:pos x="643" y="623"/>
                </a:cxn>
                <a:cxn ang="0">
                  <a:pos x="534" y="793"/>
                </a:cxn>
                <a:cxn ang="0">
                  <a:pos x="393" y="793"/>
                </a:cxn>
                <a:cxn ang="0">
                  <a:pos x="462" y="730"/>
                </a:cxn>
                <a:cxn ang="0">
                  <a:pos x="406" y="725"/>
                </a:cxn>
                <a:cxn ang="0">
                  <a:pos x="358" y="716"/>
                </a:cxn>
                <a:cxn ang="0">
                  <a:pos x="316" y="704"/>
                </a:cxn>
                <a:cxn ang="0">
                  <a:pos x="284" y="690"/>
                </a:cxn>
                <a:cxn ang="0">
                  <a:pos x="259" y="674"/>
                </a:cxn>
                <a:cxn ang="0">
                  <a:pos x="241" y="653"/>
                </a:cxn>
                <a:cxn ang="0">
                  <a:pos x="0" y="101"/>
                </a:cxn>
                <a:cxn ang="0">
                  <a:pos x="0" y="0"/>
                </a:cxn>
              </a:cxnLst>
              <a:rect l="0" t="0" r="r" b="b"/>
              <a:pathLst>
                <a:path w="1121" h="793">
                  <a:moveTo>
                    <a:pt x="0" y="0"/>
                  </a:moveTo>
                  <a:lnTo>
                    <a:pt x="251" y="552"/>
                  </a:lnTo>
                  <a:lnTo>
                    <a:pt x="263" y="580"/>
                  </a:lnTo>
                  <a:lnTo>
                    <a:pt x="283" y="600"/>
                  </a:lnTo>
                  <a:lnTo>
                    <a:pt x="308" y="618"/>
                  </a:lnTo>
                  <a:lnTo>
                    <a:pt x="342" y="631"/>
                  </a:lnTo>
                  <a:lnTo>
                    <a:pt x="383" y="639"/>
                  </a:lnTo>
                  <a:lnTo>
                    <a:pt x="431" y="642"/>
                  </a:lnTo>
                  <a:lnTo>
                    <a:pt x="439" y="640"/>
                  </a:lnTo>
                  <a:lnTo>
                    <a:pt x="451" y="637"/>
                  </a:lnTo>
                  <a:lnTo>
                    <a:pt x="529" y="620"/>
                  </a:lnTo>
                  <a:lnTo>
                    <a:pt x="614" y="602"/>
                  </a:lnTo>
                  <a:lnTo>
                    <a:pt x="708" y="588"/>
                  </a:lnTo>
                  <a:lnTo>
                    <a:pt x="812" y="573"/>
                  </a:lnTo>
                  <a:lnTo>
                    <a:pt x="922" y="562"/>
                  </a:lnTo>
                  <a:lnTo>
                    <a:pt x="1042" y="552"/>
                  </a:lnTo>
                  <a:lnTo>
                    <a:pt x="1110" y="350"/>
                  </a:lnTo>
                  <a:lnTo>
                    <a:pt x="1113" y="352"/>
                  </a:lnTo>
                  <a:lnTo>
                    <a:pt x="1119" y="359"/>
                  </a:lnTo>
                  <a:lnTo>
                    <a:pt x="1121" y="363"/>
                  </a:lnTo>
                  <a:lnTo>
                    <a:pt x="1121" y="368"/>
                  </a:lnTo>
                  <a:lnTo>
                    <a:pt x="1119" y="371"/>
                  </a:lnTo>
                  <a:lnTo>
                    <a:pt x="1119" y="376"/>
                  </a:lnTo>
                  <a:lnTo>
                    <a:pt x="1106" y="475"/>
                  </a:lnTo>
                  <a:lnTo>
                    <a:pt x="1100" y="568"/>
                  </a:lnTo>
                  <a:lnTo>
                    <a:pt x="1100" y="581"/>
                  </a:lnTo>
                  <a:lnTo>
                    <a:pt x="1095" y="589"/>
                  </a:lnTo>
                  <a:lnTo>
                    <a:pt x="1082" y="592"/>
                  </a:lnTo>
                  <a:lnTo>
                    <a:pt x="1063" y="592"/>
                  </a:lnTo>
                  <a:lnTo>
                    <a:pt x="643" y="623"/>
                  </a:lnTo>
                  <a:lnTo>
                    <a:pt x="534" y="793"/>
                  </a:lnTo>
                  <a:lnTo>
                    <a:pt x="393" y="793"/>
                  </a:lnTo>
                  <a:lnTo>
                    <a:pt x="462" y="730"/>
                  </a:lnTo>
                  <a:lnTo>
                    <a:pt x="406" y="725"/>
                  </a:lnTo>
                  <a:lnTo>
                    <a:pt x="358" y="716"/>
                  </a:lnTo>
                  <a:lnTo>
                    <a:pt x="316" y="704"/>
                  </a:lnTo>
                  <a:lnTo>
                    <a:pt x="284" y="690"/>
                  </a:lnTo>
                  <a:lnTo>
                    <a:pt x="259" y="674"/>
                  </a:lnTo>
                  <a:lnTo>
                    <a:pt x="241" y="653"/>
                  </a:lnTo>
                  <a:lnTo>
                    <a:pt x="0" y="101"/>
                  </a:lnTo>
                  <a:lnTo>
                    <a:pt x="0" y="0"/>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81" name="Freeform 83">
              <a:extLst>
                <a:ext uri="{FF2B5EF4-FFF2-40B4-BE49-F238E27FC236}">
                  <a16:creationId xmlns:a16="http://schemas.microsoft.com/office/drawing/2014/main" id="{8D6ADDBA-9F15-4467-BFE4-26B14E5B2E7F}"/>
                </a:ext>
              </a:extLst>
            </p:cNvPr>
            <p:cNvSpPr>
              <a:spLocks/>
            </p:cNvSpPr>
            <p:nvPr/>
          </p:nvSpPr>
          <p:spPr bwMode="auto">
            <a:xfrm>
              <a:off x="3621088" y="4257676"/>
              <a:ext cx="477838" cy="173038"/>
            </a:xfrm>
            <a:custGeom>
              <a:avLst/>
              <a:gdLst/>
              <a:ahLst/>
              <a:cxnLst>
                <a:cxn ang="0">
                  <a:pos x="0" y="0"/>
                </a:cxn>
                <a:cxn ang="0">
                  <a:pos x="15" y="2"/>
                </a:cxn>
                <a:cxn ang="0">
                  <a:pos x="29" y="10"/>
                </a:cxn>
                <a:cxn ang="0">
                  <a:pos x="42" y="21"/>
                </a:cxn>
                <a:cxn ang="0">
                  <a:pos x="47" y="29"/>
                </a:cxn>
                <a:cxn ang="0">
                  <a:pos x="53" y="36"/>
                </a:cxn>
                <a:cxn ang="0">
                  <a:pos x="171" y="63"/>
                </a:cxn>
                <a:cxn ang="0">
                  <a:pos x="216" y="71"/>
                </a:cxn>
                <a:cxn ang="0">
                  <a:pos x="301" y="84"/>
                </a:cxn>
                <a:cxn ang="0">
                  <a:pos x="277" y="109"/>
                </a:cxn>
                <a:cxn ang="0">
                  <a:pos x="43" y="63"/>
                </a:cxn>
                <a:cxn ang="0">
                  <a:pos x="0" y="0"/>
                </a:cxn>
              </a:cxnLst>
              <a:rect l="0" t="0" r="r" b="b"/>
              <a:pathLst>
                <a:path w="301" h="109">
                  <a:moveTo>
                    <a:pt x="0" y="0"/>
                  </a:moveTo>
                  <a:lnTo>
                    <a:pt x="15" y="2"/>
                  </a:lnTo>
                  <a:lnTo>
                    <a:pt x="29" y="10"/>
                  </a:lnTo>
                  <a:lnTo>
                    <a:pt x="42" y="21"/>
                  </a:lnTo>
                  <a:lnTo>
                    <a:pt x="47" y="29"/>
                  </a:lnTo>
                  <a:lnTo>
                    <a:pt x="53" y="36"/>
                  </a:lnTo>
                  <a:lnTo>
                    <a:pt x="171" y="63"/>
                  </a:lnTo>
                  <a:lnTo>
                    <a:pt x="216" y="71"/>
                  </a:lnTo>
                  <a:lnTo>
                    <a:pt x="301" y="84"/>
                  </a:lnTo>
                  <a:lnTo>
                    <a:pt x="277" y="109"/>
                  </a:lnTo>
                  <a:lnTo>
                    <a:pt x="43" y="63"/>
                  </a:lnTo>
                  <a:lnTo>
                    <a:pt x="0" y="0"/>
                  </a:lnTo>
                  <a:close/>
                </a:path>
              </a:pathLst>
            </a:custGeom>
            <a:solidFill>
              <a:srgbClr val="ACAC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82" name="Freeform 84">
              <a:extLst>
                <a:ext uri="{FF2B5EF4-FFF2-40B4-BE49-F238E27FC236}">
                  <a16:creationId xmlns:a16="http://schemas.microsoft.com/office/drawing/2014/main" id="{42339A1E-3F7D-4887-953F-5C5DCD1E0CB8}"/>
                </a:ext>
              </a:extLst>
            </p:cNvPr>
            <p:cNvSpPr>
              <a:spLocks/>
            </p:cNvSpPr>
            <p:nvPr/>
          </p:nvSpPr>
          <p:spPr bwMode="auto">
            <a:xfrm>
              <a:off x="3981450" y="4611688"/>
              <a:ext cx="1089025" cy="203200"/>
            </a:xfrm>
            <a:custGeom>
              <a:avLst/>
              <a:gdLst/>
              <a:ahLst/>
              <a:cxnLst>
                <a:cxn ang="0">
                  <a:pos x="229" y="0"/>
                </a:cxn>
                <a:cxn ang="0">
                  <a:pos x="373" y="10"/>
                </a:cxn>
                <a:cxn ang="0">
                  <a:pos x="455" y="16"/>
                </a:cxn>
                <a:cxn ang="0">
                  <a:pos x="474" y="18"/>
                </a:cxn>
                <a:cxn ang="0">
                  <a:pos x="509" y="19"/>
                </a:cxn>
                <a:cxn ang="0">
                  <a:pos x="570" y="24"/>
                </a:cxn>
                <a:cxn ang="0">
                  <a:pos x="686" y="26"/>
                </a:cxn>
                <a:cxn ang="0">
                  <a:pos x="675" y="54"/>
                </a:cxn>
                <a:cxn ang="0">
                  <a:pos x="306" y="29"/>
                </a:cxn>
                <a:cxn ang="0">
                  <a:pos x="223" y="86"/>
                </a:cxn>
                <a:cxn ang="0">
                  <a:pos x="53" y="125"/>
                </a:cxn>
                <a:cxn ang="0">
                  <a:pos x="39" y="128"/>
                </a:cxn>
                <a:cxn ang="0">
                  <a:pos x="0" y="128"/>
                </a:cxn>
                <a:cxn ang="0">
                  <a:pos x="192" y="21"/>
                </a:cxn>
                <a:cxn ang="0">
                  <a:pos x="229" y="0"/>
                </a:cxn>
              </a:cxnLst>
              <a:rect l="0" t="0" r="r" b="b"/>
              <a:pathLst>
                <a:path w="686" h="128">
                  <a:moveTo>
                    <a:pt x="229" y="0"/>
                  </a:moveTo>
                  <a:lnTo>
                    <a:pt x="373" y="10"/>
                  </a:lnTo>
                  <a:lnTo>
                    <a:pt x="455" y="16"/>
                  </a:lnTo>
                  <a:lnTo>
                    <a:pt x="474" y="18"/>
                  </a:lnTo>
                  <a:lnTo>
                    <a:pt x="509" y="19"/>
                  </a:lnTo>
                  <a:lnTo>
                    <a:pt x="570" y="24"/>
                  </a:lnTo>
                  <a:lnTo>
                    <a:pt x="686" y="26"/>
                  </a:lnTo>
                  <a:lnTo>
                    <a:pt x="675" y="54"/>
                  </a:lnTo>
                  <a:lnTo>
                    <a:pt x="306" y="29"/>
                  </a:lnTo>
                  <a:lnTo>
                    <a:pt x="223" y="86"/>
                  </a:lnTo>
                  <a:lnTo>
                    <a:pt x="53" y="125"/>
                  </a:lnTo>
                  <a:lnTo>
                    <a:pt x="39" y="128"/>
                  </a:lnTo>
                  <a:lnTo>
                    <a:pt x="0" y="128"/>
                  </a:lnTo>
                  <a:lnTo>
                    <a:pt x="192" y="21"/>
                  </a:lnTo>
                  <a:lnTo>
                    <a:pt x="229"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83" name="Freeform 85">
              <a:extLst>
                <a:ext uri="{FF2B5EF4-FFF2-40B4-BE49-F238E27FC236}">
                  <a16:creationId xmlns:a16="http://schemas.microsoft.com/office/drawing/2014/main" id="{20690F99-A722-423F-9F8B-B39D702AFCC1}"/>
                </a:ext>
              </a:extLst>
            </p:cNvPr>
            <p:cNvSpPr>
              <a:spLocks/>
            </p:cNvSpPr>
            <p:nvPr/>
          </p:nvSpPr>
          <p:spPr bwMode="auto">
            <a:xfrm>
              <a:off x="3933825" y="4814888"/>
              <a:ext cx="109538" cy="307975"/>
            </a:xfrm>
            <a:custGeom>
              <a:avLst/>
              <a:gdLst/>
              <a:ahLst/>
              <a:cxnLst>
                <a:cxn ang="0">
                  <a:pos x="19" y="0"/>
                </a:cxn>
                <a:cxn ang="0">
                  <a:pos x="69" y="0"/>
                </a:cxn>
                <a:cxn ang="0">
                  <a:pos x="59" y="184"/>
                </a:cxn>
                <a:cxn ang="0">
                  <a:pos x="58" y="194"/>
                </a:cxn>
                <a:cxn ang="0">
                  <a:pos x="0" y="192"/>
                </a:cxn>
                <a:cxn ang="0">
                  <a:pos x="6" y="99"/>
                </a:cxn>
                <a:cxn ang="0">
                  <a:pos x="19" y="0"/>
                </a:cxn>
              </a:cxnLst>
              <a:rect l="0" t="0" r="r" b="b"/>
              <a:pathLst>
                <a:path w="69" h="194">
                  <a:moveTo>
                    <a:pt x="19" y="0"/>
                  </a:moveTo>
                  <a:lnTo>
                    <a:pt x="69" y="0"/>
                  </a:lnTo>
                  <a:lnTo>
                    <a:pt x="59" y="184"/>
                  </a:lnTo>
                  <a:lnTo>
                    <a:pt x="58" y="194"/>
                  </a:lnTo>
                  <a:lnTo>
                    <a:pt x="0" y="192"/>
                  </a:lnTo>
                  <a:lnTo>
                    <a:pt x="6" y="99"/>
                  </a:lnTo>
                  <a:lnTo>
                    <a:pt x="19" y="0"/>
                  </a:lnTo>
                  <a:close/>
                </a:path>
              </a:pathLst>
            </a:custGeom>
            <a:solidFill>
              <a:srgbClr val="E2E2E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84" name="Freeform 86">
              <a:extLst>
                <a:ext uri="{FF2B5EF4-FFF2-40B4-BE49-F238E27FC236}">
                  <a16:creationId xmlns:a16="http://schemas.microsoft.com/office/drawing/2014/main" id="{2730759D-F910-49B1-A037-AB66D358EA07}"/>
                </a:ext>
              </a:extLst>
            </p:cNvPr>
            <p:cNvSpPr>
              <a:spLocks/>
            </p:cNvSpPr>
            <p:nvPr/>
          </p:nvSpPr>
          <p:spPr bwMode="auto">
            <a:xfrm>
              <a:off x="4214813" y="4633913"/>
              <a:ext cx="12700" cy="7938"/>
            </a:xfrm>
            <a:custGeom>
              <a:avLst/>
              <a:gdLst/>
              <a:ahLst/>
              <a:cxnLst>
                <a:cxn ang="0">
                  <a:pos x="4" y="0"/>
                </a:cxn>
                <a:cxn ang="0">
                  <a:pos x="8" y="5"/>
                </a:cxn>
                <a:cxn ang="0">
                  <a:pos x="0" y="4"/>
                </a:cxn>
                <a:cxn ang="0">
                  <a:pos x="4" y="0"/>
                </a:cxn>
              </a:cxnLst>
              <a:rect l="0" t="0" r="r" b="b"/>
              <a:pathLst>
                <a:path w="8" h="5">
                  <a:moveTo>
                    <a:pt x="4" y="0"/>
                  </a:moveTo>
                  <a:lnTo>
                    <a:pt x="8" y="5"/>
                  </a:lnTo>
                  <a:lnTo>
                    <a:pt x="0" y="4"/>
                  </a:lnTo>
                  <a:lnTo>
                    <a:pt x="4"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85" name="Freeform 87">
              <a:extLst>
                <a:ext uri="{FF2B5EF4-FFF2-40B4-BE49-F238E27FC236}">
                  <a16:creationId xmlns:a16="http://schemas.microsoft.com/office/drawing/2014/main" id="{A12C9D8B-16B4-484D-85CC-17E807936E6C}"/>
                </a:ext>
              </a:extLst>
            </p:cNvPr>
            <p:cNvSpPr>
              <a:spLocks/>
            </p:cNvSpPr>
            <p:nvPr/>
          </p:nvSpPr>
          <p:spPr bwMode="auto">
            <a:xfrm>
              <a:off x="3468688" y="4641851"/>
              <a:ext cx="93663" cy="127000"/>
            </a:xfrm>
            <a:custGeom>
              <a:avLst/>
              <a:gdLst/>
              <a:ahLst/>
              <a:cxnLst>
                <a:cxn ang="0">
                  <a:pos x="59" y="0"/>
                </a:cxn>
                <a:cxn ang="0">
                  <a:pos x="21" y="80"/>
                </a:cxn>
                <a:cxn ang="0">
                  <a:pos x="11" y="42"/>
                </a:cxn>
                <a:cxn ang="0">
                  <a:pos x="0" y="2"/>
                </a:cxn>
                <a:cxn ang="0">
                  <a:pos x="59" y="0"/>
                </a:cxn>
              </a:cxnLst>
              <a:rect l="0" t="0" r="r" b="b"/>
              <a:pathLst>
                <a:path w="59" h="80">
                  <a:moveTo>
                    <a:pt x="59" y="0"/>
                  </a:moveTo>
                  <a:lnTo>
                    <a:pt x="21" y="80"/>
                  </a:lnTo>
                  <a:lnTo>
                    <a:pt x="11" y="42"/>
                  </a:lnTo>
                  <a:lnTo>
                    <a:pt x="0" y="2"/>
                  </a:lnTo>
                  <a:lnTo>
                    <a:pt x="59"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86" name="Freeform 88">
              <a:extLst>
                <a:ext uri="{FF2B5EF4-FFF2-40B4-BE49-F238E27FC236}">
                  <a16:creationId xmlns:a16="http://schemas.microsoft.com/office/drawing/2014/main" id="{A6A73D46-BB46-43A1-8F15-9ED0F183C5EE}"/>
                </a:ext>
              </a:extLst>
            </p:cNvPr>
            <p:cNvSpPr>
              <a:spLocks/>
            </p:cNvSpPr>
            <p:nvPr/>
          </p:nvSpPr>
          <p:spPr bwMode="auto">
            <a:xfrm>
              <a:off x="4335463" y="4657726"/>
              <a:ext cx="717550" cy="330200"/>
            </a:xfrm>
            <a:custGeom>
              <a:avLst/>
              <a:gdLst/>
              <a:ahLst/>
              <a:cxnLst>
                <a:cxn ang="0">
                  <a:pos x="83" y="0"/>
                </a:cxn>
                <a:cxn ang="0">
                  <a:pos x="452" y="25"/>
                </a:cxn>
                <a:cxn ang="0">
                  <a:pos x="382" y="208"/>
                </a:cxn>
                <a:cxn ang="0">
                  <a:pos x="272" y="202"/>
                </a:cxn>
                <a:cxn ang="0">
                  <a:pos x="251" y="190"/>
                </a:cxn>
                <a:cxn ang="0">
                  <a:pos x="270" y="194"/>
                </a:cxn>
                <a:cxn ang="0">
                  <a:pos x="284" y="192"/>
                </a:cxn>
                <a:cxn ang="0">
                  <a:pos x="294" y="186"/>
                </a:cxn>
                <a:cxn ang="0">
                  <a:pos x="299" y="173"/>
                </a:cxn>
                <a:cxn ang="0">
                  <a:pos x="297" y="162"/>
                </a:cxn>
                <a:cxn ang="0">
                  <a:pos x="288" y="150"/>
                </a:cxn>
                <a:cxn ang="0">
                  <a:pos x="283" y="146"/>
                </a:cxn>
                <a:cxn ang="0">
                  <a:pos x="276" y="142"/>
                </a:cxn>
                <a:cxn ang="0">
                  <a:pos x="268" y="139"/>
                </a:cxn>
                <a:cxn ang="0">
                  <a:pos x="209" y="104"/>
                </a:cxn>
                <a:cxn ang="0">
                  <a:pos x="121" y="77"/>
                </a:cxn>
                <a:cxn ang="0">
                  <a:pos x="88" y="65"/>
                </a:cxn>
                <a:cxn ang="0">
                  <a:pos x="56" y="57"/>
                </a:cxn>
                <a:cxn ang="0">
                  <a:pos x="27" y="56"/>
                </a:cxn>
                <a:cxn ang="0">
                  <a:pos x="0" y="57"/>
                </a:cxn>
                <a:cxn ang="0">
                  <a:pos x="83" y="0"/>
                </a:cxn>
              </a:cxnLst>
              <a:rect l="0" t="0" r="r" b="b"/>
              <a:pathLst>
                <a:path w="452" h="208">
                  <a:moveTo>
                    <a:pt x="83" y="0"/>
                  </a:moveTo>
                  <a:lnTo>
                    <a:pt x="452" y="25"/>
                  </a:lnTo>
                  <a:lnTo>
                    <a:pt x="382" y="208"/>
                  </a:lnTo>
                  <a:lnTo>
                    <a:pt x="272" y="202"/>
                  </a:lnTo>
                  <a:lnTo>
                    <a:pt x="251" y="190"/>
                  </a:lnTo>
                  <a:lnTo>
                    <a:pt x="270" y="194"/>
                  </a:lnTo>
                  <a:lnTo>
                    <a:pt x="284" y="192"/>
                  </a:lnTo>
                  <a:lnTo>
                    <a:pt x="294" y="186"/>
                  </a:lnTo>
                  <a:lnTo>
                    <a:pt x="299" y="173"/>
                  </a:lnTo>
                  <a:lnTo>
                    <a:pt x="297" y="162"/>
                  </a:lnTo>
                  <a:lnTo>
                    <a:pt x="288" y="150"/>
                  </a:lnTo>
                  <a:lnTo>
                    <a:pt x="283" y="146"/>
                  </a:lnTo>
                  <a:lnTo>
                    <a:pt x="276" y="142"/>
                  </a:lnTo>
                  <a:lnTo>
                    <a:pt x="268" y="139"/>
                  </a:lnTo>
                  <a:lnTo>
                    <a:pt x="209" y="104"/>
                  </a:lnTo>
                  <a:lnTo>
                    <a:pt x="121" y="77"/>
                  </a:lnTo>
                  <a:lnTo>
                    <a:pt x="88" y="65"/>
                  </a:lnTo>
                  <a:lnTo>
                    <a:pt x="56" y="57"/>
                  </a:lnTo>
                  <a:lnTo>
                    <a:pt x="27" y="56"/>
                  </a:lnTo>
                  <a:lnTo>
                    <a:pt x="0" y="57"/>
                  </a:lnTo>
                  <a:lnTo>
                    <a:pt x="8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87" name="Freeform 89">
              <a:extLst>
                <a:ext uri="{FF2B5EF4-FFF2-40B4-BE49-F238E27FC236}">
                  <a16:creationId xmlns:a16="http://schemas.microsoft.com/office/drawing/2014/main" id="{2446D12B-9BCB-4A67-8091-02E65A913CA1}"/>
                </a:ext>
              </a:extLst>
            </p:cNvPr>
            <p:cNvSpPr>
              <a:spLocks/>
            </p:cNvSpPr>
            <p:nvPr/>
          </p:nvSpPr>
          <p:spPr bwMode="auto">
            <a:xfrm>
              <a:off x="3963988" y="3998913"/>
              <a:ext cx="1239838" cy="650875"/>
            </a:xfrm>
            <a:custGeom>
              <a:avLst/>
              <a:gdLst/>
              <a:ahLst/>
              <a:cxnLst>
                <a:cxn ang="0">
                  <a:pos x="317" y="21"/>
                </a:cxn>
                <a:cxn ang="0">
                  <a:pos x="432" y="51"/>
                </a:cxn>
                <a:cxn ang="0">
                  <a:pos x="598" y="91"/>
                </a:cxn>
                <a:cxn ang="0">
                  <a:pos x="747" y="135"/>
                </a:cxn>
                <a:cxn ang="0">
                  <a:pos x="777" y="154"/>
                </a:cxn>
                <a:cxn ang="0">
                  <a:pos x="747" y="165"/>
                </a:cxn>
                <a:cxn ang="0">
                  <a:pos x="661" y="159"/>
                </a:cxn>
                <a:cxn ang="0">
                  <a:pos x="648" y="175"/>
                </a:cxn>
                <a:cxn ang="0">
                  <a:pos x="646" y="203"/>
                </a:cxn>
                <a:cxn ang="0">
                  <a:pos x="528" y="163"/>
                </a:cxn>
                <a:cxn ang="0">
                  <a:pos x="613" y="197"/>
                </a:cxn>
                <a:cxn ang="0">
                  <a:pos x="666" y="213"/>
                </a:cxn>
                <a:cxn ang="0">
                  <a:pos x="622" y="219"/>
                </a:cxn>
                <a:cxn ang="0">
                  <a:pos x="669" y="243"/>
                </a:cxn>
                <a:cxn ang="0">
                  <a:pos x="702" y="267"/>
                </a:cxn>
                <a:cxn ang="0">
                  <a:pos x="697" y="274"/>
                </a:cxn>
                <a:cxn ang="0">
                  <a:pos x="688" y="276"/>
                </a:cxn>
                <a:cxn ang="0">
                  <a:pos x="672" y="280"/>
                </a:cxn>
                <a:cxn ang="0">
                  <a:pos x="632" y="280"/>
                </a:cxn>
                <a:cxn ang="0">
                  <a:pos x="621" y="292"/>
                </a:cxn>
                <a:cxn ang="0">
                  <a:pos x="594" y="285"/>
                </a:cxn>
                <a:cxn ang="0">
                  <a:pos x="509" y="261"/>
                </a:cxn>
                <a:cxn ang="0">
                  <a:pos x="426" y="263"/>
                </a:cxn>
                <a:cxn ang="0">
                  <a:pos x="347" y="248"/>
                </a:cxn>
                <a:cxn ang="0">
                  <a:pos x="290" y="263"/>
                </a:cxn>
                <a:cxn ang="0">
                  <a:pos x="341" y="256"/>
                </a:cxn>
                <a:cxn ang="0">
                  <a:pos x="507" y="322"/>
                </a:cxn>
                <a:cxn ang="0">
                  <a:pos x="544" y="365"/>
                </a:cxn>
                <a:cxn ang="0">
                  <a:pos x="581" y="410"/>
                </a:cxn>
                <a:cxn ang="0">
                  <a:pos x="485" y="404"/>
                </a:cxn>
                <a:cxn ang="0">
                  <a:pos x="453" y="386"/>
                </a:cxn>
                <a:cxn ang="0">
                  <a:pos x="384" y="396"/>
                </a:cxn>
                <a:cxn ang="0">
                  <a:pos x="203" y="407"/>
                </a:cxn>
                <a:cxn ang="0">
                  <a:pos x="162" y="400"/>
                </a:cxn>
                <a:cxn ang="0">
                  <a:pos x="128" y="354"/>
                </a:cxn>
                <a:cxn ang="0">
                  <a:pos x="126" y="304"/>
                </a:cxn>
                <a:cxn ang="0">
                  <a:pos x="146" y="282"/>
                </a:cxn>
                <a:cxn ang="0">
                  <a:pos x="155" y="274"/>
                </a:cxn>
                <a:cxn ang="0">
                  <a:pos x="166" y="271"/>
                </a:cxn>
                <a:cxn ang="0">
                  <a:pos x="203" y="277"/>
                </a:cxn>
                <a:cxn ang="0">
                  <a:pos x="245" y="271"/>
                </a:cxn>
                <a:cxn ang="0">
                  <a:pos x="253" y="261"/>
                </a:cxn>
                <a:cxn ang="0">
                  <a:pos x="258" y="255"/>
                </a:cxn>
                <a:cxn ang="0">
                  <a:pos x="157" y="256"/>
                </a:cxn>
                <a:cxn ang="0">
                  <a:pos x="125" y="240"/>
                </a:cxn>
                <a:cxn ang="0">
                  <a:pos x="85" y="247"/>
                </a:cxn>
                <a:cxn ang="0">
                  <a:pos x="15" y="203"/>
                </a:cxn>
                <a:cxn ang="0">
                  <a:pos x="56" y="147"/>
                </a:cxn>
                <a:cxn ang="0">
                  <a:pos x="168" y="159"/>
                </a:cxn>
                <a:cxn ang="0">
                  <a:pos x="317" y="163"/>
                </a:cxn>
                <a:cxn ang="0">
                  <a:pos x="507" y="147"/>
                </a:cxn>
                <a:cxn ang="0">
                  <a:pos x="294" y="135"/>
                </a:cxn>
                <a:cxn ang="0">
                  <a:pos x="165" y="117"/>
                </a:cxn>
                <a:cxn ang="0">
                  <a:pos x="120" y="53"/>
                </a:cxn>
                <a:cxn ang="0">
                  <a:pos x="229" y="35"/>
                </a:cxn>
              </a:cxnLst>
              <a:rect l="0" t="0" r="r" b="b"/>
              <a:pathLst>
                <a:path w="781" h="410">
                  <a:moveTo>
                    <a:pt x="269" y="0"/>
                  </a:moveTo>
                  <a:lnTo>
                    <a:pt x="317" y="21"/>
                  </a:lnTo>
                  <a:lnTo>
                    <a:pt x="371" y="37"/>
                  </a:lnTo>
                  <a:lnTo>
                    <a:pt x="432" y="51"/>
                  </a:lnTo>
                  <a:lnTo>
                    <a:pt x="496" y="63"/>
                  </a:lnTo>
                  <a:lnTo>
                    <a:pt x="598" y="91"/>
                  </a:lnTo>
                  <a:lnTo>
                    <a:pt x="677" y="107"/>
                  </a:lnTo>
                  <a:lnTo>
                    <a:pt x="747" y="135"/>
                  </a:lnTo>
                  <a:lnTo>
                    <a:pt x="781" y="144"/>
                  </a:lnTo>
                  <a:lnTo>
                    <a:pt x="777" y="154"/>
                  </a:lnTo>
                  <a:lnTo>
                    <a:pt x="765" y="162"/>
                  </a:lnTo>
                  <a:lnTo>
                    <a:pt x="747" y="165"/>
                  </a:lnTo>
                  <a:lnTo>
                    <a:pt x="729" y="165"/>
                  </a:lnTo>
                  <a:lnTo>
                    <a:pt x="661" y="159"/>
                  </a:lnTo>
                  <a:lnTo>
                    <a:pt x="658" y="168"/>
                  </a:lnTo>
                  <a:lnTo>
                    <a:pt x="648" y="175"/>
                  </a:lnTo>
                  <a:lnTo>
                    <a:pt x="630" y="176"/>
                  </a:lnTo>
                  <a:lnTo>
                    <a:pt x="646" y="203"/>
                  </a:lnTo>
                  <a:lnTo>
                    <a:pt x="608" y="187"/>
                  </a:lnTo>
                  <a:lnTo>
                    <a:pt x="528" y="163"/>
                  </a:lnTo>
                  <a:lnTo>
                    <a:pt x="576" y="192"/>
                  </a:lnTo>
                  <a:lnTo>
                    <a:pt x="613" y="197"/>
                  </a:lnTo>
                  <a:lnTo>
                    <a:pt x="648" y="208"/>
                  </a:lnTo>
                  <a:lnTo>
                    <a:pt x="666" y="213"/>
                  </a:lnTo>
                  <a:lnTo>
                    <a:pt x="653" y="215"/>
                  </a:lnTo>
                  <a:lnTo>
                    <a:pt x="622" y="219"/>
                  </a:lnTo>
                  <a:lnTo>
                    <a:pt x="662" y="240"/>
                  </a:lnTo>
                  <a:lnTo>
                    <a:pt x="669" y="243"/>
                  </a:lnTo>
                  <a:lnTo>
                    <a:pt x="702" y="255"/>
                  </a:lnTo>
                  <a:lnTo>
                    <a:pt x="702" y="267"/>
                  </a:lnTo>
                  <a:lnTo>
                    <a:pt x="701" y="271"/>
                  </a:lnTo>
                  <a:lnTo>
                    <a:pt x="697" y="274"/>
                  </a:lnTo>
                  <a:lnTo>
                    <a:pt x="693" y="276"/>
                  </a:lnTo>
                  <a:lnTo>
                    <a:pt x="688" y="276"/>
                  </a:lnTo>
                  <a:lnTo>
                    <a:pt x="681" y="274"/>
                  </a:lnTo>
                  <a:lnTo>
                    <a:pt x="672" y="280"/>
                  </a:lnTo>
                  <a:lnTo>
                    <a:pt x="656" y="284"/>
                  </a:lnTo>
                  <a:lnTo>
                    <a:pt x="632" y="280"/>
                  </a:lnTo>
                  <a:lnTo>
                    <a:pt x="629" y="288"/>
                  </a:lnTo>
                  <a:lnTo>
                    <a:pt x="621" y="292"/>
                  </a:lnTo>
                  <a:lnTo>
                    <a:pt x="610" y="290"/>
                  </a:lnTo>
                  <a:lnTo>
                    <a:pt x="594" y="285"/>
                  </a:lnTo>
                  <a:lnTo>
                    <a:pt x="546" y="267"/>
                  </a:lnTo>
                  <a:lnTo>
                    <a:pt x="509" y="261"/>
                  </a:lnTo>
                  <a:lnTo>
                    <a:pt x="467" y="261"/>
                  </a:lnTo>
                  <a:lnTo>
                    <a:pt x="426" y="263"/>
                  </a:lnTo>
                  <a:lnTo>
                    <a:pt x="386" y="258"/>
                  </a:lnTo>
                  <a:lnTo>
                    <a:pt x="347" y="248"/>
                  </a:lnTo>
                  <a:lnTo>
                    <a:pt x="286" y="256"/>
                  </a:lnTo>
                  <a:lnTo>
                    <a:pt x="290" y="263"/>
                  </a:lnTo>
                  <a:lnTo>
                    <a:pt x="290" y="267"/>
                  </a:lnTo>
                  <a:lnTo>
                    <a:pt x="341" y="256"/>
                  </a:lnTo>
                  <a:lnTo>
                    <a:pt x="448" y="271"/>
                  </a:lnTo>
                  <a:lnTo>
                    <a:pt x="507" y="322"/>
                  </a:lnTo>
                  <a:lnTo>
                    <a:pt x="539" y="359"/>
                  </a:lnTo>
                  <a:lnTo>
                    <a:pt x="544" y="365"/>
                  </a:lnTo>
                  <a:lnTo>
                    <a:pt x="571" y="399"/>
                  </a:lnTo>
                  <a:lnTo>
                    <a:pt x="581" y="410"/>
                  </a:lnTo>
                  <a:lnTo>
                    <a:pt x="520" y="405"/>
                  </a:lnTo>
                  <a:lnTo>
                    <a:pt x="485" y="404"/>
                  </a:lnTo>
                  <a:lnTo>
                    <a:pt x="466" y="402"/>
                  </a:lnTo>
                  <a:lnTo>
                    <a:pt x="453" y="386"/>
                  </a:lnTo>
                  <a:lnTo>
                    <a:pt x="411" y="367"/>
                  </a:lnTo>
                  <a:lnTo>
                    <a:pt x="384" y="396"/>
                  </a:lnTo>
                  <a:lnTo>
                    <a:pt x="240" y="386"/>
                  </a:lnTo>
                  <a:lnTo>
                    <a:pt x="203" y="407"/>
                  </a:lnTo>
                  <a:lnTo>
                    <a:pt x="166" y="405"/>
                  </a:lnTo>
                  <a:lnTo>
                    <a:pt x="162" y="400"/>
                  </a:lnTo>
                  <a:lnTo>
                    <a:pt x="142" y="380"/>
                  </a:lnTo>
                  <a:lnTo>
                    <a:pt x="128" y="354"/>
                  </a:lnTo>
                  <a:lnTo>
                    <a:pt x="118" y="325"/>
                  </a:lnTo>
                  <a:lnTo>
                    <a:pt x="126" y="304"/>
                  </a:lnTo>
                  <a:lnTo>
                    <a:pt x="141" y="287"/>
                  </a:lnTo>
                  <a:lnTo>
                    <a:pt x="146" y="282"/>
                  </a:lnTo>
                  <a:lnTo>
                    <a:pt x="150" y="279"/>
                  </a:lnTo>
                  <a:lnTo>
                    <a:pt x="155" y="274"/>
                  </a:lnTo>
                  <a:lnTo>
                    <a:pt x="162" y="271"/>
                  </a:lnTo>
                  <a:lnTo>
                    <a:pt x="166" y="271"/>
                  </a:lnTo>
                  <a:lnTo>
                    <a:pt x="168" y="272"/>
                  </a:lnTo>
                  <a:lnTo>
                    <a:pt x="203" y="277"/>
                  </a:lnTo>
                  <a:lnTo>
                    <a:pt x="243" y="277"/>
                  </a:lnTo>
                  <a:lnTo>
                    <a:pt x="245" y="271"/>
                  </a:lnTo>
                  <a:lnTo>
                    <a:pt x="246" y="267"/>
                  </a:lnTo>
                  <a:lnTo>
                    <a:pt x="253" y="261"/>
                  </a:lnTo>
                  <a:lnTo>
                    <a:pt x="254" y="258"/>
                  </a:lnTo>
                  <a:lnTo>
                    <a:pt x="258" y="255"/>
                  </a:lnTo>
                  <a:lnTo>
                    <a:pt x="158" y="259"/>
                  </a:lnTo>
                  <a:lnTo>
                    <a:pt x="157" y="256"/>
                  </a:lnTo>
                  <a:lnTo>
                    <a:pt x="141" y="247"/>
                  </a:lnTo>
                  <a:lnTo>
                    <a:pt x="125" y="240"/>
                  </a:lnTo>
                  <a:lnTo>
                    <a:pt x="104" y="240"/>
                  </a:lnTo>
                  <a:lnTo>
                    <a:pt x="85" y="247"/>
                  </a:lnTo>
                  <a:lnTo>
                    <a:pt x="0" y="234"/>
                  </a:lnTo>
                  <a:lnTo>
                    <a:pt x="15" y="203"/>
                  </a:lnTo>
                  <a:lnTo>
                    <a:pt x="32" y="175"/>
                  </a:lnTo>
                  <a:lnTo>
                    <a:pt x="56" y="147"/>
                  </a:lnTo>
                  <a:lnTo>
                    <a:pt x="96" y="152"/>
                  </a:lnTo>
                  <a:lnTo>
                    <a:pt x="168" y="159"/>
                  </a:lnTo>
                  <a:lnTo>
                    <a:pt x="242" y="163"/>
                  </a:lnTo>
                  <a:lnTo>
                    <a:pt x="317" y="163"/>
                  </a:lnTo>
                  <a:lnTo>
                    <a:pt x="370" y="162"/>
                  </a:lnTo>
                  <a:lnTo>
                    <a:pt x="507" y="147"/>
                  </a:lnTo>
                  <a:lnTo>
                    <a:pt x="365" y="136"/>
                  </a:lnTo>
                  <a:lnTo>
                    <a:pt x="294" y="135"/>
                  </a:lnTo>
                  <a:lnTo>
                    <a:pt x="227" y="128"/>
                  </a:lnTo>
                  <a:lnTo>
                    <a:pt x="165" y="117"/>
                  </a:lnTo>
                  <a:lnTo>
                    <a:pt x="107" y="103"/>
                  </a:lnTo>
                  <a:lnTo>
                    <a:pt x="120" y="53"/>
                  </a:lnTo>
                  <a:lnTo>
                    <a:pt x="219" y="37"/>
                  </a:lnTo>
                  <a:lnTo>
                    <a:pt x="229" y="35"/>
                  </a:lnTo>
                  <a:lnTo>
                    <a:pt x="269"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88" name="Freeform 90">
              <a:extLst>
                <a:ext uri="{FF2B5EF4-FFF2-40B4-BE49-F238E27FC236}">
                  <a16:creationId xmlns:a16="http://schemas.microsoft.com/office/drawing/2014/main" id="{B7326D49-C7BA-4F9B-AD47-907429C4051C}"/>
                </a:ext>
              </a:extLst>
            </p:cNvPr>
            <p:cNvSpPr>
              <a:spLocks/>
            </p:cNvSpPr>
            <p:nvPr/>
          </p:nvSpPr>
          <p:spPr bwMode="auto">
            <a:xfrm>
              <a:off x="4027488" y="4746626"/>
              <a:ext cx="792163" cy="406400"/>
            </a:xfrm>
            <a:custGeom>
              <a:avLst/>
              <a:gdLst/>
              <a:ahLst/>
              <a:cxnLst>
                <a:cxn ang="0">
                  <a:pos x="221" y="0"/>
                </a:cxn>
                <a:cxn ang="0">
                  <a:pos x="250" y="1"/>
                </a:cxn>
                <a:cxn ang="0">
                  <a:pos x="282" y="9"/>
                </a:cxn>
                <a:cxn ang="0">
                  <a:pos x="315" y="21"/>
                </a:cxn>
                <a:cxn ang="0">
                  <a:pos x="403" y="48"/>
                </a:cxn>
                <a:cxn ang="0">
                  <a:pos x="462" y="83"/>
                </a:cxn>
                <a:cxn ang="0">
                  <a:pos x="470" y="86"/>
                </a:cxn>
                <a:cxn ang="0">
                  <a:pos x="477" y="90"/>
                </a:cxn>
                <a:cxn ang="0">
                  <a:pos x="482" y="94"/>
                </a:cxn>
                <a:cxn ang="0">
                  <a:pos x="480" y="107"/>
                </a:cxn>
                <a:cxn ang="0">
                  <a:pos x="475" y="115"/>
                </a:cxn>
                <a:cxn ang="0">
                  <a:pos x="464" y="117"/>
                </a:cxn>
                <a:cxn ang="0">
                  <a:pos x="450" y="115"/>
                </a:cxn>
                <a:cxn ang="0">
                  <a:pos x="430" y="107"/>
                </a:cxn>
                <a:cxn ang="0">
                  <a:pos x="266" y="56"/>
                </a:cxn>
                <a:cxn ang="0">
                  <a:pos x="278" y="78"/>
                </a:cxn>
                <a:cxn ang="0">
                  <a:pos x="434" y="130"/>
                </a:cxn>
                <a:cxn ang="0">
                  <a:pos x="438" y="133"/>
                </a:cxn>
                <a:cxn ang="0">
                  <a:pos x="445" y="134"/>
                </a:cxn>
                <a:cxn ang="0">
                  <a:pos x="466" y="146"/>
                </a:cxn>
                <a:cxn ang="0">
                  <a:pos x="485" y="157"/>
                </a:cxn>
                <a:cxn ang="0">
                  <a:pos x="491" y="162"/>
                </a:cxn>
                <a:cxn ang="0">
                  <a:pos x="496" y="165"/>
                </a:cxn>
                <a:cxn ang="0">
                  <a:pos x="499" y="168"/>
                </a:cxn>
                <a:cxn ang="0">
                  <a:pos x="493" y="184"/>
                </a:cxn>
                <a:cxn ang="0">
                  <a:pos x="482" y="190"/>
                </a:cxn>
                <a:cxn ang="0">
                  <a:pos x="466" y="190"/>
                </a:cxn>
                <a:cxn ang="0">
                  <a:pos x="446" y="182"/>
                </a:cxn>
                <a:cxn ang="0">
                  <a:pos x="309" y="147"/>
                </a:cxn>
                <a:cxn ang="0">
                  <a:pos x="269" y="147"/>
                </a:cxn>
                <a:cxn ang="0">
                  <a:pos x="384" y="181"/>
                </a:cxn>
                <a:cxn ang="0">
                  <a:pos x="398" y="190"/>
                </a:cxn>
                <a:cxn ang="0">
                  <a:pos x="403" y="202"/>
                </a:cxn>
                <a:cxn ang="0">
                  <a:pos x="402" y="213"/>
                </a:cxn>
                <a:cxn ang="0">
                  <a:pos x="400" y="216"/>
                </a:cxn>
                <a:cxn ang="0">
                  <a:pos x="400" y="218"/>
                </a:cxn>
                <a:cxn ang="0">
                  <a:pos x="389" y="229"/>
                </a:cxn>
                <a:cxn ang="0">
                  <a:pos x="374" y="237"/>
                </a:cxn>
                <a:cxn ang="0">
                  <a:pos x="357" y="239"/>
                </a:cxn>
                <a:cxn ang="0">
                  <a:pos x="334" y="235"/>
                </a:cxn>
                <a:cxn ang="0">
                  <a:pos x="315" y="245"/>
                </a:cxn>
                <a:cxn ang="0">
                  <a:pos x="290" y="251"/>
                </a:cxn>
                <a:cxn ang="0">
                  <a:pos x="256" y="255"/>
                </a:cxn>
                <a:cxn ang="0">
                  <a:pos x="216" y="256"/>
                </a:cxn>
                <a:cxn ang="0">
                  <a:pos x="155" y="256"/>
                </a:cxn>
                <a:cxn ang="0">
                  <a:pos x="94" y="250"/>
                </a:cxn>
                <a:cxn ang="0">
                  <a:pos x="35" y="239"/>
                </a:cxn>
                <a:cxn ang="0">
                  <a:pos x="0" y="227"/>
                </a:cxn>
                <a:cxn ang="0">
                  <a:pos x="10" y="43"/>
                </a:cxn>
                <a:cxn ang="0">
                  <a:pos x="24" y="40"/>
                </a:cxn>
                <a:cxn ang="0">
                  <a:pos x="194" y="1"/>
                </a:cxn>
                <a:cxn ang="0">
                  <a:pos x="221" y="0"/>
                </a:cxn>
              </a:cxnLst>
              <a:rect l="0" t="0" r="r" b="b"/>
              <a:pathLst>
                <a:path w="499" h="256">
                  <a:moveTo>
                    <a:pt x="221" y="0"/>
                  </a:moveTo>
                  <a:lnTo>
                    <a:pt x="250" y="1"/>
                  </a:lnTo>
                  <a:lnTo>
                    <a:pt x="282" y="9"/>
                  </a:lnTo>
                  <a:lnTo>
                    <a:pt x="315" y="21"/>
                  </a:lnTo>
                  <a:lnTo>
                    <a:pt x="403" y="48"/>
                  </a:lnTo>
                  <a:lnTo>
                    <a:pt x="462" y="83"/>
                  </a:lnTo>
                  <a:lnTo>
                    <a:pt x="470" y="86"/>
                  </a:lnTo>
                  <a:lnTo>
                    <a:pt x="477" y="90"/>
                  </a:lnTo>
                  <a:lnTo>
                    <a:pt x="482" y="94"/>
                  </a:lnTo>
                  <a:lnTo>
                    <a:pt x="480" y="107"/>
                  </a:lnTo>
                  <a:lnTo>
                    <a:pt x="475" y="115"/>
                  </a:lnTo>
                  <a:lnTo>
                    <a:pt x="464" y="117"/>
                  </a:lnTo>
                  <a:lnTo>
                    <a:pt x="450" y="115"/>
                  </a:lnTo>
                  <a:lnTo>
                    <a:pt x="430" y="107"/>
                  </a:lnTo>
                  <a:lnTo>
                    <a:pt x="266" y="56"/>
                  </a:lnTo>
                  <a:lnTo>
                    <a:pt x="278" y="78"/>
                  </a:lnTo>
                  <a:lnTo>
                    <a:pt x="434" y="130"/>
                  </a:lnTo>
                  <a:lnTo>
                    <a:pt x="438" y="133"/>
                  </a:lnTo>
                  <a:lnTo>
                    <a:pt x="445" y="134"/>
                  </a:lnTo>
                  <a:lnTo>
                    <a:pt x="466" y="146"/>
                  </a:lnTo>
                  <a:lnTo>
                    <a:pt x="485" y="157"/>
                  </a:lnTo>
                  <a:lnTo>
                    <a:pt x="491" y="162"/>
                  </a:lnTo>
                  <a:lnTo>
                    <a:pt x="496" y="165"/>
                  </a:lnTo>
                  <a:lnTo>
                    <a:pt x="499" y="168"/>
                  </a:lnTo>
                  <a:lnTo>
                    <a:pt x="493" y="184"/>
                  </a:lnTo>
                  <a:lnTo>
                    <a:pt x="482" y="190"/>
                  </a:lnTo>
                  <a:lnTo>
                    <a:pt x="466" y="190"/>
                  </a:lnTo>
                  <a:lnTo>
                    <a:pt x="446" y="182"/>
                  </a:lnTo>
                  <a:lnTo>
                    <a:pt x="309" y="147"/>
                  </a:lnTo>
                  <a:lnTo>
                    <a:pt x="269" y="147"/>
                  </a:lnTo>
                  <a:lnTo>
                    <a:pt x="384" y="181"/>
                  </a:lnTo>
                  <a:lnTo>
                    <a:pt x="398" y="190"/>
                  </a:lnTo>
                  <a:lnTo>
                    <a:pt x="403" y="202"/>
                  </a:lnTo>
                  <a:lnTo>
                    <a:pt x="402" y="213"/>
                  </a:lnTo>
                  <a:lnTo>
                    <a:pt x="400" y="216"/>
                  </a:lnTo>
                  <a:lnTo>
                    <a:pt x="400" y="218"/>
                  </a:lnTo>
                  <a:lnTo>
                    <a:pt x="389" y="229"/>
                  </a:lnTo>
                  <a:lnTo>
                    <a:pt x="374" y="237"/>
                  </a:lnTo>
                  <a:lnTo>
                    <a:pt x="357" y="239"/>
                  </a:lnTo>
                  <a:lnTo>
                    <a:pt x="334" y="235"/>
                  </a:lnTo>
                  <a:lnTo>
                    <a:pt x="315" y="245"/>
                  </a:lnTo>
                  <a:lnTo>
                    <a:pt x="290" y="251"/>
                  </a:lnTo>
                  <a:lnTo>
                    <a:pt x="256" y="255"/>
                  </a:lnTo>
                  <a:lnTo>
                    <a:pt x="216" y="256"/>
                  </a:lnTo>
                  <a:lnTo>
                    <a:pt x="155" y="256"/>
                  </a:lnTo>
                  <a:lnTo>
                    <a:pt x="94" y="250"/>
                  </a:lnTo>
                  <a:lnTo>
                    <a:pt x="35" y="239"/>
                  </a:lnTo>
                  <a:lnTo>
                    <a:pt x="0" y="227"/>
                  </a:lnTo>
                  <a:lnTo>
                    <a:pt x="10" y="43"/>
                  </a:lnTo>
                  <a:lnTo>
                    <a:pt x="24" y="40"/>
                  </a:lnTo>
                  <a:lnTo>
                    <a:pt x="194" y="1"/>
                  </a:lnTo>
                  <a:lnTo>
                    <a:pt x="221"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89" name="Freeform 91">
              <a:extLst>
                <a:ext uri="{FF2B5EF4-FFF2-40B4-BE49-F238E27FC236}">
                  <a16:creationId xmlns:a16="http://schemas.microsoft.com/office/drawing/2014/main" id="{926C17D4-D3D0-4ED1-9D7A-A3E87EBFE34D}"/>
                </a:ext>
              </a:extLst>
            </p:cNvPr>
            <p:cNvSpPr>
              <a:spLocks/>
            </p:cNvSpPr>
            <p:nvPr/>
          </p:nvSpPr>
          <p:spPr bwMode="auto">
            <a:xfrm>
              <a:off x="4878388" y="4303713"/>
              <a:ext cx="142875" cy="42863"/>
            </a:xfrm>
            <a:custGeom>
              <a:avLst/>
              <a:gdLst/>
              <a:ahLst/>
              <a:cxnLst>
                <a:cxn ang="0">
                  <a:pos x="0" y="0"/>
                </a:cxn>
                <a:cxn ang="0">
                  <a:pos x="37" y="5"/>
                </a:cxn>
                <a:cxn ang="0">
                  <a:pos x="72" y="16"/>
                </a:cxn>
                <a:cxn ang="0">
                  <a:pos x="90" y="21"/>
                </a:cxn>
                <a:cxn ang="0">
                  <a:pos x="77" y="23"/>
                </a:cxn>
                <a:cxn ang="0">
                  <a:pos x="46" y="27"/>
                </a:cxn>
                <a:cxn ang="0">
                  <a:pos x="0" y="0"/>
                </a:cxn>
              </a:cxnLst>
              <a:rect l="0" t="0" r="r" b="b"/>
              <a:pathLst>
                <a:path w="90" h="27">
                  <a:moveTo>
                    <a:pt x="0" y="0"/>
                  </a:moveTo>
                  <a:lnTo>
                    <a:pt x="37" y="5"/>
                  </a:lnTo>
                  <a:lnTo>
                    <a:pt x="72" y="16"/>
                  </a:lnTo>
                  <a:lnTo>
                    <a:pt x="90" y="21"/>
                  </a:lnTo>
                  <a:lnTo>
                    <a:pt x="77" y="23"/>
                  </a:lnTo>
                  <a:lnTo>
                    <a:pt x="46" y="27"/>
                  </a:lnTo>
                  <a:lnTo>
                    <a:pt x="0" y="0"/>
                  </a:lnTo>
                  <a:close/>
                </a:path>
              </a:pathLst>
            </a:custGeom>
            <a:solidFill>
              <a:srgbClr val="00000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90" name="Freeform 92">
              <a:extLst>
                <a:ext uri="{FF2B5EF4-FFF2-40B4-BE49-F238E27FC236}">
                  <a16:creationId xmlns:a16="http://schemas.microsoft.com/office/drawing/2014/main" id="{26A3C69D-5563-4A20-973B-BDA8226C26D7}"/>
                </a:ext>
              </a:extLst>
            </p:cNvPr>
            <p:cNvSpPr>
              <a:spLocks/>
            </p:cNvSpPr>
            <p:nvPr/>
          </p:nvSpPr>
          <p:spPr bwMode="auto">
            <a:xfrm>
              <a:off x="4802188" y="4257676"/>
              <a:ext cx="190500" cy="71438"/>
            </a:xfrm>
            <a:custGeom>
              <a:avLst/>
              <a:gdLst/>
              <a:ahLst/>
              <a:cxnLst>
                <a:cxn ang="0">
                  <a:pos x="0" y="0"/>
                </a:cxn>
                <a:cxn ang="0">
                  <a:pos x="80" y="24"/>
                </a:cxn>
                <a:cxn ang="0">
                  <a:pos x="118" y="40"/>
                </a:cxn>
                <a:cxn ang="0">
                  <a:pos x="120" y="45"/>
                </a:cxn>
                <a:cxn ang="0">
                  <a:pos x="85" y="34"/>
                </a:cxn>
                <a:cxn ang="0">
                  <a:pos x="48" y="29"/>
                </a:cxn>
                <a:cxn ang="0">
                  <a:pos x="0" y="0"/>
                </a:cxn>
              </a:cxnLst>
              <a:rect l="0" t="0" r="r" b="b"/>
              <a:pathLst>
                <a:path w="120" h="45">
                  <a:moveTo>
                    <a:pt x="0" y="0"/>
                  </a:moveTo>
                  <a:lnTo>
                    <a:pt x="80" y="24"/>
                  </a:lnTo>
                  <a:lnTo>
                    <a:pt x="118" y="40"/>
                  </a:lnTo>
                  <a:lnTo>
                    <a:pt x="120" y="45"/>
                  </a:lnTo>
                  <a:lnTo>
                    <a:pt x="85" y="34"/>
                  </a:lnTo>
                  <a:lnTo>
                    <a:pt x="48" y="29"/>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91" name="Freeform 93">
              <a:extLst>
                <a:ext uri="{FF2B5EF4-FFF2-40B4-BE49-F238E27FC236}">
                  <a16:creationId xmlns:a16="http://schemas.microsoft.com/office/drawing/2014/main" id="{C97D2AF7-2040-4182-AE52-0C467F257A90}"/>
                </a:ext>
              </a:extLst>
            </p:cNvPr>
            <p:cNvSpPr>
              <a:spLocks/>
            </p:cNvSpPr>
            <p:nvPr/>
          </p:nvSpPr>
          <p:spPr bwMode="auto">
            <a:xfrm>
              <a:off x="4951413" y="4340226"/>
              <a:ext cx="74613" cy="44450"/>
            </a:xfrm>
            <a:custGeom>
              <a:avLst/>
              <a:gdLst/>
              <a:ahLst/>
              <a:cxnLst>
                <a:cxn ang="0">
                  <a:pos x="31" y="0"/>
                </a:cxn>
                <a:cxn ang="0">
                  <a:pos x="47" y="28"/>
                </a:cxn>
                <a:cxn ang="0">
                  <a:pos x="40" y="25"/>
                </a:cxn>
                <a:cxn ang="0">
                  <a:pos x="0" y="4"/>
                </a:cxn>
                <a:cxn ang="0">
                  <a:pos x="31" y="0"/>
                </a:cxn>
              </a:cxnLst>
              <a:rect l="0" t="0" r="r" b="b"/>
              <a:pathLst>
                <a:path w="47" h="28">
                  <a:moveTo>
                    <a:pt x="31" y="0"/>
                  </a:moveTo>
                  <a:lnTo>
                    <a:pt x="47" y="28"/>
                  </a:lnTo>
                  <a:lnTo>
                    <a:pt x="40" y="25"/>
                  </a:lnTo>
                  <a:lnTo>
                    <a:pt x="0" y="4"/>
                  </a:lnTo>
                  <a:lnTo>
                    <a:pt x="31"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92" name="Freeform 94">
              <a:extLst>
                <a:ext uri="{FF2B5EF4-FFF2-40B4-BE49-F238E27FC236}">
                  <a16:creationId xmlns:a16="http://schemas.microsoft.com/office/drawing/2014/main" id="{32A0DBE6-6A63-476D-B285-C6F77CDE0BF9}"/>
                </a:ext>
              </a:extLst>
            </p:cNvPr>
            <p:cNvSpPr>
              <a:spLocks/>
            </p:cNvSpPr>
            <p:nvPr/>
          </p:nvSpPr>
          <p:spPr bwMode="auto">
            <a:xfrm>
              <a:off x="4811713" y="4289426"/>
              <a:ext cx="266700" cy="147638"/>
            </a:xfrm>
            <a:custGeom>
              <a:avLst/>
              <a:gdLst/>
              <a:ahLst/>
              <a:cxnLst>
                <a:cxn ang="0">
                  <a:pos x="0" y="0"/>
                </a:cxn>
                <a:cxn ang="0">
                  <a:pos x="143" y="72"/>
                </a:cxn>
                <a:cxn ang="0">
                  <a:pos x="168" y="72"/>
                </a:cxn>
                <a:cxn ang="0">
                  <a:pos x="168" y="83"/>
                </a:cxn>
                <a:cxn ang="0">
                  <a:pos x="167" y="88"/>
                </a:cxn>
                <a:cxn ang="0">
                  <a:pos x="163" y="91"/>
                </a:cxn>
                <a:cxn ang="0">
                  <a:pos x="159" y="93"/>
                </a:cxn>
                <a:cxn ang="0">
                  <a:pos x="154" y="93"/>
                </a:cxn>
                <a:cxn ang="0">
                  <a:pos x="147" y="91"/>
                </a:cxn>
                <a:cxn ang="0">
                  <a:pos x="149" y="88"/>
                </a:cxn>
                <a:cxn ang="0">
                  <a:pos x="149" y="83"/>
                </a:cxn>
                <a:cxn ang="0">
                  <a:pos x="147" y="76"/>
                </a:cxn>
                <a:cxn ang="0">
                  <a:pos x="116" y="70"/>
                </a:cxn>
                <a:cxn ang="0">
                  <a:pos x="5" y="14"/>
                </a:cxn>
                <a:cxn ang="0">
                  <a:pos x="0" y="0"/>
                </a:cxn>
              </a:cxnLst>
              <a:rect l="0" t="0" r="r" b="b"/>
              <a:pathLst>
                <a:path w="168" h="93">
                  <a:moveTo>
                    <a:pt x="0" y="0"/>
                  </a:moveTo>
                  <a:lnTo>
                    <a:pt x="143" y="72"/>
                  </a:lnTo>
                  <a:lnTo>
                    <a:pt x="168" y="72"/>
                  </a:lnTo>
                  <a:lnTo>
                    <a:pt x="168" y="83"/>
                  </a:lnTo>
                  <a:lnTo>
                    <a:pt x="167" y="88"/>
                  </a:lnTo>
                  <a:lnTo>
                    <a:pt x="163" y="91"/>
                  </a:lnTo>
                  <a:lnTo>
                    <a:pt x="159" y="93"/>
                  </a:lnTo>
                  <a:lnTo>
                    <a:pt x="154" y="93"/>
                  </a:lnTo>
                  <a:lnTo>
                    <a:pt x="147" y="91"/>
                  </a:lnTo>
                  <a:lnTo>
                    <a:pt x="149" y="88"/>
                  </a:lnTo>
                  <a:lnTo>
                    <a:pt x="149" y="83"/>
                  </a:lnTo>
                  <a:lnTo>
                    <a:pt x="147" y="76"/>
                  </a:lnTo>
                  <a:lnTo>
                    <a:pt x="116" y="70"/>
                  </a:lnTo>
                  <a:lnTo>
                    <a:pt x="5" y="14"/>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93" name="Freeform 95">
              <a:extLst>
                <a:ext uri="{FF2B5EF4-FFF2-40B4-BE49-F238E27FC236}">
                  <a16:creationId xmlns:a16="http://schemas.microsoft.com/office/drawing/2014/main" id="{63181829-F8F8-4C9C-807A-53A267BBBE18}"/>
                </a:ext>
              </a:extLst>
            </p:cNvPr>
            <p:cNvSpPr>
              <a:spLocks/>
            </p:cNvSpPr>
            <p:nvPr/>
          </p:nvSpPr>
          <p:spPr bwMode="auto">
            <a:xfrm>
              <a:off x="4133850" y="4057651"/>
              <a:ext cx="879475" cy="220663"/>
            </a:xfrm>
            <a:custGeom>
              <a:avLst/>
              <a:gdLst/>
              <a:ahLst/>
              <a:cxnLst>
                <a:cxn ang="0">
                  <a:pos x="112" y="0"/>
                </a:cxn>
                <a:cxn ang="0">
                  <a:pos x="80" y="11"/>
                </a:cxn>
                <a:cxn ang="0">
                  <a:pos x="55" y="22"/>
                </a:cxn>
                <a:cxn ang="0">
                  <a:pos x="37" y="35"/>
                </a:cxn>
                <a:cxn ang="0">
                  <a:pos x="26" y="50"/>
                </a:cxn>
                <a:cxn ang="0">
                  <a:pos x="424" y="90"/>
                </a:cxn>
                <a:cxn ang="0">
                  <a:pos x="554" y="122"/>
                </a:cxn>
                <a:cxn ang="0">
                  <a:pos x="551" y="131"/>
                </a:cxn>
                <a:cxn ang="0">
                  <a:pos x="541" y="138"/>
                </a:cxn>
                <a:cxn ang="0">
                  <a:pos x="523" y="139"/>
                </a:cxn>
                <a:cxn ang="0">
                  <a:pos x="517" y="130"/>
                </a:cxn>
                <a:cxn ang="0">
                  <a:pos x="440" y="109"/>
                </a:cxn>
                <a:cxn ang="0">
                  <a:pos x="400" y="110"/>
                </a:cxn>
                <a:cxn ang="0">
                  <a:pos x="258" y="99"/>
                </a:cxn>
                <a:cxn ang="0">
                  <a:pos x="187" y="98"/>
                </a:cxn>
                <a:cxn ang="0">
                  <a:pos x="120" y="91"/>
                </a:cxn>
                <a:cxn ang="0">
                  <a:pos x="58" y="80"/>
                </a:cxn>
                <a:cxn ang="0">
                  <a:pos x="0" y="66"/>
                </a:cxn>
                <a:cxn ang="0">
                  <a:pos x="13" y="16"/>
                </a:cxn>
                <a:cxn ang="0">
                  <a:pos x="112" y="0"/>
                </a:cxn>
              </a:cxnLst>
              <a:rect l="0" t="0" r="r" b="b"/>
              <a:pathLst>
                <a:path w="554" h="139">
                  <a:moveTo>
                    <a:pt x="112" y="0"/>
                  </a:moveTo>
                  <a:lnTo>
                    <a:pt x="80" y="11"/>
                  </a:lnTo>
                  <a:lnTo>
                    <a:pt x="55" y="22"/>
                  </a:lnTo>
                  <a:lnTo>
                    <a:pt x="37" y="35"/>
                  </a:lnTo>
                  <a:lnTo>
                    <a:pt x="26" y="50"/>
                  </a:lnTo>
                  <a:lnTo>
                    <a:pt x="424" y="90"/>
                  </a:lnTo>
                  <a:lnTo>
                    <a:pt x="554" y="122"/>
                  </a:lnTo>
                  <a:lnTo>
                    <a:pt x="551" y="131"/>
                  </a:lnTo>
                  <a:lnTo>
                    <a:pt x="541" y="138"/>
                  </a:lnTo>
                  <a:lnTo>
                    <a:pt x="523" y="139"/>
                  </a:lnTo>
                  <a:lnTo>
                    <a:pt x="517" y="130"/>
                  </a:lnTo>
                  <a:lnTo>
                    <a:pt x="440" y="109"/>
                  </a:lnTo>
                  <a:lnTo>
                    <a:pt x="400" y="110"/>
                  </a:lnTo>
                  <a:lnTo>
                    <a:pt x="258" y="99"/>
                  </a:lnTo>
                  <a:lnTo>
                    <a:pt x="187" y="98"/>
                  </a:lnTo>
                  <a:lnTo>
                    <a:pt x="120" y="91"/>
                  </a:lnTo>
                  <a:lnTo>
                    <a:pt x="58" y="80"/>
                  </a:lnTo>
                  <a:lnTo>
                    <a:pt x="0" y="66"/>
                  </a:lnTo>
                  <a:lnTo>
                    <a:pt x="13" y="16"/>
                  </a:lnTo>
                  <a:lnTo>
                    <a:pt x="112"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94" name="Freeform 96">
              <a:extLst>
                <a:ext uri="{FF2B5EF4-FFF2-40B4-BE49-F238E27FC236}">
                  <a16:creationId xmlns:a16="http://schemas.microsoft.com/office/drawing/2014/main" id="{5E37AD65-8AFE-4090-9E3A-A0A92E2C843E}"/>
                </a:ext>
              </a:extLst>
            </p:cNvPr>
            <p:cNvSpPr>
              <a:spLocks/>
            </p:cNvSpPr>
            <p:nvPr/>
          </p:nvSpPr>
          <p:spPr bwMode="auto">
            <a:xfrm>
              <a:off x="4845050" y="4162426"/>
              <a:ext cx="352425" cy="98425"/>
            </a:xfrm>
            <a:custGeom>
              <a:avLst/>
              <a:gdLst/>
              <a:ahLst/>
              <a:cxnLst>
                <a:cxn ang="0">
                  <a:pos x="0" y="0"/>
                </a:cxn>
                <a:cxn ang="0">
                  <a:pos x="104" y="33"/>
                </a:cxn>
                <a:cxn ang="0">
                  <a:pos x="222" y="51"/>
                </a:cxn>
                <a:cxn ang="0">
                  <a:pos x="210" y="59"/>
                </a:cxn>
                <a:cxn ang="0">
                  <a:pos x="192" y="62"/>
                </a:cxn>
                <a:cxn ang="0">
                  <a:pos x="174" y="62"/>
                </a:cxn>
                <a:cxn ang="0">
                  <a:pos x="106" y="56"/>
                </a:cxn>
                <a:cxn ang="0">
                  <a:pos x="106" y="51"/>
                </a:cxn>
                <a:cxn ang="0">
                  <a:pos x="104" y="49"/>
                </a:cxn>
                <a:cxn ang="0">
                  <a:pos x="56" y="30"/>
                </a:cxn>
                <a:cxn ang="0">
                  <a:pos x="0" y="0"/>
                </a:cxn>
              </a:cxnLst>
              <a:rect l="0" t="0" r="r" b="b"/>
              <a:pathLst>
                <a:path w="222" h="62">
                  <a:moveTo>
                    <a:pt x="0" y="0"/>
                  </a:moveTo>
                  <a:lnTo>
                    <a:pt x="104" y="33"/>
                  </a:lnTo>
                  <a:lnTo>
                    <a:pt x="222" y="51"/>
                  </a:lnTo>
                  <a:lnTo>
                    <a:pt x="210" y="59"/>
                  </a:lnTo>
                  <a:lnTo>
                    <a:pt x="192" y="62"/>
                  </a:lnTo>
                  <a:lnTo>
                    <a:pt x="174" y="62"/>
                  </a:lnTo>
                  <a:lnTo>
                    <a:pt x="106" y="56"/>
                  </a:lnTo>
                  <a:lnTo>
                    <a:pt x="106" y="51"/>
                  </a:lnTo>
                  <a:lnTo>
                    <a:pt x="104" y="49"/>
                  </a:lnTo>
                  <a:lnTo>
                    <a:pt x="56" y="30"/>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95" name="Freeform 97">
              <a:extLst>
                <a:ext uri="{FF2B5EF4-FFF2-40B4-BE49-F238E27FC236}">
                  <a16:creationId xmlns:a16="http://schemas.microsoft.com/office/drawing/2014/main" id="{AA3E2C3D-72B7-4F53-AA02-F139A33EF96F}"/>
                </a:ext>
              </a:extLst>
            </p:cNvPr>
            <p:cNvSpPr>
              <a:spLocks/>
            </p:cNvSpPr>
            <p:nvPr/>
          </p:nvSpPr>
          <p:spPr bwMode="auto">
            <a:xfrm>
              <a:off x="4983163" y="4168776"/>
              <a:ext cx="166688" cy="44450"/>
            </a:xfrm>
            <a:custGeom>
              <a:avLst/>
              <a:gdLst/>
              <a:ahLst/>
              <a:cxnLst>
                <a:cxn ang="0">
                  <a:pos x="0" y="0"/>
                </a:cxn>
                <a:cxn ang="0">
                  <a:pos x="35" y="0"/>
                </a:cxn>
                <a:cxn ang="0">
                  <a:pos x="105" y="28"/>
                </a:cxn>
                <a:cxn ang="0">
                  <a:pos x="0" y="0"/>
                </a:cxn>
              </a:cxnLst>
              <a:rect l="0" t="0" r="r" b="b"/>
              <a:pathLst>
                <a:path w="105" h="28">
                  <a:moveTo>
                    <a:pt x="0" y="0"/>
                  </a:moveTo>
                  <a:lnTo>
                    <a:pt x="35" y="0"/>
                  </a:lnTo>
                  <a:lnTo>
                    <a:pt x="105" y="28"/>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96" name="Freeform 98">
              <a:extLst>
                <a:ext uri="{FF2B5EF4-FFF2-40B4-BE49-F238E27FC236}">
                  <a16:creationId xmlns:a16="http://schemas.microsoft.com/office/drawing/2014/main" id="{6235DDF3-4D15-46FF-A4CA-CBC578D57A05}"/>
                </a:ext>
              </a:extLst>
            </p:cNvPr>
            <p:cNvSpPr>
              <a:spLocks/>
            </p:cNvSpPr>
            <p:nvPr/>
          </p:nvSpPr>
          <p:spPr bwMode="auto">
            <a:xfrm>
              <a:off x="4202113" y="4430713"/>
              <a:ext cx="84138" cy="57150"/>
            </a:xfrm>
            <a:custGeom>
              <a:avLst/>
              <a:gdLst/>
              <a:ahLst/>
              <a:cxnLst>
                <a:cxn ang="0">
                  <a:pos x="18" y="0"/>
                </a:cxn>
                <a:cxn ang="0">
                  <a:pos x="53" y="5"/>
                </a:cxn>
                <a:cxn ang="0">
                  <a:pos x="34" y="12"/>
                </a:cxn>
                <a:cxn ang="0">
                  <a:pos x="16" y="21"/>
                </a:cxn>
                <a:cxn ang="0">
                  <a:pos x="0" y="36"/>
                </a:cxn>
                <a:cxn ang="0">
                  <a:pos x="18" y="0"/>
                </a:cxn>
              </a:cxnLst>
              <a:rect l="0" t="0" r="r" b="b"/>
              <a:pathLst>
                <a:path w="53" h="36">
                  <a:moveTo>
                    <a:pt x="18" y="0"/>
                  </a:moveTo>
                  <a:lnTo>
                    <a:pt x="53" y="5"/>
                  </a:lnTo>
                  <a:lnTo>
                    <a:pt x="34" y="12"/>
                  </a:lnTo>
                  <a:lnTo>
                    <a:pt x="16" y="21"/>
                  </a:lnTo>
                  <a:lnTo>
                    <a:pt x="0" y="36"/>
                  </a:lnTo>
                  <a:lnTo>
                    <a:pt x="18"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97" name="Freeform 99">
              <a:extLst>
                <a:ext uri="{FF2B5EF4-FFF2-40B4-BE49-F238E27FC236}">
                  <a16:creationId xmlns:a16="http://schemas.microsoft.com/office/drawing/2014/main" id="{47E31913-12C1-4705-BF6B-018250AFE411}"/>
                </a:ext>
              </a:extLst>
            </p:cNvPr>
            <p:cNvSpPr>
              <a:spLocks/>
            </p:cNvSpPr>
            <p:nvPr/>
          </p:nvSpPr>
          <p:spPr bwMode="auto">
            <a:xfrm>
              <a:off x="3963988" y="4232276"/>
              <a:ext cx="1003300" cy="315913"/>
            </a:xfrm>
            <a:custGeom>
              <a:avLst/>
              <a:gdLst/>
              <a:ahLst/>
              <a:cxnLst>
                <a:cxn ang="0">
                  <a:pos x="56" y="0"/>
                </a:cxn>
                <a:cxn ang="0">
                  <a:pos x="34" y="71"/>
                </a:cxn>
                <a:cxn ang="0">
                  <a:pos x="374" y="71"/>
                </a:cxn>
                <a:cxn ang="0">
                  <a:pos x="418" y="84"/>
                </a:cxn>
                <a:cxn ang="0">
                  <a:pos x="462" y="88"/>
                </a:cxn>
                <a:cxn ang="0">
                  <a:pos x="510" y="87"/>
                </a:cxn>
                <a:cxn ang="0">
                  <a:pos x="632" y="133"/>
                </a:cxn>
                <a:cxn ang="0">
                  <a:pos x="629" y="141"/>
                </a:cxn>
                <a:cxn ang="0">
                  <a:pos x="621" y="145"/>
                </a:cxn>
                <a:cxn ang="0">
                  <a:pos x="610" y="143"/>
                </a:cxn>
                <a:cxn ang="0">
                  <a:pos x="594" y="138"/>
                </a:cxn>
                <a:cxn ang="0">
                  <a:pos x="546" y="120"/>
                </a:cxn>
                <a:cxn ang="0">
                  <a:pos x="509" y="114"/>
                </a:cxn>
                <a:cxn ang="0">
                  <a:pos x="467" y="114"/>
                </a:cxn>
                <a:cxn ang="0">
                  <a:pos x="426" y="116"/>
                </a:cxn>
                <a:cxn ang="0">
                  <a:pos x="386" y="111"/>
                </a:cxn>
                <a:cxn ang="0">
                  <a:pos x="347" y="101"/>
                </a:cxn>
                <a:cxn ang="0">
                  <a:pos x="286" y="109"/>
                </a:cxn>
                <a:cxn ang="0">
                  <a:pos x="290" y="116"/>
                </a:cxn>
                <a:cxn ang="0">
                  <a:pos x="290" y="120"/>
                </a:cxn>
                <a:cxn ang="0">
                  <a:pos x="288" y="133"/>
                </a:cxn>
                <a:cxn ang="0">
                  <a:pos x="280" y="148"/>
                </a:cxn>
                <a:cxn ang="0">
                  <a:pos x="269" y="165"/>
                </a:cxn>
                <a:cxn ang="0">
                  <a:pos x="219" y="199"/>
                </a:cxn>
                <a:cxn ang="0">
                  <a:pos x="254" y="153"/>
                </a:cxn>
                <a:cxn ang="0">
                  <a:pos x="262" y="137"/>
                </a:cxn>
                <a:cxn ang="0">
                  <a:pos x="266" y="125"/>
                </a:cxn>
                <a:cxn ang="0">
                  <a:pos x="264" y="116"/>
                </a:cxn>
                <a:cxn ang="0">
                  <a:pos x="258" y="108"/>
                </a:cxn>
                <a:cxn ang="0">
                  <a:pos x="158" y="112"/>
                </a:cxn>
                <a:cxn ang="0">
                  <a:pos x="157" y="109"/>
                </a:cxn>
                <a:cxn ang="0">
                  <a:pos x="141" y="100"/>
                </a:cxn>
                <a:cxn ang="0">
                  <a:pos x="125" y="93"/>
                </a:cxn>
                <a:cxn ang="0">
                  <a:pos x="104" y="93"/>
                </a:cxn>
                <a:cxn ang="0">
                  <a:pos x="85" y="100"/>
                </a:cxn>
                <a:cxn ang="0">
                  <a:pos x="0" y="85"/>
                </a:cxn>
                <a:cxn ang="0">
                  <a:pos x="15" y="55"/>
                </a:cxn>
                <a:cxn ang="0">
                  <a:pos x="32" y="26"/>
                </a:cxn>
                <a:cxn ang="0">
                  <a:pos x="56" y="0"/>
                </a:cxn>
              </a:cxnLst>
              <a:rect l="0" t="0" r="r" b="b"/>
              <a:pathLst>
                <a:path w="632" h="199">
                  <a:moveTo>
                    <a:pt x="56" y="0"/>
                  </a:moveTo>
                  <a:lnTo>
                    <a:pt x="34" y="71"/>
                  </a:lnTo>
                  <a:lnTo>
                    <a:pt x="374" y="71"/>
                  </a:lnTo>
                  <a:lnTo>
                    <a:pt x="418" y="84"/>
                  </a:lnTo>
                  <a:lnTo>
                    <a:pt x="462" y="88"/>
                  </a:lnTo>
                  <a:lnTo>
                    <a:pt x="510" y="87"/>
                  </a:lnTo>
                  <a:lnTo>
                    <a:pt x="632" y="133"/>
                  </a:lnTo>
                  <a:lnTo>
                    <a:pt x="629" y="141"/>
                  </a:lnTo>
                  <a:lnTo>
                    <a:pt x="621" y="145"/>
                  </a:lnTo>
                  <a:lnTo>
                    <a:pt x="610" y="143"/>
                  </a:lnTo>
                  <a:lnTo>
                    <a:pt x="594" y="138"/>
                  </a:lnTo>
                  <a:lnTo>
                    <a:pt x="546" y="120"/>
                  </a:lnTo>
                  <a:lnTo>
                    <a:pt x="509" y="114"/>
                  </a:lnTo>
                  <a:lnTo>
                    <a:pt x="467" y="114"/>
                  </a:lnTo>
                  <a:lnTo>
                    <a:pt x="426" y="116"/>
                  </a:lnTo>
                  <a:lnTo>
                    <a:pt x="386" y="111"/>
                  </a:lnTo>
                  <a:lnTo>
                    <a:pt x="347" y="101"/>
                  </a:lnTo>
                  <a:lnTo>
                    <a:pt x="286" y="109"/>
                  </a:lnTo>
                  <a:lnTo>
                    <a:pt x="290" y="116"/>
                  </a:lnTo>
                  <a:lnTo>
                    <a:pt x="290" y="120"/>
                  </a:lnTo>
                  <a:lnTo>
                    <a:pt x="288" y="133"/>
                  </a:lnTo>
                  <a:lnTo>
                    <a:pt x="280" y="148"/>
                  </a:lnTo>
                  <a:lnTo>
                    <a:pt x="269" y="165"/>
                  </a:lnTo>
                  <a:lnTo>
                    <a:pt x="219" y="199"/>
                  </a:lnTo>
                  <a:lnTo>
                    <a:pt x="254" y="153"/>
                  </a:lnTo>
                  <a:lnTo>
                    <a:pt x="262" y="137"/>
                  </a:lnTo>
                  <a:lnTo>
                    <a:pt x="266" y="125"/>
                  </a:lnTo>
                  <a:lnTo>
                    <a:pt x="264" y="116"/>
                  </a:lnTo>
                  <a:lnTo>
                    <a:pt x="258" y="108"/>
                  </a:lnTo>
                  <a:lnTo>
                    <a:pt x="158" y="112"/>
                  </a:lnTo>
                  <a:lnTo>
                    <a:pt x="157" y="109"/>
                  </a:lnTo>
                  <a:lnTo>
                    <a:pt x="141" y="100"/>
                  </a:lnTo>
                  <a:lnTo>
                    <a:pt x="125" y="93"/>
                  </a:lnTo>
                  <a:lnTo>
                    <a:pt x="104" y="93"/>
                  </a:lnTo>
                  <a:lnTo>
                    <a:pt x="85" y="100"/>
                  </a:lnTo>
                  <a:lnTo>
                    <a:pt x="0" y="85"/>
                  </a:lnTo>
                  <a:lnTo>
                    <a:pt x="15" y="55"/>
                  </a:lnTo>
                  <a:lnTo>
                    <a:pt x="32" y="26"/>
                  </a:lnTo>
                  <a:lnTo>
                    <a:pt x="56"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98" name="Freeform 100">
              <a:extLst>
                <a:ext uri="{FF2B5EF4-FFF2-40B4-BE49-F238E27FC236}">
                  <a16:creationId xmlns:a16="http://schemas.microsoft.com/office/drawing/2014/main" id="{1EF9E78A-7E5A-4257-8645-D1BF6458A7CA}"/>
                </a:ext>
              </a:extLst>
            </p:cNvPr>
            <p:cNvSpPr>
              <a:spLocks/>
            </p:cNvSpPr>
            <p:nvPr/>
          </p:nvSpPr>
          <p:spPr bwMode="auto">
            <a:xfrm>
              <a:off x="4151313" y="4454526"/>
              <a:ext cx="582613" cy="190500"/>
            </a:xfrm>
            <a:custGeom>
              <a:avLst/>
              <a:gdLst/>
              <a:ahLst/>
              <a:cxnLst>
                <a:cxn ang="0">
                  <a:pos x="23" y="0"/>
                </a:cxn>
                <a:cxn ang="0">
                  <a:pos x="12" y="51"/>
                </a:cxn>
                <a:cxn ang="0">
                  <a:pos x="32" y="78"/>
                </a:cxn>
                <a:cxn ang="0">
                  <a:pos x="56" y="96"/>
                </a:cxn>
                <a:cxn ang="0">
                  <a:pos x="80" y="104"/>
                </a:cxn>
                <a:cxn ang="0">
                  <a:pos x="124" y="83"/>
                </a:cxn>
                <a:cxn ang="0">
                  <a:pos x="248" y="96"/>
                </a:cxn>
                <a:cxn ang="0">
                  <a:pos x="287" y="65"/>
                </a:cxn>
                <a:cxn ang="0">
                  <a:pos x="340" y="88"/>
                </a:cxn>
                <a:cxn ang="0">
                  <a:pos x="367" y="117"/>
                </a:cxn>
                <a:cxn ang="0">
                  <a:pos x="348" y="115"/>
                </a:cxn>
                <a:cxn ang="0">
                  <a:pos x="335" y="99"/>
                </a:cxn>
                <a:cxn ang="0">
                  <a:pos x="293" y="80"/>
                </a:cxn>
                <a:cxn ang="0">
                  <a:pos x="266" y="109"/>
                </a:cxn>
                <a:cxn ang="0">
                  <a:pos x="122" y="99"/>
                </a:cxn>
                <a:cxn ang="0">
                  <a:pos x="85" y="120"/>
                </a:cxn>
                <a:cxn ang="0">
                  <a:pos x="48" y="118"/>
                </a:cxn>
                <a:cxn ang="0">
                  <a:pos x="44" y="113"/>
                </a:cxn>
                <a:cxn ang="0">
                  <a:pos x="24" y="93"/>
                </a:cxn>
                <a:cxn ang="0">
                  <a:pos x="10" y="67"/>
                </a:cxn>
                <a:cxn ang="0">
                  <a:pos x="0" y="38"/>
                </a:cxn>
                <a:cxn ang="0">
                  <a:pos x="8" y="17"/>
                </a:cxn>
                <a:cxn ang="0">
                  <a:pos x="23" y="0"/>
                </a:cxn>
              </a:cxnLst>
              <a:rect l="0" t="0" r="r" b="b"/>
              <a:pathLst>
                <a:path w="367" h="120">
                  <a:moveTo>
                    <a:pt x="23" y="0"/>
                  </a:moveTo>
                  <a:lnTo>
                    <a:pt x="12" y="51"/>
                  </a:lnTo>
                  <a:lnTo>
                    <a:pt x="32" y="78"/>
                  </a:lnTo>
                  <a:lnTo>
                    <a:pt x="56" y="96"/>
                  </a:lnTo>
                  <a:lnTo>
                    <a:pt x="80" y="104"/>
                  </a:lnTo>
                  <a:lnTo>
                    <a:pt x="124" y="83"/>
                  </a:lnTo>
                  <a:lnTo>
                    <a:pt x="248" y="96"/>
                  </a:lnTo>
                  <a:lnTo>
                    <a:pt x="287" y="65"/>
                  </a:lnTo>
                  <a:lnTo>
                    <a:pt x="340" y="88"/>
                  </a:lnTo>
                  <a:lnTo>
                    <a:pt x="367" y="117"/>
                  </a:lnTo>
                  <a:lnTo>
                    <a:pt x="348" y="115"/>
                  </a:lnTo>
                  <a:lnTo>
                    <a:pt x="335" y="99"/>
                  </a:lnTo>
                  <a:lnTo>
                    <a:pt x="293" y="80"/>
                  </a:lnTo>
                  <a:lnTo>
                    <a:pt x="266" y="109"/>
                  </a:lnTo>
                  <a:lnTo>
                    <a:pt x="122" y="99"/>
                  </a:lnTo>
                  <a:lnTo>
                    <a:pt x="85" y="120"/>
                  </a:lnTo>
                  <a:lnTo>
                    <a:pt x="48" y="118"/>
                  </a:lnTo>
                  <a:lnTo>
                    <a:pt x="44" y="113"/>
                  </a:lnTo>
                  <a:lnTo>
                    <a:pt x="24" y="93"/>
                  </a:lnTo>
                  <a:lnTo>
                    <a:pt x="10" y="67"/>
                  </a:lnTo>
                  <a:lnTo>
                    <a:pt x="0" y="38"/>
                  </a:lnTo>
                  <a:lnTo>
                    <a:pt x="8" y="17"/>
                  </a:lnTo>
                  <a:lnTo>
                    <a:pt x="23"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99" name="Freeform 101">
              <a:extLst>
                <a:ext uri="{FF2B5EF4-FFF2-40B4-BE49-F238E27FC236}">
                  <a16:creationId xmlns:a16="http://schemas.microsoft.com/office/drawing/2014/main" id="{ABEF730D-02A8-471E-9B99-D35B74D6584C}"/>
                </a:ext>
              </a:extLst>
            </p:cNvPr>
            <p:cNvSpPr>
              <a:spLocks/>
            </p:cNvSpPr>
            <p:nvPr/>
          </p:nvSpPr>
          <p:spPr bwMode="auto">
            <a:xfrm>
              <a:off x="4027488" y="4810126"/>
              <a:ext cx="639763" cy="342900"/>
            </a:xfrm>
            <a:custGeom>
              <a:avLst/>
              <a:gdLst/>
              <a:ahLst/>
              <a:cxnLst>
                <a:cxn ang="0">
                  <a:pos x="24" y="0"/>
                </a:cxn>
                <a:cxn ang="0">
                  <a:pos x="32" y="171"/>
                </a:cxn>
                <a:cxn ang="0">
                  <a:pos x="125" y="187"/>
                </a:cxn>
                <a:cxn ang="0">
                  <a:pos x="216" y="192"/>
                </a:cxn>
                <a:cxn ang="0">
                  <a:pos x="306" y="189"/>
                </a:cxn>
                <a:cxn ang="0">
                  <a:pos x="234" y="166"/>
                </a:cxn>
                <a:cxn ang="0">
                  <a:pos x="317" y="166"/>
                </a:cxn>
                <a:cxn ang="0">
                  <a:pos x="342" y="168"/>
                </a:cxn>
                <a:cxn ang="0">
                  <a:pos x="362" y="168"/>
                </a:cxn>
                <a:cxn ang="0">
                  <a:pos x="374" y="163"/>
                </a:cxn>
                <a:cxn ang="0">
                  <a:pos x="382" y="157"/>
                </a:cxn>
                <a:cxn ang="0">
                  <a:pos x="384" y="144"/>
                </a:cxn>
                <a:cxn ang="0">
                  <a:pos x="398" y="152"/>
                </a:cxn>
                <a:cxn ang="0">
                  <a:pos x="403" y="162"/>
                </a:cxn>
                <a:cxn ang="0">
                  <a:pos x="402" y="173"/>
                </a:cxn>
                <a:cxn ang="0">
                  <a:pos x="400" y="176"/>
                </a:cxn>
                <a:cxn ang="0">
                  <a:pos x="400" y="178"/>
                </a:cxn>
                <a:cxn ang="0">
                  <a:pos x="389" y="189"/>
                </a:cxn>
                <a:cxn ang="0">
                  <a:pos x="374" y="197"/>
                </a:cxn>
                <a:cxn ang="0">
                  <a:pos x="357" y="199"/>
                </a:cxn>
                <a:cxn ang="0">
                  <a:pos x="334" y="195"/>
                </a:cxn>
                <a:cxn ang="0">
                  <a:pos x="315" y="205"/>
                </a:cxn>
                <a:cxn ang="0">
                  <a:pos x="290" y="211"/>
                </a:cxn>
                <a:cxn ang="0">
                  <a:pos x="256" y="215"/>
                </a:cxn>
                <a:cxn ang="0">
                  <a:pos x="216" y="216"/>
                </a:cxn>
                <a:cxn ang="0">
                  <a:pos x="155" y="216"/>
                </a:cxn>
                <a:cxn ang="0">
                  <a:pos x="94" y="210"/>
                </a:cxn>
                <a:cxn ang="0">
                  <a:pos x="35" y="199"/>
                </a:cxn>
                <a:cxn ang="0">
                  <a:pos x="0" y="187"/>
                </a:cxn>
                <a:cxn ang="0">
                  <a:pos x="10" y="3"/>
                </a:cxn>
                <a:cxn ang="0">
                  <a:pos x="24" y="0"/>
                </a:cxn>
              </a:cxnLst>
              <a:rect l="0" t="0" r="r" b="b"/>
              <a:pathLst>
                <a:path w="403" h="216">
                  <a:moveTo>
                    <a:pt x="24" y="0"/>
                  </a:moveTo>
                  <a:lnTo>
                    <a:pt x="32" y="171"/>
                  </a:lnTo>
                  <a:lnTo>
                    <a:pt x="125" y="187"/>
                  </a:lnTo>
                  <a:lnTo>
                    <a:pt x="216" y="192"/>
                  </a:lnTo>
                  <a:lnTo>
                    <a:pt x="306" y="189"/>
                  </a:lnTo>
                  <a:lnTo>
                    <a:pt x="234" y="166"/>
                  </a:lnTo>
                  <a:lnTo>
                    <a:pt x="317" y="166"/>
                  </a:lnTo>
                  <a:lnTo>
                    <a:pt x="342" y="168"/>
                  </a:lnTo>
                  <a:lnTo>
                    <a:pt x="362" y="168"/>
                  </a:lnTo>
                  <a:lnTo>
                    <a:pt x="374" y="163"/>
                  </a:lnTo>
                  <a:lnTo>
                    <a:pt x="382" y="157"/>
                  </a:lnTo>
                  <a:lnTo>
                    <a:pt x="384" y="144"/>
                  </a:lnTo>
                  <a:lnTo>
                    <a:pt x="398" y="152"/>
                  </a:lnTo>
                  <a:lnTo>
                    <a:pt x="403" y="162"/>
                  </a:lnTo>
                  <a:lnTo>
                    <a:pt x="402" y="173"/>
                  </a:lnTo>
                  <a:lnTo>
                    <a:pt x="400" y="176"/>
                  </a:lnTo>
                  <a:lnTo>
                    <a:pt x="400" y="178"/>
                  </a:lnTo>
                  <a:lnTo>
                    <a:pt x="389" y="189"/>
                  </a:lnTo>
                  <a:lnTo>
                    <a:pt x="374" y="197"/>
                  </a:lnTo>
                  <a:lnTo>
                    <a:pt x="357" y="199"/>
                  </a:lnTo>
                  <a:lnTo>
                    <a:pt x="334" y="195"/>
                  </a:lnTo>
                  <a:lnTo>
                    <a:pt x="315" y="205"/>
                  </a:lnTo>
                  <a:lnTo>
                    <a:pt x="290" y="211"/>
                  </a:lnTo>
                  <a:lnTo>
                    <a:pt x="256" y="215"/>
                  </a:lnTo>
                  <a:lnTo>
                    <a:pt x="216" y="216"/>
                  </a:lnTo>
                  <a:lnTo>
                    <a:pt x="155" y="216"/>
                  </a:lnTo>
                  <a:lnTo>
                    <a:pt x="94" y="210"/>
                  </a:lnTo>
                  <a:lnTo>
                    <a:pt x="35" y="199"/>
                  </a:lnTo>
                  <a:lnTo>
                    <a:pt x="0" y="187"/>
                  </a:lnTo>
                  <a:lnTo>
                    <a:pt x="10" y="3"/>
                  </a:lnTo>
                  <a:lnTo>
                    <a:pt x="24"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00" name="Freeform 102">
              <a:extLst>
                <a:ext uri="{FF2B5EF4-FFF2-40B4-BE49-F238E27FC236}">
                  <a16:creationId xmlns:a16="http://schemas.microsoft.com/office/drawing/2014/main" id="{941FCEC2-2AC5-46BB-92F1-6785CAE47B7E}"/>
                </a:ext>
              </a:extLst>
            </p:cNvPr>
            <p:cNvSpPr>
              <a:spLocks/>
            </p:cNvSpPr>
            <p:nvPr/>
          </p:nvSpPr>
          <p:spPr bwMode="auto">
            <a:xfrm>
              <a:off x="4773613" y="4337051"/>
              <a:ext cx="271463" cy="112713"/>
            </a:xfrm>
            <a:custGeom>
              <a:avLst/>
              <a:gdLst/>
              <a:ahLst/>
              <a:cxnLst>
                <a:cxn ang="0">
                  <a:pos x="0" y="0"/>
                </a:cxn>
                <a:cxn ang="0">
                  <a:pos x="45" y="0"/>
                </a:cxn>
                <a:cxn ang="0">
                  <a:pos x="136" y="51"/>
                </a:cxn>
                <a:cxn ang="0">
                  <a:pos x="171" y="61"/>
                </a:cxn>
                <a:cxn ang="0">
                  <a:pos x="162" y="67"/>
                </a:cxn>
                <a:cxn ang="0">
                  <a:pos x="146" y="71"/>
                </a:cxn>
                <a:cxn ang="0">
                  <a:pos x="122" y="67"/>
                </a:cxn>
                <a:cxn ang="0">
                  <a:pos x="122" y="63"/>
                </a:cxn>
                <a:cxn ang="0">
                  <a:pos x="120" y="58"/>
                </a:cxn>
                <a:cxn ang="0">
                  <a:pos x="84" y="43"/>
                </a:cxn>
                <a:cxn ang="0">
                  <a:pos x="52" y="24"/>
                </a:cxn>
                <a:cxn ang="0">
                  <a:pos x="0" y="0"/>
                </a:cxn>
              </a:cxnLst>
              <a:rect l="0" t="0" r="r" b="b"/>
              <a:pathLst>
                <a:path w="171" h="71">
                  <a:moveTo>
                    <a:pt x="0" y="0"/>
                  </a:moveTo>
                  <a:lnTo>
                    <a:pt x="45" y="0"/>
                  </a:lnTo>
                  <a:lnTo>
                    <a:pt x="136" y="51"/>
                  </a:lnTo>
                  <a:lnTo>
                    <a:pt x="171" y="61"/>
                  </a:lnTo>
                  <a:lnTo>
                    <a:pt x="162" y="67"/>
                  </a:lnTo>
                  <a:lnTo>
                    <a:pt x="146" y="71"/>
                  </a:lnTo>
                  <a:lnTo>
                    <a:pt x="122" y="67"/>
                  </a:lnTo>
                  <a:lnTo>
                    <a:pt x="122" y="63"/>
                  </a:lnTo>
                  <a:lnTo>
                    <a:pt x="120" y="58"/>
                  </a:lnTo>
                  <a:lnTo>
                    <a:pt x="84" y="43"/>
                  </a:lnTo>
                  <a:lnTo>
                    <a:pt x="52" y="24"/>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01" name="Freeform 103">
              <a:extLst>
                <a:ext uri="{FF2B5EF4-FFF2-40B4-BE49-F238E27FC236}">
                  <a16:creationId xmlns:a16="http://schemas.microsoft.com/office/drawing/2014/main" id="{242B3F89-4B93-48C2-8AD9-DD63ADA24B47}"/>
                </a:ext>
              </a:extLst>
            </p:cNvPr>
            <p:cNvSpPr>
              <a:spLocks/>
            </p:cNvSpPr>
            <p:nvPr/>
          </p:nvSpPr>
          <p:spPr bwMode="auto">
            <a:xfrm>
              <a:off x="4513263" y="4479926"/>
              <a:ext cx="314325" cy="115888"/>
            </a:xfrm>
            <a:custGeom>
              <a:avLst/>
              <a:gdLst/>
              <a:ahLst/>
              <a:cxnLst>
                <a:cxn ang="0">
                  <a:pos x="30" y="0"/>
                </a:cxn>
                <a:cxn ang="0">
                  <a:pos x="96" y="0"/>
                </a:cxn>
                <a:cxn ang="0">
                  <a:pos x="172" y="61"/>
                </a:cxn>
                <a:cxn ang="0">
                  <a:pos x="193" y="56"/>
                </a:cxn>
                <a:cxn ang="0">
                  <a:pos x="198" y="62"/>
                </a:cxn>
                <a:cxn ang="0">
                  <a:pos x="180" y="73"/>
                </a:cxn>
                <a:cxn ang="0">
                  <a:pos x="164" y="73"/>
                </a:cxn>
                <a:cxn ang="0">
                  <a:pos x="147" y="64"/>
                </a:cxn>
                <a:cxn ang="0">
                  <a:pos x="129" y="41"/>
                </a:cxn>
                <a:cxn ang="0">
                  <a:pos x="83" y="13"/>
                </a:cxn>
                <a:cxn ang="0">
                  <a:pos x="41" y="21"/>
                </a:cxn>
                <a:cxn ang="0">
                  <a:pos x="0" y="35"/>
                </a:cxn>
                <a:cxn ang="0">
                  <a:pos x="30" y="0"/>
                </a:cxn>
              </a:cxnLst>
              <a:rect l="0" t="0" r="r" b="b"/>
              <a:pathLst>
                <a:path w="198" h="73">
                  <a:moveTo>
                    <a:pt x="30" y="0"/>
                  </a:moveTo>
                  <a:lnTo>
                    <a:pt x="96" y="0"/>
                  </a:lnTo>
                  <a:lnTo>
                    <a:pt x="172" y="61"/>
                  </a:lnTo>
                  <a:lnTo>
                    <a:pt x="193" y="56"/>
                  </a:lnTo>
                  <a:lnTo>
                    <a:pt x="198" y="62"/>
                  </a:lnTo>
                  <a:lnTo>
                    <a:pt x="180" y="73"/>
                  </a:lnTo>
                  <a:lnTo>
                    <a:pt x="164" y="73"/>
                  </a:lnTo>
                  <a:lnTo>
                    <a:pt x="147" y="64"/>
                  </a:lnTo>
                  <a:lnTo>
                    <a:pt x="129" y="41"/>
                  </a:lnTo>
                  <a:lnTo>
                    <a:pt x="83" y="13"/>
                  </a:lnTo>
                  <a:lnTo>
                    <a:pt x="41" y="21"/>
                  </a:lnTo>
                  <a:lnTo>
                    <a:pt x="0" y="35"/>
                  </a:lnTo>
                  <a:lnTo>
                    <a:pt x="3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02" name="Freeform 104">
              <a:extLst>
                <a:ext uri="{FF2B5EF4-FFF2-40B4-BE49-F238E27FC236}">
                  <a16:creationId xmlns:a16="http://schemas.microsoft.com/office/drawing/2014/main" id="{FBEDE033-CC4F-4126-91E9-70ED385EAFE5}"/>
                </a:ext>
              </a:extLst>
            </p:cNvPr>
            <p:cNvSpPr>
              <a:spLocks/>
            </p:cNvSpPr>
            <p:nvPr/>
          </p:nvSpPr>
          <p:spPr bwMode="auto">
            <a:xfrm>
              <a:off x="4616450" y="4538663"/>
              <a:ext cx="269875" cy="111125"/>
            </a:xfrm>
            <a:custGeom>
              <a:avLst/>
              <a:gdLst/>
              <a:ahLst/>
              <a:cxnLst>
                <a:cxn ang="0">
                  <a:pos x="0" y="0"/>
                </a:cxn>
                <a:cxn ang="0">
                  <a:pos x="19" y="9"/>
                </a:cxn>
                <a:cxn ang="0">
                  <a:pos x="39" y="12"/>
                </a:cxn>
                <a:cxn ang="0">
                  <a:pos x="58" y="12"/>
                </a:cxn>
                <a:cxn ang="0">
                  <a:pos x="111" y="51"/>
                </a:cxn>
                <a:cxn ang="0">
                  <a:pos x="160" y="59"/>
                </a:cxn>
                <a:cxn ang="0">
                  <a:pos x="170" y="70"/>
                </a:cxn>
                <a:cxn ang="0">
                  <a:pos x="109" y="65"/>
                </a:cxn>
                <a:cxn ang="0">
                  <a:pos x="56" y="25"/>
                </a:cxn>
                <a:cxn ang="0">
                  <a:pos x="35" y="24"/>
                </a:cxn>
                <a:cxn ang="0">
                  <a:pos x="18" y="14"/>
                </a:cxn>
                <a:cxn ang="0">
                  <a:pos x="0" y="0"/>
                </a:cxn>
              </a:cxnLst>
              <a:rect l="0" t="0" r="r" b="b"/>
              <a:pathLst>
                <a:path w="170" h="70">
                  <a:moveTo>
                    <a:pt x="0" y="0"/>
                  </a:moveTo>
                  <a:lnTo>
                    <a:pt x="19" y="9"/>
                  </a:lnTo>
                  <a:lnTo>
                    <a:pt x="39" y="12"/>
                  </a:lnTo>
                  <a:lnTo>
                    <a:pt x="58" y="12"/>
                  </a:lnTo>
                  <a:lnTo>
                    <a:pt x="111" y="51"/>
                  </a:lnTo>
                  <a:lnTo>
                    <a:pt x="160" y="59"/>
                  </a:lnTo>
                  <a:lnTo>
                    <a:pt x="170" y="70"/>
                  </a:lnTo>
                  <a:lnTo>
                    <a:pt x="109" y="65"/>
                  </a:lnTo>
                  <a:lnTo>
                    <a:pt x="56" y="25"/>
                  </a:lnTo>
                  <a:lnTo>
                    <a:pt x="35" y="24"/>
                  </a:lnTo>
                  <a:lnTo>
                    <a:pt x="18" y="14"/>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03" name="Freeform 105">
              <a:extLst>
                <a:ext uri="{FF2B5EF4-FFF2-40B4-BE49-F238E27FC236}">
                  <a16:creationId xmlns:a16="http://schemas.microsoft.com/office/drawing/2014/main" id="{6FB3B3FF-273E-4270-9116-FF9983C0097C}"/>
                </a:ext>
              </a:extLst>
            </p:cNvPr>
            <p:cNvSpPr>
              <a:spLocks/>
            </p:cNvSpPr>
            <p:nvPr/>
          </p:nvSpPr>
          <p:spPr bwMode="auto">
            <a:xfrm>
              <a:off x="4449763" y="4835526"/>
              <a:ext cx="360363" cy="130175"/>
            </a:xfrm>
            <a:custGeom>
              <a:avLst/>
              <a:gdLst/>
              <a:ahLst/>
              <a:cxnLst>
                <a:cxn ang="0">
                  <a:pos x="0" y="0"/>
                </a:cxn>
                <a:cxn ang="0">
                  <a:pos x="164" y="51"/>
                </a:cxn>
                <a:cxn ang="0">
                  <a:pos x="184" y="59"/>
                </a:cxn>
                <a:cxn ang="0">
                  <a:pos x="198" y="61"/>
                </a:cxn>
                <a:cxn ang="0">
                  <a:pos x="209" y="59"/>
                </a:cxn>
                <a:cxn ang="0">
                  <a:pos x="214" y="51"/>
                </a:cxn>
                <a:cxn ang="0">
                  <a:pos x="216" y="38"/>
                </a:cxn>
                <a:cxn ang="0">
                  <a:pos x="225" y="50"/>
                </a:cxn>
                <a:cxn ang="0">
                  <a:pos x="227" y="61"/>
                </a:cxn>
                <a:cxn ang="0">
                  <a:pos x="222" y="74"/>
                </a:cxn>
                <a:cxn ang="0">
                  <a:pos x="212" y="80"/>
                </a:cxn>
                <a:cxn ang="0">
                  <a:pos x="198" y="82"/>
                </a:cxn>
                <a:cxn ang="0">
                  <a:pos x="179" y="78"/>
                </a:cxn>
                <a:cxn ang="0">
                  <a:pos x="172" y="77"/>
                </a:cxn>
                <a:cxn ang="0">
                  <a:pos x="168" y="74"/>
                </a:cxn>
                <a:cxn ang="0">
                  <a:pos x="12" y="22"/>
                </a:cxn>
                <a:cxn ang="0">
                  <a:pos x="0" y="0"/>
                </a:cxn>
              </a:cxnLst>
              <a:rect l="0" t="0" r="r" b="b"/>
              <a:pathLst>
                <a:path w="227" h="82">
                  <a:moveTo>
                    <a:pt x="0" y="0"/>
                  </a:moveTo>
                  <a:lnTo>
                    <a:pt x="164" y="51"/>
                  </a:lnTo>
                  <a:lnTo>
                    <a:pt x="184" y="59"/>
                  </a:lnTo>
                  <a:lnTo>
                    <a:pt x="198" y="61"/>
                  </a:lnTo>
                  <a:lnTo>
                    <a:pt x="209" y="59"/>
                  </a:lnTo>
                  <a:lnTo>
                    <a:pt x="214" y="51"/>
                  </a:lnTo>
                  <a:lnTo>
                    <a:pt x="216" y="38"/>
                  </a:lnTo>
                  <a:lnTo>
                    <a:pt x="225" y="50"/>
                  </a:lnTo>
                  <a:lnTo>
                    <a:pt x="227" y="61"/>
                  </a:lnTo>
                  <a:lnTo>
                    <a:pt x="222" y="74"/>
                  </a:lnTo>
                  <a:lnTo>
                    <a:pt x="212" y="80"/>
                  </a:lnTo>
                  <a:lnTo>
                    <a:pt x="198" y="82"/>
                  </a:lnTo>
                  <a:lnTo>
                    <a:pt x="179" y="78"/>
                  </a:lnTo>
                  <a:lnTo>
                    <a:pt x="172" y="77"/>
                  </a:lnTo>
                  <a:lnTo>
                    <a:pt x="168" y="74"/>
                  </a:lnTo>
                  <a:lnTo>
                    <a:pt x="12" y="22"/>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04" name="Freeform 106">
              <a:extLst>
                <a:ext uri="{FF2B5EF4-FFF2-40B4-BE49-F238E27FC236}">
                  <a16:creationId xmlns:a16="http://schemas.microsoft.com/office/drawing/2014/main" id="{83C8F61D-1230-491E-9299-3F1EF71048D4}"/>
                </a:ext>
              </a:extLst>
            </p:cNvPr>
            <p:cNvSpPr>
              <a:spLocks/>
            </p:cNvSpPr>
            <p:nvPr/>
          </p:nvSpPr>
          <p:spPr bwMode="auto">
            <a:xfrm>
              <a:off x="4454525" y="4979988"/>
              <a:ext cx="376238" cy="93663"/>
            </a:xfrm>
            <a:custGeom>
              <a:avLst/>
              <a:gdLst/>
              <a:ahLst/>
              <a:cxnLst>
                <a:cxn ang="0">
                  <a:pos x="0" y="0"/>
                </a:cxn>
                <a:cxn ang="0">
                  <a:pos x="40" y="0"/>
                </a:cxn>
                <a:cxn ang="0">
                  <a:pos x="177" y="35"/>
                </a:cxn>
                <a:cxn ang="0">
                  <a:pos x="197" y="43"/>
                </a:cxn>
                <a:cxn ang="0">
                  <a:pos x="213" y="43"/>
                </a:cxn>
                <a:cxn ang="0">
                  <a:pos x="224" y="37"/>
                </a:cxn>
                <a:cxn ang="0">
                  <a:pos x="230" y="21"/>
                </a:cxn>
                <a:cxn ang="0">
                  <a:pos x="237" y="31"/>
                </a:cxn>
                <a:cxn ang="0">
                  <a:pos x="237" y="40"/>
                </a:cxn>
                <a:cxn ang="0">
                  <a:pos x="232" y="50"/>
                </a:cxn>
                <a:cxn ang="0">
                  <a:pos x="224" y="58"/>
                </a:cxn>
                <a:cxn ang="0">
                  <a:pos x="211" y="59"/>
                </a:cxn>
                <a:cxn ang="0">
                  <a:pos x="192" y="58"/>
                </a:cxn>
                <a:cxn ang="0">
                  <a:pos x="168" y="50"/>
                </a:cxn>
                <a:cxn ang="0">
                  <a:pos x="115" y="34"/>
                </a:cxn>
                <a:cxn ang="0">
                  <a:pos x="0" y="0"/>
                </a:cxn>
              </a:cxnLst>
              <a:rect l="0" t="0" r="r" b="b"/>
              <a:pathLst>
                <a:path w="237" h="59">
                  <a:moveTo>
                    <a:pt x="0" y="0"/>
                  </a:moveTo>
                  <a:lnTo>
                    <a:pt x="40" y="0"/>
                  </a:lnTo>
                  <a:lnTo>
                    <a:pt x="177" y="35"/>
                  </a:lnTo>
                  <a:lnTo>
                    <a:pt x="197" y="43"/>
                  </a:lnTo>
                  <a:lnTo>
                    <a:pt x="213" y="43"/>
                  </a:lnTo>
                  <a:lnTo>
                    <a:pt x="224" y="37"/>
                  </a:lnTo>
                  <a:lnTo>
                    <a:pt x="230" y="21"/>
                  </a:lnTo>
                  <a:lnTo>
                    <a:pt x="237" y="31"/>
                  </a:lnTo>
                  <a:lnTo>
                    <a:pt x="237" y="40"/>
                  </a:lnTo>
                  <a:lnTo>
                    <a:pt x="232" y="50"/>
                  </a:lnTo>
                  <a:lnTo>
                    <a:pt x="224" y="58"/>
                  </a:lnTo>
                  <a:lnTo>
                    <a:pt x="211" y="59"/>
                  </a:lnTo>
                  <a:lnTo>
                    <a:pt x="192" y="58"/>
                  </a:lnTo>
                  <a:lnTo>
                    <a:pt x="168" y="50"/>
                  </a:lnTo>
                  <a:lnTo>
                    <a:pt x="115" y="34"/>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05" name="Freeform 107">
              <a:extLst>
                <a:ext uri="{FF2B5EF4-FFF2-40B4-BE49-F238E27FC236}">
                  <a16:creationId xmlns:a16="http://schemas.microsoft.com/office/drawing/2014/main" id="{859BB93B-65D1-424C-B612-8CDD81748C96}"/>
                </a:ext>
              </a:extLst>
            </p:cNvPr>
            <p:cNvSpPr>
              <a:spLocks noEditPoints="1"/>
            </p:cNvSpPr>
            <p:nvPr/>
          </p:nvSpPr>
          <p:spPr bwMode="auto">
            <a:xfrm>
              <a:off x="3502025" y="3386138"/>
              <a:ext cx="889000" cy="984250"/>
            </a:xfrm>
            <a:custGeom>
              <a:avLst/>
              <a:gdLst/>
              <a:ahLst/>
              <a:cxnLst>
                <a:cxn ang="0">
                  <a:pos x="437" y="383"/>
                </a:cxn>
                <a:cxn ang="0">
                  <a:pos x="448" y="410"/>
                </a:cxn>
                <a:cxn ang="0">
                  <a:pos x="496" y="402"/>
                </a:cxn>
                <a:cxn ang="0">
                  <a:pos x="481" y="396"/>
                </a:cxn>
                <a:cxn ang="0">
                  <a:pos x="299" y="0"/>
                </a:cxn>
                <a:cxn ang="0">
                  <a:pos x="347" y="50"/>
                </a:cxn>
                <a:cxn ang="0">
                  <a:pos x="371" y="119"/>
                </a:cxn>
                <a:cxn ang="0">
                  <a:pos x="429" y="95"/>
                </a:cxn>
                <a:cxn ang="0">
                  <a:pos x="477" y="119"/>
                </a:cxn>
                <a:cxn ang="0">
                  <a:pos x="475" y="194"/>
                </a:cxn>
                <a:cxn ang="0">
                  <a:pos x="472" y="252"/>
                </a:cxn>
                <a:cxn ang="0">
                  <a:pos x="473" y="296"/>
                </a:cxn>
                <a:cxn ang="0">
                  <a:pos x="560" y="386"/>
                </a:cxn>
                <a:cxn ang="0">
                  <a:pos x="510" y="423"/>
                </a:cxn>
                <a:cxn ang="0">
                  <a:pos x="398" y="489"/>
                </a:cxn>
                <a:cxn ang="0">
                  <a:pos x="347" y="533"/>
                </a:cxn>
                <a:cxn ang="0">
                  <a:pos x="306" y="589"/>
                </a:cxn>
                <a:cxn ang="0">
                  <a:pos x="246" y="612"/>
                </a:cxn>
                <a:cxn ang="0">
                  <a:pos x="122" y="578"/>
                </a:cxn>
                <a:cxn ang="0">
                  <a:pos x="262" y="588"/>
                </a:cxn>
                <a:cxn ang="0">
                  <a:pos x="264" y="517"/>
                </a:cxn>
                <a:cxn ang="0">
                  <a:pos x="358" y="511"/>
                </a:cxn>
                <a:cxn ang="0">
                  <a:pos x="421" y="365"/>
                </a:cxn>
                <a:cxn ang="0">
                  <a:pos x="445" y="284"/>
                </a:cxn>
                <a:cxn ang="0">
                  <a:pos x="432" y="210"/>
                </a:cxn>
                <a:cxn ang="0">
                  <a:pos x="400" y="112"/>
                </a:cxn>
                <a:cxn ang="0">
                  <a:pos x="302" y="55"/>
                </a:cxn>
                <a:cxn ang="0">
                  <a:pos x="114" y="216"/>
                </a:cxn>
                <a:cxn ang="0">
                  <a:pos x="75" y="549"/>
                </a:cxn>
                <a:cxn ang="0">
                  <a:pos x="51" y="556"/>
                </a:cxn>
                <a:cxn ang="0">
                  <a:pos x="22" y="538"/>
                </a:cxn>
                <a:cxn ang="0">
                  <a:pos x="8" y="538"/>
                </a:cxn>
                <a:cxn ang="0">
                  <a:pos x="3" y="505"/>
                </a:cxn>
                <a:cxn ang="0">
                  <a:pos x="90" y="242"/>
                </a:cxn>
                <a:cxn ang="0">
                  <a:pos x="40" y="320"/>
                </a:cxn>
                <a:cxn ang="0">
                  <a:pos x="3" y="301"/>
                </a:cxn>
                <a:cxn ang="0">
                  <a:pos x="11" y="303"/>
                </a:cxn>
                <a:cxn ang="0">
                  <a:pos x="14" y="288"/>
                </a:cxn>
                <a:cxn ang="0">
                  <a:pos x="42" y="247"/>
                </a:cxn>
                <a:cxn ang="0">
                  <a:pos x="93" y="207"/>
                </a:cxn>
                <a:cxn ang="0">
                  <a:pos x="184" y="127"/>
                </a:cxn>
                <a:cxn ang="0">
                  <a:pos x="250" y="56"/>
                </a:cxn>
                <a:cxn ang="0">
                  <a:pos x="277" y="24"/>
                </a:cxn>
              </a:cxnLst>
              <a:rect l="0" t="0" r="r" b="b"/>
              <a:pathLst>
                <a:path w="560" h="620">
                  <a:moveTo>
                    <a:pt x="453" y="356"/>
                  </a:moveTo>
                  <a:lnTo>
                    <a:pt x="437" y="383"/>
                  </a:lnTo>
                  <a:lnTo>
                    <a:pt x="417" y="412"/>
                  </a:lnTo>
                  <a:lnTo>
                    <a:pt x="448" y="410"/>
                  </a:lnTo>
                  <a:lnTo>
                    <a:pt x="473" y="407"/>
                  </a:lnTo>
                  <a:lnTo>
                    <a:pt x="496" y="402"/>
                  </a:lnTo>
                  <a:lnTo>
                    <a:pt x="512" y="396"/>
                  </a:lnTo>
                  <a:lnTo>
                    <a:pt x="481" y="396"/>
                  </a:lnTo>
                  <a:lnTo>
                    <a:pt x="453" y="356"/>
                  </a:lnTo>
                  <a:close/>
                  <a:moveTo>
                    <a:pt x="299" y="0"/>
                  </a:moveTo>
                  <a:lnTo>
                    <a:pt x="326" y="23"/>
                  </a:lnTo>
                  <a:lnTo>
                    <a:pt x="347" y="50"/>
                  </a:lnTo>
                  <a:lnTo>
                    <a:pt x="362" y="82"/>
                  </a:lnTo>
                  <a:lnTo>
                    <a:pt x="371" y="119"/>
                  </a:lnTo>
                  <a:lnTo>
                    <a:pt x="390" y="79"/>
                  </a:lnTo>
                  <a:lnTo>
                    <a:pt x="429" y="95"/>
                  </a:lnTo>
                  <a:lnTo>
                    <a:pt x="467" y="82"/>
                  </a:lnTo>
                  <a:lnTo>
                    <a:pt x="477" y="119"/>
                  </a:lnTo>
                  <a:lnTo>
                    <a:pt x="478" y="155"/>
                  </a:lnTo>
                  <a:lnTo>
                    <a:pt x="475" y="194"/>
                  </a:lnTo>
                  <a:lnTo>
                    <a:pt x="465" y="232"/>
                  </a:lnTo>
                  <a:lnTo>
                    <a:pt x="472" y="252"/>
                  </a:lnTo>
                  <a:lnTo>
                    <a:pt x="475" y="274"/>
                  </a:lnTo>
                  <a:lnTo>
                    <a:pt x="473" y="296"/>
                  </a:lnTo>
                  <a:lnTo>
                    <a:pt x="478" y="354"/>
                  </a:lnTo>
                  <a:lnTo>
                    <a:pt x="560" y="386"/>
                  </a:lnTo>
                  <a:lnTo>
                    <a:pt x="520" y="421"/>
                  </a:lnTo>
                  <a:lnTo>
                    <a:pt x="510" y="423"/>
                  </a:lnTo>
                  <a:lnTo>
                    <a:pt x="411" y="439"/>
                  </a:lnTo>
                  <a:lnTo>
                    <a:pt x="398" y="489"/>
                  </a:lnTo>
                  <a:lnTo>
                    <a:pt x="387" y="538"/>
                  </a:lnTo>
                  <a:lnTo>
                    <a:pt x="347" y="533"/>
                  </a:lnTo>
                  <a:lnTo>
                    <a:pt x="323" y="561"/>
                  </a:lnTo>
                  <a:lnTo>
                    <a:pt x="306" y="589"/>
                  </a:lnTo>
                  <a:lnTo>
                    <a:pt x="291" y="620"/>
                  </a:lnTo>
                  <a:lnTo>
                    <a:pt x="246" y="612"/>
                  </a:lnTo>
                  <a:lnTo>
                    <a:pt x="128" y="585"/>
                  </a:lnTo>
                  <a:lnTo>
                    <a:pt x="122" y="578"/>
                  </a:lnTo>
                  <a:lnTo>
                    <a:pt x="117" y="570"/>
                  </a:lnTo>
                  <a:lnTo>
                    <a:pt x="262" y="588"/>
                  </a:lnTo>
                  <a:lnTo>
                    <a:pt x="328" y="530"/>
                  </a:lnTo>
                  <a:lnTo>
                    <a:pt x="264" y="517"/>
                  </a:lnTo>
                  <a:lnTo>
                    <a:pt x="264" y="516"/>
                  </a:lnTo>
                  <a:lnTo>
                    <a:pt x="358" y="511"/>
                  </a:lnTo>
                  <a:lnTo>
                    <a:pt x="395" y="408"/>
                  </a:lnTo>
                  <a:lnTo>
                    <a:pt x="421" y="365"/>
                  </a:lnTo>
                  <a:lnTo>
                    <a:pt x="438" y="324"/>
                  </a:lnTo>
                  <a:lnTo>
                    <a:pt x="445" y="284"/>
                  </a:lnTo>
                  <a:lnTo>
                    <a:pt x="443" y="247"/>
                  </a:lnTo>
                  <a:lnTo>
                    <a:pt x="432" y="210"/>
                  </a:lnTo>
                  <a:lnTo>
                    <a:pt x="453" y="112"/>
                  </a:lnTo>
                  <a:lnTo>
                    <a:pt x="400" y="112"/>
                  </a:lnTo>
                  <a:lnTo>
                    <a:pt x="365" y="146"/>
                  </a:lnTo>
                  <a:lnTo>
                    <a:pt x="302" y="55"/>
                  </a:lnTo>
                  <a:lnTo>
                    <a:pt x="211" y="136"/>
                  </a:lnTo>
                  <a:lnTo>
                    <a:pt x="114" y="216"/>
                  </a:lnTo>
                  <a:lnTo>
                    <a:pt x="90" y="394"/>
                  </a:lnTo>
                  <a:lnTo>
                    <a:pt x="75" y="549"/>
                  </a:lnTo>
                  <a:lnTo>
                    <a:pt x="67" y="549"/>
                  </a:lnTo>
                  <a:lnTo>
                    <a:pt x="51" y="556"/>
                  </a:lnTo>
                  <a:lnTo>
                    <a:pt x="37" y="545"/>
                  </a:lnTo>
                  <a:lnTo>
                    <a:pt x="22" y="538"/>
                  </a:lnTo>
                  <a:lnTo>
                    <a:pt x="14" y="537"/>
                  </a:lnTo>
                  <a:lnTo>
                    <a:pt x="8" y="538"/>
                  </a:lnTo>
                  <a:lnTo>
                    <a:pt x="5" y="521"/>
                  </a:lnTo>
                  <a:lnTo>
                    <a:pt x="3" y="505"/>
                  </a:lnTo>
                  <a:lnTo>
                    <a:pt x="54" y="535"/>
                  </a:lnTo>
                  <a:lnTo>
                    <a:pt x="90" y="242"/>
                  </a:lnTo>
                  <a:lnTo>
                    <a:pt x="40" y="295"/>
                  </a:lnTo>
                  <a:lnTo>
                    <a:pt x="40" y="320"/>
                  </a:lnTo>
                  <a:lnTo>
                    <a:pt x="0" y="349"/>
                  </a:lnTo>
                  <a:lnTo>
                    <a:pt x="3" y="301"/>
                  </a:lnTo>
                  <a:lnTo>
                    <a:pt x="8" y="303"/>
                  </a:lnTo>
                  <a:lnTo>
                    <a:pt x="11" y="303"/>
                  </a:lnTo>
                  <a:lnTo>
                    <a:pt x="16" y="304"/>
                  </a:lnTo>
                  <a:lnTo>
                    <a:pt x="14" y="288"/>
                  </a:lnTo>
                  <a:lnTo>
                    <a:pt x="22" y="269"/>
                  </a:lnTo>
                  <a:lnTo>
                    <a:pt x="42" y="247"/>
                  </a:lnTo>
                  <a:lnTo>
                    <a:pt x="69" y="224"/>
                  </a:lnTo>
                  <a:lnTo>
                    <a:pt x="93" y="207"/>
                  </a:lnTo>
                  <a:lnTo>
                    <a:pt x="117" y="187"/>
                  </a:lnTo>
                  <a:lnTo>
                    <a:pt x="184" y="127"/>
                  </a:lnTo>
                  <a:lnTo>
                    <a:pt x="248" y="59"/>
                  </a:lnTo>
                  <a:lnTo>
                    <a:pt x="250" y="56"/>
                  </a:lnTo>
                  <a:lnTo>
                    <a:pt x="254" y="51"/>
                  </a:lnTo>
                  <a:lnTo>
                    <a:pt x="277" y="24"/>
                  </a:lnTo>
                  <a:lnTo>
                    <a:pt x="299"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06" name="Freeform 108">
              <a:extLst>
                <a:ext uri="{FF2B5EF4-FFF2-40B4-BE49-F238E27FC236}">
                  <a16:creationId xmlns:a16="http://schemas.microsoft.com/office/drawing/2014/main" id="{AD0B46C5-7B2F-4717-A399-081C5C9183C2}"/>
                </a:ext>
              </a:extLst>
            </p:cNvPr>
            <p:cNvSpPr>
              <a:spLocks/>
            </p:cNvSpPr>
            <p:nvPr/>
          </p:nvSpPr>
          <p:spPr bwMode="auto">
            <a:xfrm>
              <a:off x="3705225" y="3587751"/>
              <a:ext cx="338138" cy="677863"/>
            </a:xfrm>
            <a:custGeom>
              <a:avLst/>
              <a:gdLst/>
              <a:ahLst/>
              <a:cxnLst>
                <a:cxn ang="0">
                  <a:pos x="186" y="0"/>
                </a:cxn>
                <a:cxn ang="0">
                  <a:pos x="205" y="36"/>
                </a:cxn>
                <a:cxn ang="0">
                  <a:pos x="213" y="76"/>
                </a:cxn>
                <a:cxn ang="0">
                  <a:pos x="211" y="117"/>
                </a:cxn>
                <a:cxn ang="0">
                  <a:pos x="197" y="158"/>
                </a:cxn>
                <a:cxn ang="0">
                  <a:pos x="173" y="201"/>
                </a:cxn>
                <a:cxn ang="0">
                  <a:pos x="176" y="221"/>
                </a:cxn>
                <a:cxn ang="0">
                  <a:pos x="173" y="235"/>
                </a:cxn>
                <a:cxn ang="0">
                  <a:pos x="165" y="246"/>
                </a:cxn>
                <a:cxn ang="0">
                  <a:pos x="150" y="254"/>
                </a:cxn>
                <a:cxn ang="0">
                  <a:pos x="147" y="297"/>
                </a:cxn>
                <a:cxn ang="0">
                  <a:pos x="141" y="342"/>
                </a:cxn>
                <a:cxn ang="0">
                  <a:pos x="128" y="389"/>
                </a:cxn>
                <a:cxn ang="0">
                  <a:pos x="94" y="387"/>
                </a:cxn>
                <a:cxn ang="0">
                  <a:pos x="62" y="394"/>
                </a:cxn>
                <a:cxn ang="0">
                  <a:pos x="30" y="406"/>
                </a:cxn>
                <a:cxn ang="0">
                  <a:pos x="0" y="427"/>
                </a:cxn>
                <a:cxn ang="0">
                  <a:pos x="21" y="387"/>
                </a:cxn>
                <a:cxn ang="0">
                  <a:pos x="107" y="363"/>
                </a:cxn>
                <a:cxn ang="0">
                  <a:pos x="133" y="251"/>
                </a:cxn>
                <a:cxn ang="0">
                  <a:pos x="162" y="221"/>
                </a:cxn>
                <a:cxn ang="0">
                  <a:pos x="128" y="211"/>
                </a:cxn>
                <a:cxn ang="0">
                  <a:pos x="98" y="193"/>
                </a:cxn>
                <a:cxn ang="0">
                  <a:pos x="69" y="168"/>
                </a:cxn>
                <a:cxn ang="0">
                  <a:pos x="42" y="137"/>
                </a:cxn>
                <a:cxn ang="0">
                  <a:pos x="16" y="99"/>
                </a:cxn>
                <a:cxn ang="0">
                  <a:pos x="146" y="187"/>
                </a:cxn>
                <a:cxn ang="0">
                  <a:pos x="160" y="160"/>
                </a:cxn>
                <a:cxn ang="0">
                  <a:pos x="171" y="128"/>
                </a:cxn>
                <a:cxn ang="0">
                  <a:pos x="179" y="89"/>
                </a:cxn>
                <a:cxn ang="0">
                  <a:pos x="184" y="48"/>
                </a:cxn>
                <a:cxn ang="0">
                  <a:pos x="186" y="0"/>
                </a:cxn>
              </a:cxnLst>
              <a:rect l="0" t="0" r="r" b="b"/>
              <a:pathLst>
                <a:path w="213" h="427">
                  <a:moveTo>
                    <a:pt x="186" y="0"/>
                  </a:moveTo>
                  <a:lnTo>
                    <a:pt x="205" y="36"/>
                  </a:lnTo>
                  <a:lnTo>
                    <a:pt x="213" y="76"/>
                  </a:lnTo>
                  <a:lnTo>
                    <a:pt x="211" y="117"/>
                  </a:lnTo>
                  <a:lnTo>
                    <a:pt x="197" y="158"/>
                  </a:lnTo>
                  <a:lnTo>
                    <a:pt x="173" y="201"/>
                  </a:lnTo>
                  <a:lnTo>
                    <a:pt x="176" y="221"/>
                  </a:lnTo>
                  <a:lnTo>
                    <a:pt x="173" y="235"/>
                  </a:lnTo>
                  <a:lnTo>
                    <a:pt x="165" y="246"/>
                  </a:lnTo>
                  <a:lnTo>
                    <a:pt x="150" y="254"/>
                  </a:lnTo>
                  <a:lnTo>
                    <a:pt x="147" y="297"/>
                  </a:lnTo>
                  <a:lnTo>
                    <a:pt x="141" y="342"/>
                  </a:lnTo>
                  <a:lnTo>
                    <a:pt x="128" y="389"/>
                  </a:lnTo>
                  <a:lnTo>
                    <a:pt x="94" y="387"/>
                  </a:lnTo>
                  <a:lnTo>
                    <a:pt x="62" y="394"/>
                  </a:lnTo>
                  <a:lnTo>
                    <a:pt x="30" y="406"/>
                  </a:lnTo>
                  <a:lnTo>
                    <a:pt x="0" y="427"/>
                  </a:lnTo>
                  <a:lnTo>
                    <a:pt x="21" y="387"/>
                  </a:lnTo>
                  <a:lnTo>
                    <a:pt x="107" y="363"/>
                  </a:lnTo>
                  <a:lnTo>
                    <a:pt x="133" y="251"/>
                  </a:lnTo>
                  <a:lnTo>
                    <a:pt x="162" y="221"/>
                  </a:lnTo>
                  <a:lnTo>
                    <a:pt x="128" y="211"/>
                  </a:lnTo>
                  <a:lnTo>
                    <a:pt x="98" y="193"/>
                  </a:lnTo>
                  <a:lnTo>
                    <a:pt x="69" y="168"/>
                  </a:lnTo>
                  <a:lnTo>
                    <a:pt x="42" y="137"/>
                  </a:lnTo>
                  <a:lnTo>
                    <a:pt x="16" y="99"/>
                  </a:lnTo>
                  <a:lnTo>
                    <a:pt x="146" y="187"/>
                  </a:lnTo>
                  <a:lnTo>
                    <a:pt x="160" y="160"/>
                  </a:lnTo>
                  <a:lnTo>
                    <a:pt x="171" y="128"/>
                  </a:lnTo>
                  <a:lnTo>
                    <a:pt x="179" y="89"/>
                  </a:lnTo>
                  <a:lnTo>
                    <a:pt x="184" y="48"/>
                  </a:lnTo>
                  <a:lnTo>
                    <a:pt x="18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07" name="Freeform 109">
              <a:extLst>
                <a:ext uri="{FF2B5EF4-FFF2-40B4-BE49-F238E27FC236}">
                  <a16:creationId xmlns:a16="http://schemas.microsoft.com/office/drawing/2014/main" id="{BEB1A3CB-7E03-4C04-BF6B-A795B57C8BB6}"/>
                </a:ext>
              </a:extLst>
            </p:cNvPr>
            <p:cNvSpPr>
              <a:spLocks noEditPoints="1"/>
            </p:cNvSpPr>
            <p:nvPr/>
          </p:nvSpPr>
          <p:spPr bwMode="auto">
            <a:xfrm>
              <a:off x="3481388" y="2535238"/>
              <a:ext cx="1076325" cy="1301750"/>
            </a:xfrm>
            <a:custGeom>
              <a:avLst/>
              <a:gdLst/>
              <a:ahLst/>
              <a:cxnLst>
                <a:cxn ang="0">
                  <a:pos x="638" y="442"/>
                </a:cxn>
                <a:cxn ang="0">
                  <a:pos x="582" y="498"/>
                </a:cxn>
                <a:cxn ang="0">
                  <a:pos x="536" y="551"/>
                </a:cxn>
                <a:cxn ang="0">
                  <a:pos x="531" y="565"/>
                </a:cxn>
                <a:cxn ang="0">
                  <a:pos x="557" y="534"/>
                </a:cxn>
                <a:cxn ang="0">
                  <a:pos x="606" y="504"/>
                </a:cxn>
                <a:cxn ang="0">
                  <a:pos x="646" y="459"/>
                </a:cxn>
                <a:cxn ang="0">
                  <a:pos x="650" y="405"/>
                </a:cxn>
                <a:cxn ang="0">
                  <a:pos x="656" y="310"/>
                </a:cxn>
                <a:cxn ang="0">
                  <a:pos x="667" y="381"/>
                </a:cxn>
                <a:cxn ang="0">
                  <a:pos x="670" y="354"/>
                </a:cxn>
                <a:cxn ang="0">
                  <a:pos x="648" y="275"/>
                </a:cxn>
                <a:cxn ang="0">
                  <a:pos x="475" y="3"/>
                </a:cxn>
                <a:cxn ang="0">
                  <a:pos x="504" y="8"/>
                </a:cxn>
                <a:cxn ang="0">
                  <a:pos x="554" y="25"/>
                </a:cxn>
                <a:cxn ang="0">
                  <a:pos x="606" y="73"/>
                </a:cxn>
                <a:cxn ang="0">
                  <a:pos x="635" y="163"/>
                </a:cxn>
                <a:cxn ang="0">
                  <a:pos x="656" y="270"/>
                </a:cxn>
                <a:cxn ang="0">
                  <a:pos x="678" y="334"/>
                </a:cxn>
                <a:cxn ang="0">
                  <a:pos x="669" y="408"/>
                </a:cxn>
                <a:cxn ang="0">
                  <a:pos x="656" y="472"/>
                </a:cxn>
                <a:cxn ang="0">
                  <a:pos x="579" y="531"/>
                </a:cxn>
                <a:cxn ang="0">
                  <a:pos x="539" y="573"/>
                </a:cxn>
                <a:cxn ang="0">
                  <a:pos x="546" y="608"/>
                </a:cxn>
                <a:cxn ang="0">
                  <a:pos x="558" y="658"/>
                </a:cxn>
                <a:cxn ang="0">
                  <a:pos x="538" y="723"/>
                </a:cxn>
                <a:cxn ang="0">
                  <a:pos x="517" y="720"/>
                </a:cxn>
                <a:cxn ang="0">
                  <a:pos x="499" y="690"/>
                </a:cxn>
                <a:cxn ang="0">
                  <a:pos x="480" y="663"/>
                </a:cxn>
                <a:cxn ang="0">
                  <a:pos x="466" y="602"/>
                </a:cxn>
                <a:cxn ang="0">
                  <a:pos x="419" y="562"/>
                </a:cxn>
                <a:cxn ang="0">
                  <a:pos x="394" y="549"/>
                </a:cxn>
                <a:cxn ang="0">
                  <a:pos x="367" y="579"/>
                </a:cxn>
                <a:cxn ang="0">
                  <a:pos x="315" y="607"/>
                </a:cxn>
                <a:cxn ang="0">
                  <a:pos x="256" y="671"/>
                </a:cxn>
                <a:cxn ang="0">
                  <a:pos x="237" y="717"/>
                </a:cxn>
                <a:cxn ang="0">
                  <a:pos x="210" y="683"/>
                </a:cxn>
                <a:cxn ang="0">
                  <a:pos x="211" y="663"/>
                </a:cxn>
                <a:cxn ang="0">
                  <a:pos x="125" y="733"/>
                </a:cxn>
                <a:cxn ang="0">
                  <a:pos x="93" y="780"/>
                </a:cxn>
                <a:cxn ang="0">
                  <a:pos x="91" y="810"/>
                </a:cxn>
                <a:cxn ang="0">
                  <a:pos x="79" y="820"/>
                </a:cxn>
                <a:cxn ang="0">
                  <a:pos x="27" y="800"/>
                </a:cxn>
                <a:cxn ang="0">
                  <a:pos x="0" y="735"/>
                </a:cxn>
                <a:cxn ang="0">
                  <a:pos x="29" y="642"/>
                </a:cxn>
                <a:cxn ang="0">
                  <a:pos x="103" y="563"/>
                </a:cxn>
                <a:cxn ang="0">
                  <a:pos x="157" y="517"/>
                </a:cxn>
                <a:cxn ang="0">
                  <a:pos x="192" y="467"/>
                </a:cxn>
                <a:cxn ang="0">
                  <a:pos x="215" y="384"/>
                </a:cxn>
                <a:cxn ang="0">
                  <a:pos x="226" y="235"/>
                </a:cxn>
                <a:cxn ang="0">
                  <a:pos x="251" y="117"/>
                </a:cxn>
                <a:cxn ang="0">
                  <a:pos x="307" y="46"/>
                </a:cxn>
                <a:cxn ang="0">
                  <a:pos x="376" y="9"/>
                </a:cxn>
                <a:cxn ang="0">
                  <a:pos x="442" y="0"/>
                </a:cxn>
              </a:cxnLst>
              <a:rect l="0" t="0" r="r" b="b"/>
              <a:pathLst>
                <a:path w="678" h="820">
                  <a:moveTo>
                    <a:pt x="648" y="402"/>
                  </a:moveTo>
                  <a:lnTo>
                    <a:pt x="646" y="421"/>
                  </a:lnTo>
                  <a:lnTo>
                    <a:pt x="638" y="442"/>
                  </a:lnTo>
                  <a:lnTo>
                    <a:pt x="626" y="461"/>
                  </a:lnTo>
                  <a:lnTo>
                    <a:pt x="606" y="480"/>
                  </a:lnTo>
                  <a:lnTo>
                    <a:pt x="582" y="498"/>
                  </a:lnTo>
                  <a:lnTo>
                    <a:pt x="560" y="515"/>
                  </a:lnTo>
                  <a:lnTo>
                    <a:pt x="544" y="534"/>
                  </a:lnTo>
                  <a:lnTo>
                    <a:pt x="536" y="551"/>
                  </a:lnTo>
                  <a:lnTo>
                    <a:pt x="531" y="562"/>
                  </a:lnTo>
                  <a:lnTo>
                    <a:pt x="530" y="567"/>
                  </a:lnTo>
                  <a:lnTo>
                    <a:pt x="531" y="565"/>
                  </a:lnTo>
                  <a:lnTo>
                    <a:pt x="534" y="559"/>
                  </a:lnTo>
                  <a:lnTo>
                    <a:pt x="542" y="549"/>
                  </a:lnTo>
                  <a:lnTo>
                    <a:pt x="557" y="534"/>
                  </a:lnTo>
                  <a:lnTo>
                    <a:pt x="573" y="523"/>
                  </a:lnTo>
                  <a:lnTo>
                    <a:pt x="589" y="514"/>
                  </a:lnTo>
                  <a:lnTo>
                    <a:pt x="606" y="504"/>
                  </a:lnTo>
                  <a:lnTo>
                    <a:pt x="622" y="493"/>
                  </a:lnTo>
                  <a:lnTo>
                    <a:pt x="638" y="475"/>
                  </a:lnTo>
                  <a:lnTo>
                    <a:pt x="646" y="459"/>
                  </a:lnTo>
                  <a:lnTo>
                    <a:pt x="651" y="443"/>
                  </a:lnTo>
                  <a:lnTo>
                    <a:pt x="651" y="414"/>
                  </a:lnTo>
                  <a:lnTo>
                    <a:pt x="650" y="405"/>
                  </a:lnTo>
                  <a:lnTo>
                    <a:pt x="648" y="402"/>
                  </a:lnTo>
                  <a:close/>
                  <a:moveTo>
                    <a:pt x="648" y="275"/>
                  </a:moveTo>
                  <a:lnTo>
                    <a:pt x="656" y="310"/>
                  </a:lnTo>
                  <a:lnTo>
                    <a:pt x="661" y="339"/>
                  </a:lnTo>
                  <a:lnTo>
                    <a:pt x="666" y="363"/>
                  </a:lnTo>
                  <a:lnTo>
                    <a:pt x="667" y="381"/>
                  </a:lnTo>
                  <a:lnTo>
                    <a:pt x="667" y="386"/>
                  </a:lnTo>
                  <a:lnTo>
                    <a:pt x="670" y="373"/>
                  </a:lnTo>
                  <a:lnTo>
                    <a:pt x="670" y="354"/>
                  </a:lnTo>
                  <a:lnTo>
                    <a:pt x="667" y="331"/>
                  </a:lnTo>
                  <a:lnTo>
                    <a:pt x="661" y="304"/>
                  </a:lnTo>
                  <a:lnTo>
                    <a:pt x="648" y="275"/>
                  </a:lnTo>
                  <a:close/>
                  <a:moveTo>
                    <a:pt x="442" y="0"/>
                  </a:moveTo>
                  <a:lnTo>
                    <a:pt x="461" y="1"/>
                  </a:lnTo>
                  <a:lnTo>
                    <a:pt x="475" y="3"/>
                  </a:lnTo>
                  <a:lnTo>
                    <a:pt x="488" y="6"/>
                  </a:lnTo>
                  <a:lnTo>
                    <a:pt x="494" y="6"/>
                  </a:lnTo>
                  <a:lnTo>
                    <a:pt x="504" y="8"/>
                  </a:lnTo>
                  <a:lnTo>
                    <a:pt x="518" y="11"/>
                  </a:lnTo>
                  <a:lnTo>
                    <a:pt x="534" y="17"/>
                  </a:lnTo>
                  <a:lnTo>
                    <a:pt x="554" y="25"/>
                  </a:lnTo>
                  <a:lnTo>
                    <a:pt x="571" y="38"/>
                  </a:lnTo>
                  <a:lnTo>
                    <a:pt x="589" y="52"/>
                  </a:lnTo>
                  <a:lnTo>
                    <a:pt x="606" y="73"/>
                  </a:lnTo>
                  <a:lnTo>
                    <a:pt x="619" y="97"/>
                  </a:lnTo>
                  <a:lnTo>
                    <a:pt x="630" y="128"/>
                  </a:lnTo>
                  <a:lnTo>
                    <a:pt x="635" y="163"/>
                  </a:lnTo>
                  <a:lnTo>
                    <a:pt x="638" y="213"/>
                  </a:lnTo>
                  <a:lnTo>
                    <a:pt x="645" y="256"/>
                  </a:lnTo>
                  <a:lnTo>
                    <a:pt x="656" y="270"/>
                  </a:lnTo>
                  <a:lnTo>
                    <a:pt x="667" y="289"/>
                  </a:lnTo>
                  <a:lnTo>
                    <a:pt x="675" y="310"/>
                  </a:lnTo>
                  <a:lnTo>
                    <a:pt x="678" y="334"/>
                  </a:lnTo>
                  <a:lnTo>
                    <a:pt x="677" y="360"/>
                  </a:lnTo>
                  <a:lnTo>
                    <a:pt x="667" y="387"/>
                  </a:lnTo>
                  <a:lnTo>
                    <a:pt x="669" y="408"/>
                  </a:lnTo>
                  <a:lnTo>
                    <a:pt x="669" y="430"/>
                  </a:lnTo>
                  <a:lnTo>
                    <a:pt x="666" y="451"/>
                  </a:lnTo>
                  <a:lnTo>
                    <a:pt x="656" y="472"/>
                  </a:lnTo>
                  <a:lnTo>
                    <a:pt x="640" y="490"/>
                  </a:lnTo>
                  <a:lnTo>
                    <a:pt x="621" y="502"/>
                  </a:lnTo>
                  <a:lnTo>
                    <a:pt x="579" y="531"/>
                  </a:lnTo>
                  <a:lnTo>
                    <a:pt x="560" y="544"/>
                  </a:lnTo>
                  <a:lnTo>
                    <a:pt x="547" y="559"/>
                  </a:lnTo>
                  <a:lnTo>
                    <a:pt x="539" y="573"/>
                  </a:lnTo>
                  <a:lnTo>
                    <a:pt x="539" y="583"/>
                  </a:lnTo>
                  <a:lnTo>
                    <a:pt x="542" y="594"/>
                  </a:lnTo>
                  <a:lnTo>
                    <a:pt x="546" y="608"/>
                  </a:lnTo>
                  <a:lnTo>
                    <a:pt x="552" y="623"/>
                  </a:lnTo>
                  <a:lnTo>
                    <a:pt x="555" y="639"/>
                  </a:lnTo>
                  <a:lnTo>
                    <a:pt x="558" y="658"/>
                  </a:lnTo>
                  <a:lnTo>
                    <a:pt x="557" y="677"/>
                  </a:lnTo>
                  <a:lnTo>
                    <a:pt x="550" y="699"/>
                  </a:lnTo>
                  <a:lnTo>
                    <a:pt x="538" y="723"/>
                  </a:lnTo>
                  <a:lnTo>
                    <a:pt x="518" y="749"/>
                  </a:lnTo>
                  <a:lnTo>
                    <a:pt x="518" y="735"/>
                  </a:lnTo>
                  <a:lnTo>
                    <a:pt x="517" y="720"/>
                  </a:lnTo>
                  <a:lnTo>
                    <a:pt x="512" y="704"/>
                  </a:lnTo>
                  <a:lnTo>
                    <a:pt x="501" y="691"/>
                  </a:lnTo>
                  <a:lnTo>
                    <a:pt x="499" y="690"/>
                  </a:lnTo>
                  <a:lnTo>
                    <a:pt x="493" y="685"/>
                  </a:lnTo>
                  <a:lnTo>
                    <a:pt x="486" y="677"/>
                  </a:lnTo>
                  <a:lnTo>
                    <a:pt x="480" y="663"/>
                  </a:lnTo>
                  <a:lnTo>
                    <a:pt x="477" y="645"/>
                  </a:lnTo>
                  <a:lnTo>
                    <a:pt x="477" y="623"/>
                  </a:lnTo>
                  <a:lnTo>
                    <a:pt x="466" y="602"/>
                  </a:lnTo>
                  <a:lnTo>
                    <a:pt x="451" y="584"/>
                  </a:lnTo>
                  <a:lnTo>
                    <a:pt x="435" y="571"/>
                  </a:lnTo>
                  <a:lnTo>
                    <a:pt x="419" y="562"/>
                  </a:lnTo>
                  <a:lnTo>
                    <a:pt x="407" y="554"/>
                  </a:lnTo>
                  <a:lnTo>
                    <a:pt x="397" y="551"/>
                  </a:lnTo>
                  <a:lnTo>
                    <a:pt x="394" y="549"/>
                  </a:lnTo>
                  <a:lnTo>
                    <a:pt x="387" y="563"/>
                  </a:lnTo>
                  <a:lnTo>
                    <a:pt x="378" y="573"/>
                  </a:lnTo>
                  <a:lnTo>
                    <a:pt x="367" y="579"/>
                  </a:lnTo>
                  <a:lnTo>
                    <a:pt x="352" y="586"/>
                  </a:lnTo>
                  <a:lnTo>
                    <a:pt x="335" y="594"/>
                  </a:lnTo>
                  <a:lnTo>
                    <a:pt x="315" y="607"/>
                  </a:lnTo>
                  <a:lnTo>
                    <a:pt x="295" y="624"/>
                  </a:lnTo>
                  <a:lnTo>
                    <a:pt x="272" y="648"/>
                  </a:lnTo>
                  <a:lnTo>
                    <a:pt x="256" y="671"/>
                  </a:lnTo>
                  <a:lnTo>
                    <a:pt x="245" y="690"/>
                  </a:lnTo>
                  <a:lnTo>
                    <a:pt x="237" y="714"/>
                  </a:lnTo>
                  <a:lnTo>
                    <a:pt x="237" y="717"/>
                  </a:lnTo>
                  <a:lnTo>
                    <a:pt x="223" y="707"/>
                  </a:lnTo>
                  <a:lnTo>
                    <a:pt x="215" y="696"/>
                  </a:lnTo>
                  <a:lnTo>
                    <a:pt x="210" y="683"/>
                  </a:lnTo>
                  <a:lnTo>
                    <a:pt x="210" y="674"/>
                  </a:lnTo>
                  <a:lnTo>
                    <a:pt x="211" y="666"/>
                  </a:lnTo>
                  <a:lnTo>
                    <a:pt x="211" y="663"/>
                  </a:lnTo>
                  <a:lnTo>
                    <a:pt x="176" y="690"/>
                  </a:lnTo>
                  <a:lnTo>
                    <a:pt x="147" y="712"/>
                  </a:lnTo>
                  <a:lnTo>
                    <a:pt x="125" y="733"/>
                  </a:lnTo>
                  <a:lnTo>
                    <a:pt x="111" y="751"/>
                  </a:lnTo>
                  <a:lnTo>
                    <a:pt x="99" y="767"/>
                  </a:lnTo>
                  <a:lnTo>
                    <a:pt x="93" y="780"/>
                  </a:lnTo>
                  <a:lnTo>
                    <a:pt x="90" y="791"/>
                  </a:lnTo>
                  <a:lnTo>
                    <a:pt x="90" y="805"/>
                  </a:lnTo>
                  <a:lnTo>
                    <a:pt x="91" y="810"/>
                  </a:lnTo>
                  <a:lnTo>
                    <a:pt x="95" y="812"/>
                  </a:lnTo>
                  <a:lnTo>
                    <a:pt x="95" y="813"/>
                  </a:lnTo>
                  <a:lnTo>
                    <a:pt x="79" y="820"/>
                  </a:lnTo>
                  <a:lnTo>
                    <a:pt x="61" y="820"/>
                  </a:lnTo>
                  <a:lnTo>
                    <a:pt x="43" y="813"/>
                  </a:lnTo>
                  <a:lnTo>
                    <a:pt x="27" y="800"/>
                  </a:lnTo>
                  <a:lnTo>
                    <a:pt x="15" y="783"/>
                  </a:lnTo>
                  <a:lnTo>
                    <a:pt x="5" y="760"/>
                  </a:lnTo>
                  <a:lnTo>
                    <a:pt x="0" y="735"/>
                  </a:lnTo>
                  <a:lnTo>
                    <a:pt x="2" y="706"/>
                  </a:lnTo>
                  <a:lnTo>
                    <a:pt x="11" y="675"/>
                  </a:lnTo>
                  <a:lnTo>
                    <a:pt x="29" y="642"/>
                  </a:lnTo>
                  <a:lnTo>
                    <a:pt x="56" y="608"/>
                  </a:lnTo>
                  <a:lnTo>
                    <a:pt x="80" y="584"/>
                  </a:lnTo>
                  <a:lnTo>
                    <a:pt x="103" y="563"/>
                  </a:lnTo>
                  <a:lnTo>
                    <a:pt x="123" y="547"/>
                  </a:lnTo>
                  <a:lnTo>
                    <a:pt x="141" y="531"/>
                  </a:lnTo>
                  <a:lnTo>
                    <a:pt x="157" y="517"/>
                  </a:lnTo>
                  <a:lnTo>
                    <a:pt x="170" y="502"/>
                  </a:lnTo>
                  <a:lnTo>
                    <a:pt x="181" y="486"/>
                  </a:lnTo>
                  <a:lnTo>
                    <a:pt x="192" y="467"/>
                  </a:lnTo>
                  <a:lnTo>
                    <a:pt x="200" y="445"/>
                  </a:lnTo>
                  <a:lnTo>
                    <a:pt x="208" y="418"/>
                  </a:lnTo>
                  <a:lnTo>
                    <a:pt x="215" y="384"/>
                  </a:lnTo>
                  <a:lnTo>
                    <a:pt x="219" y="342"/>
                  </a:lnTo>
                  <a:lnTo>
                    <a:pt x="223" y="294"/>
                  </a:lnTo>
                  <a:lnTo>
                    <a:pt x="226" y="235"/>
                  </a:lnTo>
                  <a:lnTo>
                    <a:pt x="231" y="190"/>
                  </a:lnTo>
                  <a:lnTo>
                    <a:pt x="239" y="150"/>
                  </a:lnTo>
                  <a:lnTo>
                    <a:pt x="251" y="117"/>
                  </a:lnTo>
                  <a:lnTo>
                    <a:pt x="267" y="89"/>
                  </a:lnTo>
                  <a:lnTo>
                    <a:pt x="287" y="65"/>
                  </a:lnTo>
                  <a:lnTo>
                    <a:pt x="307" y="46"/>
                  </a:lnTo>
                  <a:lnTo>
                    <a:pt x="330" y="30"/>
                  </a:lnTo>
                  <a:lnTo>
                    <a:pt x="354" y="19"/>
                  </a:lnTo>
                  <a:lnTo>
                    <a:pt x="376" y="9"/>
                  </a:lnTo>
                  <a:lnTo>
                    <a:pt x="400" y="4"/>
                  </a:lnTo>
                  <a:lnTo>
                    <a:pt x="421" y="1"/>
                  </a:lnTo>
                  <a:lnTo>
                    <a:pt x="44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08" name="Freeform 110">
              <a:extLst>
                <a:ext uri="{FF2B5EF4-FFF2-40B4-BE49-F238E27FC236}">
                  <a16:creationId xmlns:a16="http://schemas.microsoft.com/office/drawing/2014/main" id="{862D028B-80A2-4911-B2F9-DC84F4D45F95}"/>
                </a:ext>
              </a:extLst>
            </p:cNvPr>
            <p:cNvSpPr>
              <a:spLocks/>
            </p:cNvSpPr>
            <p:nvPr/>
          </p:nvSpPr>
          <p:spPr bwMode="auto">
            <a:xfrm>
              <a:off x="2473325" y="3109913"/>
              <a:ext cx="655638" cy="484188"/>
            </a:xfrm>
            <a:custGeom>
              <a:avLst/>
              <a:gdLst/>
              <a:ahLst/>
              <a:cxnLst>
                <a:cxn ang="0">
                  <a:pos x="18" y="0"/>
                </a:cxn>
                <a:cxn ang="0">
                  <a:pos x="53" y="9"/>
                </a:cxn>
                <a:cxn ang="0">
                  <a:pos x="91" y="22"/>
                </a:cxn>
                <a:cxn ang="0">
                  <a:pos x="171" y="51"/>
                </a:cxn>
                <a:cxn ang="0">
                  <a:pos x="213" y="67"/>
                </a:cxn>
                <a:cxn ang="0">
                  <a:pos x="251" y="81"/>
                </a:cxn>
                <a:cxn ang="0">
                  <a:pos x="288" y="96"/>
                </a:cxn>
                <a:cxn ang="0">
                  <a:pos x="323" y="110"/>
                </a:cxn>
                <a:cxn ang="0">
                  <a:pos x="352" y="123"/>
                </a:cxn>
                <a:cxn ang="0">
                  <a:pos x="378" y="134"/>
                </a:cxn>
                <a:cxn ang="0">
                  <a:pos x="397" y="140"/>
                </a:cxn>
                <a:cxn ang="0">
                  <a:pos x="408" y="147"/>
                </a:cxn>
                <a:cxn ang="0">
                  <a:pos x="413" y="148"/>
                </a:cxn>
                <a:cxn ang="0">
                  <a:pos x="400" y="172"/>
                </a:cxn>
                <a:cxn ang="0">
                  <a:pos x="391" y="198"/>
                </a:cxn>
                <a:cxn ang="0">
                  <a:pos x="386" y="224"/>
                </a:cxn>
                <a:cxn ang="0">
                  <a:pos x="383" y="249"/>
                </a:cxn>
                <a:cxn ang="0">
                  <a:pos x="383" y="289"/>
                </a:cxn>
                <a:cxn ang="0">
                  <a:pos x="384" y="301"/>
                </a:cxn>
                <a:cxn ang="0">
                  <a:pos x="384" y="305"/>
                </a:cxn>
                <a:cxn ang="0">
                  <a:pos x="99" y="131"/>
                </a:cxn>
                <a:cxn ang="0">
                  <a:pos x="0" y="94"/>
                </a:cxn>
                <a:cxn ang="0">
                  <a:pos x="18" y="0"/>
                </a:cxn>
              </a:cxnLst>
              <a:rect l="0" t="0" r="r" b="b"/>
              <a:pathLst>
                <a:path w="413" h="305">
                  <a:moveTo>
                    <a:pt x="18" y="0"/>
                  </a:moveTo>
                  <a:lnTo>
                    <a:pt x="53" y="9"/>
                  </a:lnTo>
                  <a:lnTo>
                    <a:pt x="91" y="22"/>
                  </a:lnTo>
                  <a:lnTo>
                    <a:pt x="171" y="51"/>
                  </a:lnTo>
                  <a:lnTo>
                    <a:pt x="213" y="67"/>
                  </a:lnTo>
                  <a:lnTo>
                    <a:pt x="251" y="81"/>
                  </a:lnTo>
                  <a:lnTo>
                    <a:pt x="288" y="96"/>
                  </a:lnTo>
                  <a:lnTo>
                    <a:pt x="323" y="110"/>
                  </a:lnTo>
                  <a:lnTo>
                    <a:pt x="352" y="123"/>
                  </a:lnTo>
                  <a:lnTo>
                    <a:pt x="378" y="134"/>
                  </a:lnTo>
                  <a:lnTo>
                    <a:pt x="397" y="140"/>
                  </a:lnTo>
                  <a:lnTo>
                    <a:pt x="408" y="147"/>
                  </a:lnTo>
                  <a:lnTo>
                    <a:pt x="413" y="148"/>
                  </a:lnTo>
                  <a:lnTo>
                    <a:pt x="400" y="172"/>
                  </a:lnTo>
                  <a:lnTo>
                    <a:pt x="391" y="198"/>
                  </a:lnTo>
                  <a:lnTo>
                    <a:pt x="386" y="224"/>
                  </a:lnTo>
                  <a:lnTo>
                    <a:pt x="383" y="249"/>
                  </a:lnTo>
                  <a:lnTo>
                    <a:pt x="383" y="289"/>
                  </a:lnTo>
                  <a:lnTo>
                    <a:pt x="384" y="301"/>
                  </a:lnTo>
                  <a:lnTo>
                    <a:pt x="384" y="305"/>
                  </a:lnTo>
                  <a:lnTo>
                    <a:pt x="99" y="131"/>
                  </a:lnTo>
                  <a:lnTo>
                    <a:pt x="0" y="94"/>
                  </a:lnTo>
                  <a:lnTo>
                    <a:pt x="18" y="0"/>
                  </a:lnTo>
                  <a:close/>
                </a:path>
              </a:pathLst>
            </a:custGeom>
            <a:solidFill>
              <a:schemeClr val="accent4">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09" name="Freeform 111">
              <a:extLst>
                <a:ext uri="{FF2B5EF4-FFF2-40B4-BE49-F238E27FC236}">
                  <a16:creationId xmlns:a16="http://schemas.microsoft.com/office/drawing/2014/main" id="{BC4F7312-2030-4B4A-B211-8EFF62FB8EA9}"/>
                </a:ext>
              </a:extLst>
            </p:cNvPr>
            <p:cNvSpPr>
              <a:spLocks noEditPoints="1"/>
            </p:cNvSpPr>
            <p:nvPr/>
          </p:nvSpPr>
          <p:spPr bwMode="auto">
            <a:xfrm>
              <a:off x="6796088" y="3122613"/>
              <a:ext cx="1987550" cy="1946275"/>
            </a:xfrm>
            <a:custGeom>
              <a:avLst/>
              <a:gdLst/>
              <a:ahLst/>
              <a:cxnLst>
                <a:cxn ang="0">
                  <a:pos x="746" y="205"/>
                </a:cxn>
                <a:cxn ang="0">
                  <a:pos x="737" y="155"/>
                </a:cxn>
                <a:cxn ang="0">
                  <a:pos x="1098" y="49"/>
                </a:cxn>
                <a:cxn ang="0">
                  <a:pos x="1127" y="136"/>
                </a:cxn>
                <a:cxn ang="0">
                  <a:pos x="1177" y="240"/>
                </a:cxn>
                <a:cxn ang="0">
                  <a:pos x="1194" y="307"/>
                </a:cxn>
                <a:cxn ang="0">
                  <a:pos x="1241" y="385"/>
                </a:cxn>
                <a:cxn ang="0">
                  <a:pos x="1252" y="496"/>
                </a:cxn>
                <a:cxn ang="0">
                  <a:pos x="1237" y="616"/>
                </a:cxn>
                <a:cxn ang="0">
                  <a:pos x="1199" y="741"/>
                </a:cxn>
                <a:cxn ang="0">
                  <a:pos x="1105" y="826"/>
                </a:cxn>
                <a:cxn ang="0">
                  <a:pos x="1033" y="933"/>
                </a:cxn>
                <a:cxn ang="0">
                  <a:pos x="986" y="1060"/>
                </a:cxn>
                <a:cxn ang="0">
                  <a:pos x="961" y="1137"/>
                </a:cxn>
                <a:cxn ang="0">
                  <a:pos x="922" y="1191"/>
                </a:cxn>
                <a:cxn ang="0">
                  <a:pos x="863" y="1226"/>
                </a:cxn>
                <a:cxn ang="0">
                  <a:pos x="604" y="983"/>
                </a:cxn>
                <a:cxn ang="0">
                  <a:pos x="515" y="999"/>
                </a:cxn>
                <a:cxn ang="0">
                  <a:pos x="57" y="975"/>
                </a:cxn>
                <a:cxn ang="0">
                  <a:pos x="60" y="892"/>
                </a:cxn>
                <a:cxn ang="0">
                  <a:pos x="47" y="811"/>
                </a:cxn>
                <a:cxn ang="0">
                  <a:pos x="126" y="789"/>
                </a:cxn>
                <a:cxn ang="0">
                  <a:pos x="175" y="797"/>
                </a:cxn>
                <a:cxn ang="0">
                  <a:pos x="187" y="800"/>
                </a:cxn>
                <a:cxn ang="0">
                  <a:pos x="254" y="797"/>
                </a:cxn>
                <a:cxn ang="0">
                  <a:pos x="271" y="760"/>
                </a:cxn>
                <a:cxn ang="0">
                  <a:pos x="23" y="770"/>
                </a:cxn>
                <a:cxn ang="0">
                  <a:pos x="25" y="754"/>
                </a:cxn>
                <a:cxn ang="0">
                  <a:pos x="28" y="741"/>
                </a:cxn>
                <a:cxn ang="0">
                  <a:pos x="25" y="679"/>
                </a:cxn>
                <a:cxn ang="0">
                  <a:pos x="0" y="631"/>
                </a:cxn>
                <a:cxn ang="0">
                  <a:pos x="111" y="624"/>
                </a:cxn>
                <a:cxn ang="0">
                  <a:pos x="145" y="669"/>
                </a:cxn>
                <a:cxn ang="0">
                  <a:pos x="155" y="727"/>
                </a:cxn>
                <a:cxn ang="0">
                  <a:pos x="155" y="696"/>
                </a:cxn>
                <a:cxn ang="0">
                  <a:pos x="134" y="643"/>
                </a:cxn>
                <a:cxn ang="0">
                  <a:pos x="132" y="603"/>
                </a:cxn>
                <a:cxn ang="0">
                  <a:pos x="183" y="576"/>
                </a:cxn>
                <a:cxn ang="0">
                  <a:pos x="254" y="563"/>
                </a:cxn>
                <a:cxn ang="0">
                  <a:pos x="343" y="565"/>
                </a:cxn>
                <a:cxn ang="0">
                  <a:pos x="374" y="547"/>
                </a:cxn>
                <a:cxn ang="0">
                  <a:pos x="420" y="546"/>
                </a:cxn>
                <a:cxn ang="0">
                  <a:pos x="462" y="496"/>
                </a:cxn>
                <a:cxn ang="0">
                  <a:pos x="503" y="472"/>
                </a:cxn>
                <a:cxn ang="0">
                  <a:pos x="518" y="466"/>
                </a:cxn>
                <a:cxn ang="0">
                  <a:pos x="599" y="355"/>
                </a:cxn>
                <a:cxn ang="0">
                  <a:pos x="623" y="259"/>
                </a:cxn>
                <a:cxn ang="0">
                  <a:pos x="654" y="192"/>
                </a:cxn>
                <a:cxn ang="0">
                  <a:pos x="700" y="147"/>
                </a:cxn>
                <a:cxn ang="0">
                  <a:pos x="734" y="131"/>
                </a:cxn>
                <a:cxn ang="0">
                  <a:pos x="775" y="78"/>
                </a:cxn>
                <a:cxn ang="0">
                  <a:pos x="796" y="147"/>
                </a:cxn>
                <a:cxn ang="0">
                  <a:pos x="974" y="68"/>
                </a:cxn>
                <a:cxn ang="0">
                  <a:pos x="1058" y="24"/>
                </a:cxn>
              </a:cxnLst>
              <a:rect l="0" t="0" r="r" b="b"/>
              <a:pathLst>
                <a:path w="1252" h="1226">
                  <a:moveTo>
                    <a:pt x="737" y="155"/>
                  </a:moveTo>
                  <a:lnTo>
                    <a:pt x="746" y="205"/>
                  </a:lnTo>
                  <a:lnTo>
                    <a:pt x="756" y="200"/>
                  </a:lnTo>
                  <a:lnTo>
                    <a:pt x="737" y="155"/>
                  </a:lnTo>
                  <a:close/>
                  <a:moveTo>
                    <a:pt x="1089" y="0"/>
                  </a:moveTo>
                  <a:lnTo>
                    <a:pt x="1098" y="49"/>
                  </a:lnTo>
                  <a:lnTo>
                    <a:pt x="1127" y="81"/>
                  </a:lnTo>
                  <a:lnTo>
                    <a:pt x="1127" y="136"/>
                  </a:lnTo>
                  <a:lnTo>
                    <a:pt x="1175" y="214"/>
                  </a:lnTo>
                  <a:lnTo>
                    <a:pt x="1177" y="240"/>
                  </a:lnTo>
                  <a:lnTo>
                    <a:pt x="1181" y="264"/>
                  </a:lnTo>
                  <a:lnTo>
                    <a:pt x="1194" y="307"/>
                  </a:lnTo>
                  <a:lnTo>
                    <a:pt x="1213" y="347"/>
                  </a:lnTo>
                  <a:lnTo>
                    <a:pt x="1241" y="385"/>
                  </a:lnTo>
                  <a:lnTo>
                    <a:pt x="1249" y="440"/>
                  </a:lnTo>
                  <a:lnTo>
                    <a:pt x="1252" y="496"/>
                  </a:lnTo>
                  <a:lnTo>
                    <a:pt x="1247" y="555"/>
                  </a:lnTo>
                  <a:lnTo>
                    <a:pt x="1237" y="616"/>
                  </a:lnTo>
                  <a:lnTo>
                    <a:pt x="1221" y="677"/>
                  </a:lnTo>
                  <a:lnTo>
                    <a:pt x="1199" y="741"/>
                  </a:lnTo>
                  <a:lnTo>
                    <a:pt x="1148" y="781"/>
                  </a:lnTo>
                  <a:lnTo>
                    <a:pt x="1105" y="826"/>
                  </a:lnTo>
                  <a:lnTo>
                    <a:pt x="1066" y="877"/>
                  </a:lnTo>
                  <a:lnTo>
                    <a:pt x="1033" y="933"/>
                  </a:lnTo>
                  <a:lnTo>
                    <a:pt x="1007" y="994"/>
                  </a:lnTo>
                  <a:lnTo>
                    <a:pt x="986" y="1060"/>
                  </a:lnTo>
                  <a:lnTo>
                    <a:pt x="975" y="1100"/>
                  </a:lnTo>
                  <a:lnTo>
                    <a:pt x="961" y="1137"/>
                  </a:lnTo>
                  <a:lnTo>
                    <a:pt x="943" y="1167"/>
                  </a:lnTo>
                  <a:lnTo>
                    <a:pt x="922" y="1191"/>
                  </a:lnTo>
                  <a:lnTo>
                    <a:pt x="895" y="1212"/>
                  </a:lnTo>
                  <a:lnTo>
                    <a:pt x="863" y="1226"/>
                  </a:lnTo>
                  <a:lnTo>
                    <a:pt x="646" y="962"/>
                  </a:lnTo>
                  <a:lnTo>
                    <a:pt x="604" y="983"/>
                  </a:lnTo>
                  <a:lnTo>
                    <a:pt x="561" y="994"/>
                  </a:lnTo>
                  <a:lnTo>
                    <a:pt x="515" y="999"/>
                  </a:lnTo>
                  <a:lnTo>
                    <a:pt x="465" y="997"/>
                  </a:lnTo>
                  <a:lnTo>
                    <a:pt x="57" y="975"/>
                  </a:lnTo>
                  <a:lnTo>
                    <a:pt x="60" y="933"/>
                  </a:lnTo>
                  <a:lnTo>
                    <a:pt x="60" y="892"/>
                  </a:lnTo>
                  <a:lnTo>
                    <a:pt x="55" y="850"/>
                  </a:lnTo>
                  <a:lnTo>
                    <a:pt x="47" y="811"/>
                  </a:lnTo>
                  <a:lnTo>
                    <a:pt x="100" y="791"/>
                  </a:lnTo>
                  <a:lnTo>
                    <a:pt x="126" y="789"/>
                  </a:lnTo>
                  <a:lnTo>
                    <a:pt x="151" y="792"/>
                  </a:lnTo>
                  <a:lnTo>
                    <a:pt x="175" y="797"/>
                  </a:lnTo>
                  <a:lnTo>
                    <a:pt x="180" y="799"/>
                  </a:lnTo>
                  <a:lnTo>
                    <a:pt x="187" y="800"/>
                  </a:lnTo>
                  <a:lnTo>
                    <a:pt x="191" y="803"/>
                  </a:lnTo>
                  <a:lnTo>
                    <a:pt x="254" y="797"/>
                  </a:lnTo>
                  <a:lnTo>
                    <a:pt x="313" y="787"/>
                  </a:lnTo>
                  <a:lnTo>
                    <a:pt x="271" y="760"/>
                  </a:lnTo>
                  <a:lnTo>
                    <a:pt x="22" y="775"/>
                  </a:lnTo>
                  <a:lnTo>
                    <a:pt x="23" y="770"/>
                  </a:lnTo>
                  <a:lnTo>
                    <a:pt x="23" y="765"/>
                  </a:lnTo>
                  <a:lnTo>
                    <a:pt x="25" y="754"/>
                  </a:lnTo>
                  <a:lnTo>
                    <a:pt x="27" y="741"/>
                  </a:lnTo>
                  <a:lnTo>
                    <a:pt x="28" y="741"/>
                  </a:lnTo>
                  <a:lnTo>
                    <a:pt x="30" y="707"/>
                  </a:lnTo>
                  <a:lnTo>
                    <a:pt x="25" y="679"/>
                  </a:lnTo>
                  <a:lnTo>
                    <a:pt x="15" y="653"/>
                  </a:lnTo>
                  <a:lnTo>
                    <a:pt x="0" y="631"/>
                  </a:lnTo>
                  <a:lnTo>
                    <a:pt x="111" y="623"/>
                  </a:lnTo>
                  <a:lnTo>
                    <a:pt x="111" y="624"/>
                  </a:lnTo>
                  <a:lnTo>
                    <a:pt x="132" y="645"/>
                  </a:lnTo>
                  <a:lnTo>
                    <a:pt x="145" y="669"/>
                  </a:lnTo>
                  <a:lnTo>
                    <a:pt x="153" y="696"/>
                  </a:lnTo>
                  <a:lnTo>
                    <a:pt x="155" y="727"/>
                  </a:lnTo>
                  <a:lnTo>
                    <a:pt x="158" y="727"/>
                  </a:lnTo>
                  <a:lnTo>
                    <a:pt x="155" y="696"/>
                  </a:lnTo>
                  <a:lnTo>
                    <a:pt x="147" y="667"/>
                  </a:lnTo>
                  <a:lnTo>
                    <a:pt x="134" y="643"/>
                  </a:lnTo>
                  <a:lnTo>
                    <a:pt x="115" y="623"/>
                  </a:lnTo>
                  <a:lnTo>
                    <a:pt x="132" y="603"/>
                  </a:lnTo>
                  <a:lnTo>
                    <a:pt x="155" y="587"/>
                  </a:lnTo>
                  <a:lnTo>
                    <a:pt x="183" y="576"/>
                  </a:lnTo>
                  <a:lnTo>
                    <a:pt x="215" y="568"/>
                  </a:lnTo>
                  <a:lnTo>
                    <a:pt x="254" y="563"/>
                  </a:lnTo>
                  <a:lnTo>
                    <a:pt x="295" y="562"/>
                  </a:lnTo>
                  <a:lnTo>
                    <a:pt x="343" y="565"/>
                  </a:lnTo>
                  <a:lnTo>
                    <a:pt x="358" y="554"/>
                  </a:lnTo>
                  <a:lnTo>
                    <a:pt x="374" y="547"/>
                  </a:lnTo>
                  <a:lnTo>
                    <a:pt x="395" y="544"/>
                  </a:lnTo>
                  <a:lnTo>
                    <a:pt x="420" y="546"/>
                  </a:lnTo>
                  <a:lnTo>
                    <a:pt x="438" y="518"/>
                  </a:lnTo>
                  <a:lnTo>
                    <a:pt x="462" y="496"/>
                  </a:lnTo>
                  <a:lnTo>
                    <a:pt x="489" y="478"/>
                  </a:lnTo>
                  <a:lnTo>
                    <a:pt x="503" y="472"/>
                  </a:lnTo>
                  <a:lnTo>
                    <a:pt x="519" y="466"/>
                  </a:lnTo>
                  <a:lnTo>
                    <a:pt x="518" y="466"/>
                  </a:lnTo>
                  <a:lnTo>
                    <a:pt x="518" y="464"/>
                  </a:lnTo>
                  <a:lnTo>
                    <a:pt x="599" y="355"/>
                  </a:lnTo>
                  <a:lnTo>
                    <a:pt x="615" y="301"/>
                  </a:lnTo>
                  <a:lnTo>
                    <a:pt x="623" y="259"/>
                  </a:lnTo>
                  <a:lnTo>
                    <a:pt x="636" y="224"/>
                  </a:lnTo>
                  <a:lnTo>
                    <a:pt x="654" y="192"/>
                  </a:lnTo>
                  <a:lnTo>
                    <a:pt x="674" y="166"/>
                  </a:lnTo>
                  <a:lnTo>
                    <a:pt x="700" y="147"/>
                  </a:lnTo>
                  <a:lnTo>
                    <a:pt x="716" y="139"/>
                  </a:lnTo>
                  <a:lnTo>
                    <a:pt x="734" y="131"/>
                  </a:lnTo>
                  <a:lnTo>
                    <a:pt x="730" y="113"/>
                  </a:lnTo>
                  <a:lnTo>
                    <a:pt x="775" y="78"/>
                  </a:lnTo>
                  <a:lnTo>
                    <a:pt x="790" y="121"/>
                  </a:lnTo>
                  <a:lnTo>
                    <a:pt x="796" y="147"/>
                  </a:lnTo>
                  <a:lnTo>
                    <a:pt x="918" y="89"/>
                  </a:lnTo>
                  <a:lnTo>
                    <a:pt x="974" y="68"/>
                  </a:lnTo>
                  <a:lnTo>
                    <a:pt x="1020" y="48"/>
                  </a:lnTo>
                  <a:lnTo>
                    <a:pt x="1058" y="24"/>
                  </a:lnTo>
                  <a:lnTo>
                    <a:pt x="1089"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10" name="Freeform 112">
              <a:extLst>
                <a:ext uri="{FF2B5EF4-FFF2-40B4-BE49-F238E27FC236}">
                  <a16:creationId xmlns:a16="http://schemas.microsoft.com/office/drawing/2014/main" id="{F0E1F939-1536-4219-AA61-556BEA700531}"/>
                </a:ext>
              </a:extLst>
            </p:cNvPr>
            <p:cNvSpPr>
              <a:spLocks/>
            </p:cNvSpPr>
            <p:nvPr/>
          </p:nvSpPr>
          <p:spPr bwMode="auto">
            <a:xfrm>
              <a:off x="6886575" y="4032251"/>
              <a:ext cx="1570038" cy="676275"/>
            </a:xfrm>
            <a:custGeom>
              <a:avLst/>
              <a:gdLst/>
              <a:ahLst/>
              <a:cxnLst>
                <a:cxn ang="0">
                  <a:pos x="989" y="0"/>
                </a:cxn>
                <a:cxn ang="0">
                  <a:pos x="912" y="99"/>
                </a:cxn>
                <a:cxn ang="0">
                  <a:pos x="833" y="187"/>
                </a:cxn>
                <a:cxn ang="0">
                  <a:pos x="753" y="264"/>
                </a:cxn>
                <a:cxn ang="0">
                  <a:pos x="672" y="331"/>
                </a:cxn>
                <a:cxn ang="0">
                  <a:pos x="589" y="389"/>
                </a:cxn>
                <a:cxn ang="0">
                  <a:pos x="547" y="410"/>
                </a:cxn>
                <a:cxn ang="0">
                  <a:pos x="504" y="421"/>
                </a:cxn>
                <a:cxn ang="0">
                  <a:pos x="458" y="426"/>
                </a:cxn>
                <a:cxn ang="0">
                  <a:pos x="408" y="424"/>
                </a:cxn>
                <a:cxn ang="0">
                  <a:pos x="0" y="402"/>
                </a:cxn>
                <a:cxn ang="0">
                  <a:pos x="3" y="360"/>
                </a:cxn>
                <a:cxn ang="0">
                  <a:pos x="82" y="352"/>
                </a:cxn>
                <a:cxn ang="0">
                  <a:pos x="118" y="224"/>
                </a:cxn>
                <a:cxn ang="0">
                  <a:pos x="123" y="226"/>
                </a:cxn>
                <a:cxn ang="0">
                  <a:pos x="130" y="227"/>
                </a:cxn>
                <a:cxn ang="0">
                  <a:pos x="134" y="230"/>
                </a:cxn>
                <a:cxn ang="0">
                  <a:pos x="146" y="277"/>
                </a:cxn>
                <a:cxn ang="0">
                  <a:pos x="150" y="325"/>
                </a:cxn>
                <a:cxn ang="0">
                  <a:pos x="147" y="373"/>
                </a:cxn>
                <a:cxn ang="0">
                  <a:pos x="453" y="373"/>
                </a:cxn>
                <a:cxn ang="0">
                  <a:pos x="507" y="357"/>
                </a:cxn>
                <a:cxn ang="0">
                  <a:pos x="560" y="335"/>
                </a:cxn>
                <a:cxn ang="0">
                  <a:pos x="611" y="306"/>
                </a:cxn>
                <a:cxn ang="0">
                  <a:pos x="661" y="272"/>
                </a:cxn>
                <a:cxn ang="0">
                  <a:pos x="989" y="0"/>
                </a:cxn>
              </a:cxnLst>
              <a:rect l="0" t="0" r="r" b="b"/>
              <a:pathLst>
                <a:path w="989" h="426">
                  <a:moveTo>
                    <a:pt x="989" y="0"/>
                  </a:moveTo>
                  <a:lnTo>
                    <a:pt x="912" y="99"/>
                  </a:lnTo>
                  <a:lnTo>
                    <a:pt x="833" y="187"/>
                  </a:lnTo>
                  <a:lnTo>
                    <a:pt x="753" y="264"/>
                  </a:lnTo>
                  <a:lnTo>
                    <a:pt x="672" y="331"/>
                  </a:lnTo>
                  <a:lnTo>
                    <a:pt x="589" y="389"/>
                  </a:lnTo>
                  <a:lnTo>
                    <a:pt x="547" y="410"/>
                  </a:lnTo>
                  <a:lnTo>
                    <a:pt x="504" y="421"/>
                  </a:lnTo>
                  <a:lnTo>
                    <a:pt x="458" y="426"/>
                  </a:lnTo>
                  <a:lnTo>
                    <a:pt x="408" y="424"/>
                  </a:lnTo>
                  <a:lnTo>
                    <a:pt x="0" y="402"/>
                  </a:lnTo>
                  <a:lnTo>
                    <a:pt x="3" y="360"/>
                  </a:lnTo>
                  <a:lnTo>
                    <a:pt x="82" y="352"/>
                  </a:lnTo>
                  <a:lnTo>
                    <a:pt x="118" y="224"/>
                  </a:lnTo>
                  <a:lnTo>
                    <a:pt x="123" y="226"/>
                  </a:lnTo>
                  <a:lnTo>
                    <a:pt x="130" y="227"/>
                  </a:lnTo>
                  <a:lnTo>
                    <a:pt x="134" y="230"/>
                  </a:lnTo>
                  <a:lnTo>
                    <a:pt x="146" y="277"/>
                  </a:lnTo>
                  <a:lnTo>
                    <a:pt x="150" y="325"/>
                  </a:lnTo>
                  <a:lnTo>
                    <a:pt x="147" y="373"/>
                  </a:lnTo>
                  <a:lnTo>
                    <a:pt x="453" y="373"/>
                  </a:lnTo>
                  <a:lnTo>
                    <a:pt x="507" y="357"/>
                  </a:lnTo>
                  <a:lnTo>
                    <a:pt x="560" y="335"/>
                  </a:lnTo>
                  <a:lnTo>
                    <a:pt x="611" y="306"/>
                  </a:lnTo>
                  <a:lnTo>
                    <a:pt x="661" y="272"/>
                  </a:lnTo>
                  <a:lnTo>
                    <a:pt x="989"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11" name="Freeform 113">
              <a:extLst>
                <a:ext uri="{FF2B5EF4-FFF2-40B4-BE49-F238E27FC236}">
                  <a16:creationId xmlns:a16="http://schemas.microsoft.com/office/drawing/2014/main" id="{EDE36A1E-C6DE-4F4C-B5A5-F7A4F8251C5C}"/>
                </a:ext>
              </a:extLst>
            </p:cNvPr>
            <p:cNvSpPr>
              <a:spLocks/>
            </p:cNvSpPr>
            <p:nvPr/>
          </p:nvSpPr>
          <p:spPr bwMode="auto">
            <a:xfrm>
              <a:off x="6831013" y="3236913"/>
              <a:ext cx="1728788" cy="1281113"/>
            </a:xfrm>
            <a:custGeom>
              <a:avLst/>
              <a:gdLst/>
              <a:ahLst/>
              <a:cxnLst>
                <a:cxn ang="0">
                  <a:pos x="1089" y="46"/>
                </a:cxn>
                <a:cxn ang="0">
                  <a:pos x="880" y="152"/>
                </a:cxn>
                <a:cxn ang="0">
                  <a:pos x="857" y="187"/>
                </a:cxn>
                <a:cxn ang="0">
                  <a:pos x="750" y="302"/>
                </a:cxn>
                <a:cxn ang="0">
                  <a:pos x="670" y="424"/>
                </a:cxn>
                <a:cxn ang="0">
                  <a:pos x="596" y="469"/>
                </a:cxn>
                <a:cxn ang="0">
                  <a:pos x="537" y="539"/>
                </a:cxn>
                <a:cxn ang="0">
                  <a:pos x="491" y="639"/>
                </a:cxn>
                <a:cxn ang="0">
                  <a:pos x="547" y="698"/>
                </a:cxn>
                <a:cxn ang="0">
                  <a:pos x="577" y="767"/>
                </a:cxn>
                <a:cxn ang="0">
                  <a:pos x="521" y="690"/>
                </a:cxn>
                <a:cxn ang="0">
                  <a:pos x="461" y="642"/>
                </a:cxn>
                <a:cxn ang="0">
                  <a:pos x="443" y="650"/>
                </a:cxn>
                <a:cxn ang="0">
                  <a:pos x="417" y="677"/>
                </a:cxn>
                <a:cxn ang="0">
                  <a:pos x="488" y="727"/>
                </a:cxn>
                <a:cxn ang="0">
                  <a:pos x="544" y="807"/>
                </a:cxn>
                <a:cxn ang="0">
                  <a:pos x="453" y="735"/>
                </a:cxn>
                <a:cxn ang="0">
                  <a:pos x="379" y="691"/>
                </a:cxn>
                <a:cxn ang="0">
                  <a:pos x="291" y="715"/>
                </a:cxn>
                <a:cxn ang="0">
                  <a:pos x="0" y="703"/>
                </a:cxn>
                <a:cxn ang="0">
                  <a:pos x="1" y="693"/>
                </a:cxn>
                <a:cxn ang="0">
                  <a:pos x="5" y="669"/>
                </a:cxn>
                <a:cxn ang="0">
                  <a:pos x="89" y="551"/>
                </a:cxn>
                <a:cxn ang="0">
                  <a:pos x="125" y="595"/>
                </a:cxn>
                <a:cxn ang="0">
                  <a:pos x="134" y="655"/>
                </a:cxn>
                <a:cxn ang="0">
                  <a:pos x="358" y="674"/>
                </a:cxn>
                <a:cxn ang="0">
                  <a:pos x="414" y="555"/>
                </a:cxn>
                <a:cxn ang="0">
                  <a:pos x="381" y="502"/>
                </a:cxn>
                <a:cxn ang="0">
                  <a:pos x="373" y="472"/>
                </a:cxn>
                <a:cxn ang="0">
                  <a:pos x="422" y="491"/>
                </a:cxn>
                <a:cxn ang="0">
                  <a:pos x="459" y="551"/>
                </a:cxn>
                <a:cxn ang="0">
                  <a:pos x="544" y="328"/>
                </a:cxn>
                <a:cxn ang="0">
                  <a:pos x="534" y="426"/>
                </a:cxn>
                <a:cxn ang="0">
                  <a:pos x="433" y="642"/>
                </a:cxn>
                <a:cxn ang="0">
                  <a:pos x="440" y="647"/>
                </a:cxn>
                <a:cxn ang="0">
                  <a:pos x="462" y="611"/>
                </a:cxn>
                <a:cxn ang="0">
                  <a:pos x="678" y="75"/>
                </a:cxn>
                <a:cxn ang="0">
                  <a:pos x="712" y="59"/>
                </a:cxn>
                <a:cxn ang="0">
                  <a:pos x="724" y="131"/>
                </a:cxn>
                <a:cxn ang="0">
                  <a:pos x="622" y="330"/>
                </a:cxn>
                <a:cxn ang="0">
                  <a:pos x="627" y="421"/>
                </a:cxn>
                <a:cxn ang="0">
                  <a:pos x="792" y="229"/>
                </a:cxn>
                <a:cxn ang="0">
                  <a:pos x="734" y="126"/>
                </a:cxn>
                <a:cxn ang="0">
                  <a:pos x="753" y="64"/>
                </a:cxn>
                <a:cxn ang="0">
                  <a:pos x="768" y="49"/>
                </a:cxn>
                <a:cxn ang="0">
                  <a:pos x="732" y="94"/>
                </a:cxn>
                <a:cxn ang="0">
                  <a:pos x="867" y="141"/>
                </a:cxn>
                <a:cxn ang="0">
                  <a:pos x="1011" y="56"/>
                </a:cxn>
                <a:cxn ang="0">
                  <a:pos x="1080" y="0"/>
                </a:cxn>
              </a:cxnLst>
              <a:rect l="0" t="0" r="r" b="b"/>
              <a:pathLst>
                <a:path w="1089" h="807">
                  <a:moveTo>
                    <a:pt x="1080" y="0"/>
                  </a:moveTo>
                  <a:lnTo>
                    <a:pt x="1089" y="46"/>
                  </a:lnTo>
                  <a:lnTo>
                    <a:pt x="969" y="112"/>
                  </a:lnTo>
                  <a:lnTo>
                    <a:pt x="880" y="152"/>
                  </a:lnTo>
                  <a:lnTo>
                    <a:pt x="793" y="227"/>
                  </a:lnTo>
                  <a:lnTo>
                    <a:pt x="857" y="187"/>
                  </a:lnTo>
                  <a:lnTo>
                    <a:pt x="800" y="245"/>
                  </a:lnTo>
                  <a:lnTo>
                    <a:pt x="750" y="302"/>
                  </a:lnTo>
                  <a:lnTo>
                    <a:pt x="707" y="363"/>
                  </a:lnTo>
                  <a:lnTo>
                    <a:pt x="670" y="424"/>
                  </a:lnTo>
                  <a:lnTo>
                    <a:pt x="632" y="443"/>
                  </a:lnTo>
                  <a:lnTo>
                    <a:pt x="596" y="469"/>
                  </a:lnTo>
                  <a:lnTo>
                    <a:pt x="564" y="501"/>
                  </a:lnTo>
                  <a:lnTo>
                    <a:pt x="537" y="539"/>
                  </a:lnTo>
                  <a:lnTo>
                    <a:pt x="512" y="586"/>
                  </a:lnTo>
                  <a:lnTo>
                    <a:pt x="491" y="639"/>
                  </a:lnTo>
                  <a:lnTo>
                    <a:pt x="523" y="667"/>
                  </a:lnTo>
                  <a:lnTo>
                    <a:pt x="547" y="698"/>
                  </a:lnTo>
                  <a:lnTo>
                    <a:pt x="566" y="731"/>
                  </a:lnTo>
                  <a:lnTo>
                    <a:pt x="577" y="767"/>
                  </a:lnTo>
                  <a:lnTo>
                    <a:pt x="550" y="725"/>
                  </a:lnTo>
                  <a:lnTo>
                    <a:pt x="521" y="690"/>
                  </a:lnTo>
                  <a:lnTo>
                    <a:pt x="491" y="663"/>
                  </a:lnTo>
                  <a:lnTo>
                    <a:pt x="461" y="642"/>
                  </a:lnTo>
                  <a:lnTo>
                    <a:pt x="451" y="645"/>
                  </a:lnTo>
                  <a:lnTo>
                    <a:pt x="443" y="650"/>
                  </a:lnTo>
                  <a:lnTo>
                    <a:pt x="429" y="661"/>
                  </a:lnTo>
                  <a:lnTo>
                    <a:pt x="417" y="677"/>
                  </a:lnTo>
                  <a:lnTo>
                    <a:pt x="454" y="698"/>
                  </a:lnTo>
                  <a:lnTo>
                    <a:pt x="488" y="727"/>
                  </a:lnTo>
                  <a:lnTo>
                    <a:pt x="517" y="762"/>
                  </a:lnTo>
                  <a:lnTo>
                    <a:pt x="544" y="807"/>
                  </a:lnTo>
                  <a:lnTo>
                    <a:pt x="496" y="767"/>
                  </a:lnTo>
                  <a:lnTo>
                    <a:pt x="453" y="735"/>
                  </a:lnTo>
                  <a:lnTo>
                    <a:pt x="413" y="709"/>
                  </a:lnTo>
                  <a:lnTo>
                    <a:pt x="379" y="691"/>
                  </a:lnTo>
                  <a:lnTo>
                    <a:pt x="336" y="704"/>
                  </a:lnTo>
                  <a:lnTo>
                    <a:pt x="291" y="715"/>
                  </a:lnTo>
                  <a:lnTo>
                    <a:pt x="249" y="688"/>
                  </a:lnTo>
                  <a:lnTo>
                    <a:pt x="0" y="703"/>
                  </a:lnTo>
                  <a:lnTo>
                    <a:pt x="1" y="698"/>
                  </a:lnTo>
                  <a:lnTo>
                    <a:pt x="1" y="693"/>
                  </a:lnTo>
                  <a:lnTo>
                    <a:pt x="3" y="682"/>
                  </a:lnTo>
                  <a:lnTo>
                    <a:pt x="5" y="669"/>
                  </a:lnTo>
                  <a:lnTo>
                    <a:pt x="89" y="656"/>
                  </a:lnTo>
                  <a:lnTo>
                    <a:pt x="89" y="551"/>
                  </a:lnTo>
                  <a:lnTo>
                    <a:pt x="110" y="571"/>
                  </a:lnTo>
                  <a:lnTo>
                    <a:pt x="125" y="595"/>
                  </a:lnTo>
                  <a:lnTo>
                    <a:pt x="131" y="624"/>
                  </a:lnTo>
                  <a:lnTo>
                    <a:pt x="134" y="655"/>
                  </a:lnTo>
                  <a:lnTo>
                    <a:pt x="253" y="653"/>
                  </a:lnTo>
                  <a:lnTo>
                    <a:pt x="358" y="674"/>
                  </a:lnTo>
                  <a:lnTo>
                    <a:pt x="417" y="579"/>
                  </a:lnTo>
                  <a:lnTo>
                    <a:pt x="414" y="555"/>
                  </a:lnTo>
                  <a:lnTo>
                    <a:pt x="401" y="530"/>
                  </a:lnTo>
                  <a:lnTo>
                    <a:pt x="381" y="502"/>
                  </a:lnTo>
                  <a:lnTo>
                    <a:pt x="352" y="475"/>
                  </a:lnTo>
                  <a:lnTo>
                    <a:pt x="373" y="472"/>
                  </a:lnTo>
                  <a:lnTo>
                    <a:pt x="398" y="474"/>
                  </a:lnTo>
                  <a:lnTo>
                    <a:pt x="422" y="491"/>
                  </a:lnTo>
                  <a:lnTo>
                    <a:pt x="443" y="517"/>
                  </a:lnTo>
                  <a:lnTo>
                    <a:pt x="459" y="551"/>
                  </a:lnTo>
                  <a:lnTo>
                    <a:pt x="509" y="448"/>
                  </a:lnTo>
                  <a:lnTo>
                    <a:pt x="544" y="328"/>
                  </a:lnTo>
                  <a:lnTo>
                    <a:pt x="577" y="283"/>
                  </a:lnTo>
                  <a:lnTo>
                    <a:pt x="534" y="426"/>
                  </a:lnTo>
                  <a:lnTo>
                    <a:pt x="464" y="570"/>
                  </a:lnTo>
                  <a:lnTo>
                    <a:pt x="433" y="642"/>
                  </a:lnTo>
                  <a:lnTo>
                    <a:pt x="433" y="643"/>
                  </a:lnTo>
                  <a:lnTo>
                    <a:pt x="440" y="647"/>
                  </a:lnTo>
                  <a:lnTo>
                    <a:pt x="448" y="627"/>
                  </a:lnTo>
                  <a:lnTo>
                    <a:pt x="462" y="611"/>
                  </a:lnTo>
                  <a:lnTo>
                    <a:pt x="696" y="129"/>
                  </a:lnTo>
                  <a:lnTo>
                    <a:pt x="678" y="75"/>
                  </a:lnTo>
                  <a:lnTo>
                    <a:pt x="694" y="67"/>
                  </a:lnTo>
                  <a:lnTo>
                    <a:pt x="712" y="59"/>
                  </a:lnTo>
                  <a:lnTo>
                    <a:pt x="715" y="80"/>
                  </a:lnTo>
                  <a:lnTo>
                    <a:pt x="724" y="131"/>
                  </a:lnTo>
                  <a:lnTo>
                    <a:pt x="692" y="185"/>
                  </a:lnTo>
                  <a:lnTo>
                    <a:pt x="622" y="330"/>
                  </a:lnTo>
                  <a:lnTo>
                    <a:pt x="512" y="541"/>
                  </a:lnTo>
                  <a:lnTo>
                    <a:pt x="627" y="421"/>
                  </a:lnTo>
                  <a:lnTo>
                    <a:pt x="726" y="270"/>
                  </a:lnTo>
                  <a:lnTo>
                    <a:pt x="792" y="229"/>
                  </a:lnTo>
                  <a:lnTo>
                    <a:pt x="724" y="131"/>
                  </a:lnTo>
                  <a:lnTo>
                    <a:pt x="734" y="126"/>
                  </a:lnTo>
                  <a:lnTo>
                    <a:pt x="715" y="80"/>
                  </a:lnTo>
                  <a:lnTo>
                    <a:pt x="753" y="64"/>
                  </a:lnTo>
                  <a:lnTo>
                    <a:pt x="753" y="6"/>
                  </a:lnTo>
                  <a:lnTo>
                    <a:pt x="768" y="49"/>
                  </a:lnTo>
                  <a:lnTo>
                    <a:pt x="774" y="75"/>
                  </a:lnTo>
                  <a:lnTo>
                    <a:pt x="732" y="94"/>
                  </a:lnTo>
                  <a:lnTo>
                    <a:pt x="796" y="193"/>
                  </a:lnTo>
                  <a:lnTo>
                    <a:pt x="867" y="141"/>
                  </a:lnTo>
                  <a:lnTo>
                    <a:pt x="939" y="96"/>
                  </a:lnTo>
                  <a:lnTo>
                    <a:pt x="1011" y="56"/>
                  </a:lnTo>
                  <a:lnTo>
                    <a:pt x="1084" y="25"/>
                  </a:lnTo>
                  <a:lnTo>
                    <a:pt x="1080"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13" name="Freeform 115">
              <a:extLst>
                <a:ext uri="{FF2B5EF4-FFF2-40B4-BE49-F238E27FC236}">
                  <a16:creationId xmlns:a16="http://schemas.microsoft.com/office/drawing/2014/main" id="{34DB46A1-BAC3-4D4C-BBBE-43E70C9DC6CA}"/>
                </a:ext>
              </a:extLst>
            </p:cNvPr>
            <p:cNvSpPr>
              <a:spLocks/>
            </p:cNvSpPr>
            <p:nvPr/>
          </p:nvSpPr>
          <p:spPr bwMode="auto">
            <a:xfrm>
              <a:off x="4767263" y="4978401"/>
              <a:ext cx="203200" cy="57150"/>
            </a:xfrm>
            <a:custGeom>
              <a:avLst/>
              <a:gdLst/>
              <a:ahLst/>
              <a:cxnLst>
                <a:cxn ang="0">
                  <a:pos x="0" y="0"/>
                </a:cxn>
                <a:cxn ang="0">
                  <a:pos x="91" y="4"/>
                </a:cxn>
                <a:cxn ang="0">
                  <a:pos x="121" y="8"/>
                </a:cxn>
                <a:cxn ang="0">
                  <a:pos x="128" y="36"/>
                </a:cxn>
                <a:cxn ang="0">
                  <a:pos x="38" y="30"/>
                </a:cxn>
                <a:cxn ang="0">
                  <a:pos x="35" y="27"/>
                </a:cxn>
                <a:cxn ang="0">
                  <a:pos x="33" y="24"/>
                </a:cxn>
                <a:cxn ang="0">
                  <a:pos x="30" y="19"/>
                </a:cxn>
                <a:cxn ang="0">
                  <a:pos x="25" y="16"/>
                </a:cxn>
                <a:cxn ang="0">
                  <a:pos x="19" y="11"/>
                </a:cxn>
                <a:cxn ang="0">
                  <a:pos x="0" y="0"/>
                </a:cxn>
              </a:cxnLst>
              <a:rect l="0" t="0" r="r" b="b"/>
              <a:pathLst>
                <a:path w="128" h="36">
                  <a:moveTo>
                    <a:pt x="0" y="0"/>
                  </a:moveTo>
                  <a:lnTo>
                    <a:pt x="91" y="4"/>
                  </a:lnTo>
                  <a:lnTo>
                    <a:pt x="121" y="8"/>
                  </a:lnTo>
                  <a:lnTo>
                    <a:pt x="128" y="36"/>
                  </a:lnTo>
                  <a:lnTo>
                    <a:pt x="38" y="30"/>
                  </a:lnTo>
                  <a:lnTo>
                    <a:pt x="35" y="27"/>
                  </a:lnTo>
                  <a:lnTo>
                    <a:pt x="33" y="24"/>
                  </a:lnTo>
                  <a:lnTo>
                    <a:pt x="30" y="19"/>
                  </a:lnTo>
                  <a:lnTo>
                    <a:pt x="25" y="16"/>
                  </a:lnTo>
                  <a:lnTo>
                    <a:pt x="19" y="11"/>
                  </a:lnTo>
                  <a:lnTo>
                    <a:pt x="0" y="0"/>
                  </a:lnTo>
                  <a:close/>
                </a:path>
              </a:pathLst>
            </a:custGeom>
            <a:solidFill>
              <a:srgbClr val="51515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14" name="Freeform 116">
              <a:extLst>
                <a:ext uri="{FF2B5EF4-FFF2-40B4-BE49-F238E27FC236}">
                  <a16:creationId xmlns:a16="http://schemas.microsoft.com/office/drawing/2014/main" id="{081B99E9-438F-41CD-9475-72D526431771}"/>
                </a:ext>
              </a:extLst>
            </p:cNvPr>
            <p:cNvSpPr>
              <a:spLocks/>
            </p:cNvSpPr>
            <p:nvPr/>
          </p:nvSpPr>
          <p:spPr bwMode="auto">
            <a:xfrm>
              <a:off x="4959350" y="4675188"/>
              <a:ext cx="352425" cy="360363"/>
            </a:xfrm>
            <a:custGeom>
              <a:avLst/>
              <a:gdLst/>
              <a:ahLst/>
              <a:cxnLst>
                <a:cxn ang="0">
                  <a:pos x="222" y="0"/>
                </a:cxn>
                <a:cxn ang="0">
                  <a:pos x="222" y="29"/>
                </a:cxn>
                <a:cxn ang="0">
                  <a:pos x="7" y="227"/>
                </a:cxn>
                <a:cxn ang="0">
                  <a:pos x="0" y="199"/>
                </a:cxn>
                <a:cxn ang="0">
                  <a:pos x="222" y="0"/>
                </a:cxn>
              </a:cxnLst>
              <a:rect l="0" t="0" r="r" b="b"/>
              <a:pathLst>
                <a:path w="222" h="227">
                  <a:moveTo>
                    <a:pt x="222" y="0"/>
                  </a:moveTo>
                  <a:lnTo>
                    <a:pt x="222" y="29"/>
                  </a:lnTo>
                  <a:lnTo>
                    <a:pt x="7" y="227"/>
                  </a:lnTo>
                  <a:lnTo>
                    <a:pt x="0" y="199"/>
                  </a:lnTo>
                  <a:lnTo>
                    <a:pt x="222" y="0"/>
                  </a:lnTo>
                  <a:close/>
                </a:path>
              </a:pathLst>
            </a:custGeom>
            <a:solidFill>
              <a:srgbClr val="4C4C4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161992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783-CDAA-567D-2F7E-38E00205202F}"/>
              </a:ext>
            </a:extLst>
          </p:cNvPr>
          <p:cNvSpPr>
            <a:spLocks noGrp="1"/>
          </p:cNvSpPr>
          <p:nvPr>
            <p:ph type="title"/>
          </p:nvPr>
        </p:nvSpPr>
        <p:spPr>
          <a:xfrm>
            <a:off x="408730" y="1932315"/>
            <a:ext cx="3608793" cy="4240296"/>
          </a:xfrm>
        </p:spPr>
        <p:txBody>
          <a:bodyPr>
            <a:normAutofit/>
          </a:bodyPr>
          <a:lstStyle/>
          <a:p>
            <a:r>
              <a:rPr lang="en-GB" sz="4800" b="1"/>
              <a:t>Aim: </a:t>
            </a:r>
            <a:br>
              <a:rPr lang="en-GB" sz="4800" b="1"/>
            </a:br>
            <a:br>
              <a:rPr lang="en-GB" sz="4800" b="1"/>
            </a:br>
            <a:r>
              <a:rPr lang="en-GB" sz="4800" b="1"/>
              <a:t>Visible Recovery in South Lanarkshire</a:t>
            </a:r>
            <a:endParaRPr lang="en-GB" sz="4800"/>
          </a:p>
        </p:txBody>
      </p:sp>
      <p:pic>
        <p:nvPicPr>
          <p:cNvPr id="4" name="Picture 3">
            <a:extLst>
              <a:ext uri="{FF2B5EF4-FFF2-40B4-BE49-F238E27FC236}">
                <a16:creationId xmlns:a16="http://schemas.microsoft.com/office/drawing/2014/main" id="{0E70D670-BFFE-8CFE-E57C-60DFEC0E995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632" y="245703"/>
            <a:ext cx="1645740" cy="1462667"/>
          </a:xfrm>
          <a:prstGeom prst="rect">
            <a:avLst/>
          </a:prstGeom>
        </p:spPr>
      </p:pic>
      <p:graphicFrame>
        <p:nvGraphicFramePr>
          <p:cNvPr id="10" name="Content Placeholder 2">
            <a:extLst>
              <a:ext uri="{FF2B5EF4-FFF2-40B4-BE49-F238E27FC236}">
                <a16:creationId xmlns:a16="http://schemas.microsoft.com/office/drawing/2014/main" id="{39FC65FA-D9C7-9E4E-2E0C-FA8F472E9B19}"/>
              </a:ext>
            </a:extLst>
          </p:cNvPr>
          <p:cNvGraphicFramePr>
            <a:graphicFrameLocks noGrp="1"/>
          </p:cNvGraphicFramePr>
          <p:nvPr>
            <p:ph idx="1"/>
          </p:nvPr>
        </p:nvGraphicFramePr>
        <p:xfrm>
          <a:off x="3976692" y="639364"/>
          <a:ext cx="6913153" cy="5651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81543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97" y="131545"/>
            <a:ext cx="11253842" cy="1074913"/>
          </a:xfrm>
        </p:spPr>
        <p:txBody>
          <a:bodyPr>
            <a:normAutofit/>
          </a:bodyPr>
          <a:lstStyle/>
          <a:p>
            <a:pPr algn="ctr"/>
            <a:r>
              <a:rPr lang="en-US" b="1"/>
              <a:t>The Beacons: 4 South Lanarkshire Localities </a:t>
            </a:r>
            <a:endParaRPr lang="en-IN" b="1"/>
          </a:p>
        </p:txBody>
      </p:sp>
      <p:grpSp>
        <p:nvGrpSpPr>
          <p:cNvPr id="12" name="Group 11">
            <a:extLst>
              <a:ext uri="{FF2B5EF4-FFF2-40B4-BE49-F238E27FC236}">
                <a16:creationId xmlns:a16="http://schemas.microsoft.com/office/drawing/2014/main" id="{9B116FF4-5C47-28EF-778B-978E4AFAF165}"/>
              </a:ext>
            </a:extLst>
          </p:cNvPr>
          <p:cNvGrpSpPr/>
          <p:nvPr/>
        </p:nvGrpSpPr>
        <p:grpSpPr>
          <a:xfrm>
            <a:off x="335569" y="1302989"/>
            <a:ext cx="5542869" cy="2507695"/>
            <a:chOff x="416093" y="1513720"/>
            <a:chExt cx="5542869" cy="2195983"/>
          </a:xfrm>
        </p:grpSpPr>
        <p:sp>
          <p:nvSpPr>
            <p:cNvPr id="6" name="Arrow: Chevron 5">
              <a:extLst>
                <a:ext uri="{FF2B5EF4-FFF2-40B4-BE49-F238E27FC236}">
                  <a16:creationId xmlns:a16="http://schemas.microsoft.com/office/drawing/2014/main" id="{FFA3A477-B460-401B-A803-33F4EAC03669}"/>
                </a:ext>
              </a:extLst>
            </p:cNvPr>
            <p:cNvSpPr/>
            <p:nvPr/>
          </p:nvSpPr>
          <p:spPr>
            <a:xfrm flipH="1">
              <a:off x="416093" y="1513720"/>
              <a:ext cx="5542868" cy="2195983"/>
            </a:xfrm>
            <a:custGeom>
              <a:avLst/>
              <a:gdLst>
                <a:gd name="connsiteX0" fmla="*/ 0 w 4116819"/>
                <a:gd name="connsiteY0" fmla="*/ 0 h 1462709"/>
                <a:gd name="connsiteX1" fmla="*/ 3763823 w 4116819"/>
                <a:gd name="connsiteY1" fmla="*/ 0 h 1462709"/>
                <a:gd name="connsiteX2" fmla="*/ 4116819 w 4116819"/>
                <a:gd name="connsiteY2" fmla="*/ 731355 h 1462709"/>
                <a:gd name="connsiteX3" fmla="*/ 3763823 w 4116819"/>
                <a:gd name="connsiteY3" fmla="*/ 1462709 h 1462709"/>
                <a:gd name="connsiteX4" fmla="*/ 0 w 4116819"/>
                <a:gd name="connsiteY4" fmla="*/ 1462709 h 1462709"/>
                <a:gd name="connsiteX5" fmla="*/ 352996 w 4116819"/>
                <a:gd name="connsiteY5" fmla="*/ 731355 h 1462709"/>
                <a:gd name="connsiteX6" fmla="*/ 0 w 4116819"/>
                <a:gd name="connsiteY6" fmla="*/ 0 h 1462709"/>
                <a:gd name="connsiteX0" fmla="*/ 1343724 w 5460543"/>
                <a:gd name="connsiteY0" fmla="*/ 0 h 2438235"/>
                <a:gd name="connsiteX1" fmla="*/ 5107547 w 5460543"/>
                <a:gd name="connsiteY1" fmla="*/ 0 h 2438235"/>
                <a:gd name="connsiteX2" fmla="*/ 5460543 w 5460543"/>
                <a:gd name="connsiteY2" fmla="*/ 731355 h 2438235"/>
                <a:gd name="connsiteX3" fmla="*/ 5107547 w 5460543"/>
                <a:gd name="connsiteY3" fmla="*/ 1462709 h 2438235"/>
                <a:gd name="connsiteX4" fmla="*/ 1343724 w 5460543"/>
                <a:gd name="connsiteY4" fmla="*/ 1462709 h 2438235"/>
                <a:gd name="connsiteX5" fmla="*/ 0 w 5460543"/>
                <a:gd name="connsiteY5" fmla="*/ 2438235 h 2438235"/>
                <a:gd name="connsiteX6" fmla="*/ 1343724 w 5460543"/>
                <a:gd name="connsiteY6" fmla="*/ 0 h 243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0543" h="2438235">
                  <a:moveTo>
                    <a:pt x="1343724" y="0"/>
                  </a:moveTo>
                  <a:lnTo>
                    <a:pt x="5107547" y="0"/>
                  </a:lnTo>
                  <a:lnTo>
                    <a:pt x="5460543" y="731355"/>
                  </a:lnTo>
                  <a:lnTo>
                    <a:pt x="5107547" y="1462709"/>
                  </a:lnTo>
                  <a:lnTo>
                    <a:pt x="1343724" y="1462709"/>
                  </a:lnTo>
                  <a:lnTo>
                    <a:pt x="0" y="2438235"/>
                  </a:lnTo>
                  <a:lnTo>
                    <a:pt x="134372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 name="Arrow: Chevron 5">
              <a:extLst>
                <a:ext uri="{FF2B5EF4-FFF2-40B4-BE49-F238E27FC236}">
                  <a16:creationId xmlns:a16="http://schemas.microsoft.com/office/drawing/2014/main" id="{3851688C-C9FF-4FC8-8CB4-4A38CF5C5DB2}"/>
                </a:ext>
              </a:extLst>
            </p:cNvPr>
            <p:cNvSpPr/>
            <p:nvPr/>
          </p:nvSpPr>
          <p:spPr>
            <a:xfrm flipH="1">
              <a:off x="4594980" y="1513720"/>
              <a:ext cx="1363982" cy="2195983"/>
            </a:xfrm>
            <a:custGeom>
              <a:avLst/>
              <a:gdLst>
                <a:gd name="connsiteX0" fmla="*/ 0 w 4116819"/>
                <a:gd name="connsiteY0" fmla="*/ 0 h 1462709"/>
                <a:gd name="connsiteX1" fmla="*/ 3763823 w 4116819"/>
                <a:gd name="connsiteY1" fmla="*/ 0 h 1462709"/>
                <a:gd name="connsiteX2" fmla="*/ 4116819 w 4116819"/>
                <a:gd name="connsiteY2" fmla="*/ 731355 h 1462709"/>
                <a:gd name="connsiteX3" fmla="*/ 3763823 w 4116819"/>
                <a:gd name="connsiteY3" fmla="*/ 1462709 h 1462709"/>
                <a:gd name="connsiteX4" fmla="*/ 0 w 4116819"/>
                <a:gd name="connsiteY4" fmla="*/ 1462709 h 1462709"/>
                <a:gd name="connsiteX5" fmla="*/ 352996 w 4116819"/>
                <a:gd name="connsiteY5" fmla="*/ 731355 h 1462709"/>
                <a:gd name="connsiteX6" fmla="*/ 0 w 4116819"/>
                <a:gd name="connsiteY6" fmla="*/ 0 h 1462709"/>
                <a:gd name="connsiteX0" fmla="*/ 1343724 w 5460543"/>
                <a:gd name="connsiteY0" fmla="*/ 0 h 2438235"/>
                <a:gd name="connsiteX1" fmla="*/ 5107547 w 5460543"/>
                <a:gd name="connsiteY1" fmla="*/ 0 h 2438235"/>
                <a:gd name="connsiteX2" fmla="*/ 5460543 w 5460543"/>
                <a:gd name="connsiteY2" fmla="*/ 731355 h 2438235"/>
                <a:gd name="connsiteX3" fmla="*/ 5107547 w 5460543"/>
                <a:gd name="connsiteY3" fmla="*/ 1462709 h 2438235"/>
                <a:gd name="connsiteX4" fmla="*/ 1343724 w 5460543"/>
                <a:gd name="connsiteY4" fmla="*/ 1462709 h 2438235"/>
                <a:gd name="connsiteX5" fmla="*/ 0 w 5460543"/>
                <a:gd name="connsiteY5" fmla="*/ 2438235 h 2438235"/>
                <a:gd name="connsiteX6" fmla="*/ 1343724 w 5460543"/>
                <a:gd name="connsiteY6" fmla="*/ 0 h 2438235"/>
                <a:gd name="connsiteX0" fmla="*/ 1343724 w 5460543"/>
                <a:gd name="connsiteY0" fmla="*/ 0 h 2438235"/>
                <a:gd name="connsiteX1" fmla="*/ 5460543 w 5460543"/>
                <a:gd name="connsiteY1" fmla="*/ 731355 h 2438235"/>
                <a:gd name="connsiteX2" fmla="*/ 5107547 w 5460543"/>
                <a:gd name="connsiteY2" fmla="*/ 1462709 h 2438235"/>
                <a:gd name="connsiteX3" fmla="*/ 1343724 w 5460543"/>
                <a:gd name="connsiteY3" fmla="*/ 1462709 h 2438235"/>
                <a:gd name="connsiteX4" fmla="*/ 0 w 5460543"/>
                <a:gd name="connsiteY4" fmla="*/ 2438235 h 2438235"/>
                <a:gd name="connsiteX5" fmla="*/ 1343724 w 5460543"/>
                <a:gd name="connsiteY5" fmla="*/ 0 h 2438235"/>
                <a:gd name="connsiteX0" fmla="*/ 1343724 w 5107547"/>
                <a:gd name="connsiteY0" fmla="*/ 0 h 2438235"/>
                <a:gd name="connsiteX1" fmla="*/ 5107547 w 5107547"/>
                <a:gd name="connsiteY1" fmla="*/ 1462709 h 2438235"/>
                <a:gd name="connsiteX2" fmla="*/ 1343724 w 5107547"/>
                <a:gd name="connsiteY2" fmla="*/ 1462709 h 2438235"/>
                <a:gd name="connsiteX3" fmla="*/ 0 w 5107547"/>
                <a:gd name="connsiteY3" fmla="*/ 2438235 h 2438235"/>
                <a:gd name="connsiteX4" fmla="*/ 1343724 w 5107547"/>
                <a:gd name="connsiteY4" fmla="*/ 0 h 2438235"/>
                <a:gd name="connsiteX0" fmla="*/ 1343724 w 1343724"/>
                <a:gd name="connsiteY0" fmla="*/ 0 h 2438235"/>
                <a:gd name="connsiteX1" fmla="*/ 1343724 w 1343724"/>
                <a:gd name="connsiteY1" fmla="*/ 1462709 h 2438235"/>
                <a:gd name="connsiteX2" fmla="*/ 0 w 1343724"/>
                <a:gd name="connsiteY2" fmla="*/ 2438235 h 2438235"/>
                <a:gd name="connsiteX3" fmla="*/ 1343724 w 1343724"/>
                <a:gd name="connsiteY3" fmla="*/ 0 h 2438235"/>
              </a:gdLst>
              <a:ahLst/>
              <a:cxnLst>
                <a:cxn ang="0">
                  <a:pos x="connsiteX0" y="connsiteY0"/>
                </a:cxn>
                <a:cxn ang="0">
                  <a:pos x="connsiteX1" y="connsiteY1"/>
                </a:cxn>
                <a:cxn ang="0">
                  <a:pos x="connsiteX2" y="connsiteY2"/>
                </a:cxn>
                <a:cxn ang="0">
                  <a:pos x="connsiteX3" y="connsiteY3"/>
                </a:cxn>
              </a:cxnLst>
              <a:rect l="l" t="t" r="r" b="b"/>
              <a:pathLst>
                <a:path w="1343724" h="2438235">
                  <a:moveTo>
                    <a:pt x="1343724" y="0"/>
                  </a:moveTo>
                  <a:lnTo>
                    <a:pt x="1343724" y="1462709"/>
                  </a:lnTo>
                  <a:lnTo>
                    <a:pt x="0" y="2438235"/>
                  </a:lnTo>
                  <a:lnTo>
                    <a:pt x="134372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4" name="TextBox 23">
              <a:extLst>
                <a:ext uri="{FF2B5EF4-FFF2-40B4-BE49-F238E27FC236}">
                  <a16:creationId xmlns:a16="http://schemas.microsoft.com/office/drawing/2014/main" id="{4CF2CC97-0329-4263-9C7D-524E0764088B}"/>
                </a:ext>
              </a:extLst>
            </p:cNvPr>
            <p:cNvSpPr txBox="1"/>
            <p:nvPr/>
          </p:nvSpPr>
          <p:spPr>
            <a:xfrm>
              <a:off x="1392988" y="1660674"/>
              <a:ext cx="3589077" cy="11079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Blantyre / Hamilton Beacon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Launch Nov 2019  </a:t>
              </a:r>
            </a:p>
          </p:txBody>
        </p:sp>
        <p:sp>
          <p:nvSpPr>
            <p:cNvPr id="35" name="TextBox 34">
              <a:extLst>
                <a:ext uri="{FF2B5EF4-FFF2-40B4-BE49-F238E27FC236}">
                  <a16:creationId xmlns:a16="http://schemas.microsoft.com/office/drawing/2014/main" id="{B2AE1B35-E803-4CC4-8373-ED0506DC4E2F}"/>
                </a:ext>
              </a:extLst>
            </p:cNvPr>
            <p:cNvSpPr txBox="1"/>
            <p:nvPr/>
          </p:nvSpPr>
          <p:spPr>
            <a:xfrm>
              <a:off x="511472" y="1882243"/>
              <a:ext cx="747485" cy="5120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grpSp>
      <p:grpSp>
        <p:nvGrpSpPr>
          <p:cNvPr id="13" name="Group 12">
            <a:extLst>
              <a:ext uri="{FF2B5EF4-FFF2-40B4-BE49-F238E27FC236}">
                <a16:creationId xmlns:a16="http://schemas.microsoft.com/office/drawing/2014/main" id="{FB1BC76D-B380-7B29-5DCF-A998B3011C48}"/>
              </a:ext>
            </a:extLst>
          </p:cNvPr>
          <p:cNvGrpSpPr/>
          <p:nvPr/>
        </p:nvGrpSpPr>
        <p:grpSpPr>
          <a:xfrm>
            <a:off x="6233040" y="1290365"/>
            <a:ext cx="5643524" cy="2835158"/>
            <a:chOff x="6137661" y="1615692"/>
            <a:chExt cx="5643524" cy="2195983"/>
          </a:xfrm>
        </p:grpSpPr>
        <p:grpSp>
          <p:nvGrpSpPr>
            <p:cNvPr id="9" name="Group 8">
              <a:extLst>
                <a:ext uri="{FF2B5EF4-FFF2-40B4-BE49-F238E27FC236}">
                  <a16:creationId xmlns:a16="http://schemas.microsoft.com/office/drawing/2014/main" id="{D1CD21C5-9B05-4C3E-9DAF-FE5999DC7DA0}"/>
                </a:ext>
              </a:extLst>
            </p:cNvPr>
            <p:cNvGrpSpPr/>
            <p:nvPr/>
          </p:nvGrpSpPr>
          <p:grpSpPr>
            <a:xfrm flipH="1">
              <a:off x="6137661" y="1615692"/>
              <a:ext cx="5643524" cy="2195983"/>
              <a:chOff x="609440" y="1340768"/>
              <a:chExt cx="5460544" cy="2438235"/>
            </a:xfrm>
            <a:solidFill>
              <a:srgbClr val="FFC000"/>
            </a:solidFill>
          </p:grpSpPr>
          <p:sp>
            <p:nvSpPr>
              <p:cNvPr id="10" name="Arrow: Chevron 5">
                <a:extLst>
                  <a:ext uri="{FF2B5EF4-FFF2-40B4-BE49-F238E27FC236}">
                    <a16:creationId xmlns:a16="http://schemas.microsoft.com/office/drawing/2014/main" id="{30AC135C-DC13-4F8F-BD47-4AF583722B82}"/>
                  </a:ext>
                </a:extLst>
              </p:cNvPr>
              <p:cNvSpPr/>
              <p:nvPr/>
            </p:nvSpPr>
            <p:spPr>
              <a:xfrm flipH="1">
                <a:off x="609440" y="1340768"/>
                <a:ext cx="5460543" cy="2438235"/>
              </a:xfrm>
              <a:custGeom>
                <a:avLst/>
                <a:gdLst>
                  <a:gd name="connsiteX0" fmla="*/ 0 w 4116819"/>
                  <a:gd name="connsiteY0" fmla="*/ 0 h 1462709"/>
                  <a:gd name="connsiteX1" fmla="*/ 3763823 w 4116819"/>
                  <a:gd name="connsiteY1" fmla="*/ 0 h 1462709"/>
                  <a:gd name="connsiteX2" fmla="*/ 4116819 w 4116819"/>
                  <a:gd name="connsiteY2" fmla="*/ 731355 h 1462709"/>
                  <a:gd name="connsiteX3" fmla="*/ 3763823 w 4116819"/>
                  <a:gd name="connsiteY3" fmla="*/ 1462709 h 1462709"/>
                  <a:gd name="connsiteX4" fmla="*/ 0 w 4116819"/>
                  <a:gd name="connsiteY4" fmla="*/ 1462709 h 1462709"/>
                  <a:gd name="connsiteX5" fmla="*/ 352996 w 4116819"/>
                  <a:gd name="connsiteY5" fmla="*/ 731355 h 1462709"/>
                  <a:gd name="connsiteX6" fmla="*/ 0 w 4116819"/>
                  <a:gd name="connsiteY6" fmla="*/ 0 h 1462709"/>
                  <a:gd name="connsiteX0" fmla="*/ 1343724 w 5460543"/>
                  <a:gd name="connsiteY0" fmla="*/ 0 h 2438235"/>
                  <a:gd name="connsiteX1" fmla="*/ 5107547 w 5460543"/>
                  <a:gd name="connsiteY1" fmla="*/ 0 h 2438235"/>
                  <a:gd name="connsiteX2" fmla="*/ 5460543 w 5460543"/>
                  <a:gd name="connsiteY2" fmla="*/ 731355 h 2438235"/>
                  <a:gd name="connsiteX3" fmla="*/ 5107547 w 5460543"/>
                  <a:gd name="connsiteY3" fmla="*/ 1462709 h 2438235"/>
                  <a:gd name="connsiteX4" fmla="*/ 1343724 w 5460543"/>
                  <a:gd name="connsiteY4" fmla="*/ 1462709 h 2438235"/>
                  <a:gd name="connsiteX5" fmla="*/ 0 w 5460543"/>
                  <a:gd name="connsiteY5" fmla="*/ 2438235 h 2438235"/>
                  <a:gd name="connsiteX6" fmla="*/ 1343724 w 5460543"/>
                  <a:gd name="connsiteY6" fmla="*/ 0 h 243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0543" h="2438235">
                    <a:moveTo>
                      <a:pt x="1343724" y="0"/>
                    </a:moveTo>
                    <a:lnTo>
                      <a:pt x="5107547" y="0"/>
                    </a:lnTo>
                    <a:lnTo>
                      <a:pt x="5460543" y="731355"/>
                    </a:lnTo>
                    <a:lnTo>
                      <a:pt x="5107547" y="1462709"/>
                    </a:lnTo>
                    <a:lnTo>
                      <a:pt x="1343724" y="1462709"/>
                    </a:lnTo>
                    <a:lnTo>
                      <a:pt x="0" y="2438235"/>
                    </a:lnTo>
                    <a:lnTo>
                      <a:pt x="13437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1" name="Arrow: Chevron 5">
                <a:extLst>
                  <a:ext uri="{FF2B5EF4-FFF2-40B4-BE49-F238E27FC236}">
                    <a16:creationId xmlns:a16="http://schemas.microsoft.com/office/drawing/2014/main" id="{35E41C2D-1547-4A9C-B846-0A63749A308D}"/>
                  </a:ext>
                </a:extLst>
              </p:cNvPr>
              <p:cNvSpPr/>
              <p:nvPr/>
            </p:nvSpPr>
            <p:spPr>
              <a:xfrm flipH="1">
                <a:off x="4726260" y="1340768"/>
                <a:ext cx="1343724" cy="2438235"/>
              </a:xfrm>
              <a:custGeom>
                <a:avLst/>
                <a:gdLst>
                  <a:gd name="connsiteX0" fmla="*/ 0 w 4116819"/>
                  <a:gd name="connsiteY0" fmla="*/ 0 h 1462709"/>
                  <a:gd name="connsiteX1" fmla="*/ 3763823 w 4116819"/>
                  <a:gd name="connsiteY1" fmla="*/ 0 h 1462709"/>
                  <a:gd name="connsiteX2" fmla="*/ 4116819 w 4116819"/>
                  <a:gd name="connsiteY2" fmla="*/ 731355 h 1462709"/>
                  <a:gd name="connsiteX3" fmla="*/ 3763823 w 4116819"/>
                  <a:gd name="connsiteY3" fmla="*/ 1462709 h 1462709"/>
                  <a:gd name="connsiteX4" fmla="*/ 0 w 4116819"/>
                  <a:gd name="connsiteY4" fmla="*/ 1462709 h 1462709"/>
                  <a:gd name="connsiteX5" fmla="*/ 352996 w 4116819"/>
                  <a:gd name="connsiteY5" fmla="*/ 731355 h 1462709"/>
                  <a:gd name="connsiteX6" fmla="*/ 0 w 4116819"/>
                  <a:gd name="connsiteY6" fmla="*/ 0 h 1462709"/>
                  <a:gd name="connsiteX0" fmla="*/ 1343724 w 5460543"/>
                  <a:gd name="connsiteY0" fmla="*/ 0 h 2438235"/>
                  <a:gd name="connsiteX1" fmla="*/ 5107547 w 5460543"/>
                  <a:gd name="connsiteY1" fmla="*/ 0 h 2438235"/>
                  <a:gd name="connsiteX2" fmla="*/ 5460543 w 5460543"/>
                  <a:gd name="connsiteY2" fmla="*/ 731355 h 2438235"/>
                  <a:gd name="connsiteX3" fmla="*/ 5107547 w 5460543"/>
                  <a:gd name="connsiteY3" fmla="*/ 1462709 h 2438235"/>
                  <a:gd name="connsiteX4" fmla="*/ 1343724 w 5460543"/>
                  <a:gd name="connsiteY4" fmla="*/ 1462709 h 2438235"/>
                  <a:gd name="connsiteX5" fmla="*/ 0 w 5460543"/>
                  <a:gd name="connsiteY5" fmla="*/ 2438235 h 2438235"/>
                  <a:gd name="connsiteX6" fmla="*/ 1343724 w 5460543"/>
                  <a:gd name="connsiteY6" fmla="*/ 0 h 2438235"/>
                  <a:gd name="connsiteX0" fmla="*/ 1343724 w 5460543"/>
                  <a:gd name="connsiteY0" fmla="*/ 0 h 2438235"/>
                  <a:gd name="connsiteX1" fmla="*/ 5460543 w 5460543"/>
                  <a:gd name="connsiteY1" fmla="*/ 731355 h 2438235"/>
                  <a:gd name="connsiteX2" fmla="*/ 5107547 w 5460543"/>
                  <a:gd name="connsiteY2" fmla="*/ 1462709 h 2438235"/>
                  <a:gd name="connsiteX3" fmla="*/ 1343724 w 5460543"/>
                  <a:gd name="connsiteY3" fmla="*/ 1462709 h 2438235"/>
                  <a:gd name="connsiteX4" fmla="*/ 0 w 5460543"/>
                  <a:gd name="connsiteY4" fmla="*/ 2438235 h 2438235"/>
                  <a:gd name="connsiteX5" fmla="*/ 1343724 w 5460543"/>
                  <a:gd name="connsiteY5" fmla="*/ 0 h 2438235"/>
                  <a:gd name="connsiteX0" fmla="*/ 1343724 w 5107547"/>
                  <a:gd name="connsiteY0" fmla="*/ 0 h 2438235"/>
                  <a:gd name="connsiteX1" fmla="*/ 5107547 w 5107547"/>
                  <a:gd name="connsiteY1" fmla="*/ 1462709 h 2438235"/>
                  <a:gd name="connsiteX2" fmla="*/ 1343724 w 5107547"/>
                  <a:gd name="connsiteY2" fmla="*/ 1462709 h 2438235"/>
                  <a:gd name="connsiteX3" fmla="*/ 0 w 5107547"/>
                  <a:gd name="connsiteY3" fmla="*/ 2438235 h 2438235"/>
                  <a:gd name="connsiteX4" fmla="*/ 1343724 w 5107547"/>
                  <a:gd name="connsiteY4" fmla="*/ 0 h 2438235"/>
                  <a:gd name="connsiteX0" fmla="*/ 1343724 w 1343724"/>
                  <a:gd name="connsiteY0" fmla="*/ 0 h 2438235"/>
                  <a:gd name="connsiteX1" fmla="*/ 1343724 w 1343724"/>
                  <a:gd name="connsiteY1" fmla="*/ 1462709 h 2438235"/>
                  <a:gd name="connsiteX2" fmla="*/ 0 w 1343724"/>
                  <a:gd name="connsiteY2" fmla="*/ 2438235 h 2438235"/>
                  <a:gd name="connsiteX3" fmla="*/ 1343724 w 1343724"/>
                  <a:gd name="connsiteY3" fmla="*/ 0 h 2438235"/>
                </a:gdLst>
                <a:ahLst/>
                <a:cxnLst>
                  <a:cxn ang="0">
                    <a:pos x="connsiteX0" y="connsiteY0"/>
                  </a:cxn>
                  <a:cxn ang="0">
                    <a:pos x="connsiteX1" y="connsiteY1"/>
                  </a:cxn>
                  <a:cxn ang="0">
                    <a:pos x="connsiteX2" y="connsiteY2"/>
                  </a:cxn>
                  <a:cxn ang="0">
                    <a:pos x="connsiteX3" y="connsiteY3"/>
                  </a:cxn>
                </a:cxnLst>
                <a:rect l="l" t="t" r="r" b="b"/>
                <a:pathLst>
                  <a:path w="1343724" h="2438235">
                    <a:moveTo>
                      <a:pt x="1343724" y="0"/>
                    </a:moveTo>
                    <a:lnTo>
                      <a:pt x="1343724" y="1462709"/>
                    </a:lnTo>
                    <a:lnTo>
                      <a:pt x="0" y="2438235"/>
                    </a:lnTo>
                    <a:lnTo>
                      <a:pt x="13437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31" name="TextBox 30">
              <a:extLst>
                <a:ext uri="{FF2B5EF4-FFF2-40B4-BE49-F238E27FC236}">
                  <a16:creationId xmlns:a16="http://schemas.microsoft.com/office/drawing/2014/main" id="{C191ECCE-B649-4C1C-AB52-A3418BCE5B3B}"/>
                </a:ext>
              </a:extLst>
            </p:cNvPr>
            <p:cNvSpPr txBox="1"/>
            <p:nvPr/>
          </p:nvSpPr>
          <p:spPr>
            <a:xfrm>
              <a:off x="7526412" y="1734378"/>
              <a:ext cx="3710667" cy="11079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Lanark / Clydesdale Beacons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Opened March 2020</a:t>
              </a:r>
            </a:p>
          </p:txBody>
        </p:sp>
        <p:sp>
          <p:nvSpPr>
            <p:cNvPr id="36" name="TextBox 35">
              <a:extLst>
                <a:ext uri="{FF2B5EF4-FFF2-40B4-BE49-F238E27FC236}">
                  <a16:creationId xmlns:a16="http://schemas.microsoft.com/office/drawing/2014/main" id="{8D1C4571-E19E-45FB-8D36-2E75FD79FD9B}"/>
                </a:ext>
              </a:extLst>
            </p:cNvPr>
            <p:cNvSpPr txBox="1"/>
            <p:nvPr/>
          </p:nvSpPr>
          <p:spPr>
            <a:xfrm>
              <a:off x="11025073" y="1959629"/>
              <a:ext cx="418704" cy="45294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grpSp>
      <p:grpSp>
        <p:nvGrpSpPr>
          <p:cNvPr id="21" name="Group 20">
            <a:extLst>
              <a:ext uri="{FF2B5EF4-FFF2-40B4-BE49-F238E27FC236}">
                <a16:creationId xmlns:a16="http://schemas.microsoft.com/office/drawing/2014/main" id="{1CDF9F8B-8BAA-B18B-4D98-28DACAA6F1FF}"/>
              </a:ext>
            </a:extLst>
          </p:cNvPr>
          <p:cNvGrpSpPr/>
          <p:nvPr/>
        </p:nvGrpSpPr>
        <p:grpSpPr>
          <a:xfrm>
            <a:off x="188081" y="3429000"/>
            <a:ext cx="5643524" cy="2892505"/>
            <a:chOff x="410817" y="3894028"/>
            <a:chExt cx="5643524" cy="2195983"/>
          </a:xfrm>
        </p:grpSpPr>
        <p:grpSp>
          <p:nvGrpSpPr>
            <p:cNvPr id="14" name="Group 13">
              <a:extLst>
                <a:ext uri="{FF2B5EF4-FFF2-40B4-BE49-F238E27FC236}">
                  <a16:creationId xmlns:a16="http://schemas.microsoft.com/office/drawing/2014/main" id="{36EF6122-4552-49B5-BA53-7D837F6E4FEF}"/>
                </a:ext>
              </a:extLst>
            </p:cNvPr>
            <p:cNvGrpSpPr/>
            <p:nvPr/>
          </p:nvGrpSpPr>
          <p:grpSpPr>
            <a:xfrm flipV="1">
              <a:off x="410817" y="3894028"/>
              <a:ext cx="5643524" cy="2195983"/>
              <a:chOff x="609440" y="1340768"/>
              <a:chExt cx="5460544" cy="2438235"/>
            </a:xfrm>
            <a:solidFill>
              <a:srgbClr val="002060"/>
            </a:solidFill>
            <a:effectLst/>
          </p:grpSpPr>
          <p:sp>
            <p:nvSpPr>
              <p:cNvPr id="18" name="Arrow: Chevron 5">
                <a:extLst>
                  <a:ext uri="{FF2B5EF4-FFF2-40B4-BE49-F238E27FC236}">
                    <a16:creationId xmlns:a16="http://schemas.microsoft.com/office/drawing/2014/main" id="{FA4CDDDF-CE4D-401F-8013-205565CAED34}"/>
                  </a:ext>
                </a:extLst>
              </p:cNvPr>
              <p:cNvSpPr/>
              <p:nvPr/>
            </p:nvSpPr>
            <p:spPr>
              <a:xfrm flipH="1">
                <a:off x="609440" y="1340768"/>
                <a:ext cx="5460543" cy="2438235"/>
              </a:xfrm>
              <a:custGeom>
                <a:avLst/>
                <a:gdLst>
                  <a:gd name="connsiteX0" fmla="*/ 0 w 4116819"/>
                  <a:gd name="connsiteY0" fmla="*/ 0 h 1462709"/>
                  <a:gd name="connsiteX1" fmla="*/ 3763823 w 4116819"/>
                  <a:gd name="connsiteY1" fmla="*/ 0 h 1462709"/>
                  <a:gd name="connsiteX2" fmla="*/ 4116819 w 4116819"/>
                  <a:gd name="connsiteY2" fmla="*/ 731355 h 1462709"/>
                  <a:gd name="connsiteX3" fmla="*/ 3763823 w 4116819"/>
                  <a:gd name="connsiteY3" fmla="*/ 1462709 h 1462709"/>
                  <a:gd name="connsiteX4" fmla="*/ 0 w 4116819"/>
                  <a:gd name="connsiteY4" fmla="*/ 1462709 h 1462709"/>
                  <a:gd name="connsiteX5" fmla="*/ 352996 w 4116819"/>
                  <a:gd name="connsiteY5" fmla="*/ 731355 h 1462709"/>
                  <a:gd name="connsiteX6" fmla="*/ 0 w 4116819"/>
                  <a:gd name="connsiteY6" fmla="*/ 0 h 1462709"/>
                  <a:gd name="connsiteX0" fmla="*/ 1343724 w 5460543"/>
                  <a:gd name="connsiteY0" fmla="*/ 0 h 2438235"/>
                  <a:gd name="connsiteX1" fmla="*/ 5107547 w 5460543"/>
                  <a:gd name="connsiteY1" fmla="*/ 0 h 2438235"/>
                  <a:gd name="connsiteX2" fmla="*/ 5460543 w 5460543"/>
                  <a:gd name="connsiteY2" fmla="*/ 731355 h 2438235"/>
                  <a:gd name="connsiteX3" fmla="*/ 5107547 w 5460543"/>
                  <a:gd name="connsiteY3" fmla="*/ 1462709 h 2438235"/>
                  <a:gd name="connsiteX4" fmla="*/ 1343724 w 5460543"/>
                  <a:gd name="connsiteY4" fmla="*/ 1462709 h 2438235"/>
                  <a:gd name="connsiteX5" fmla="*/ 0 w 5460543"/>
                  <a:gd name="connsiteY5" fmla="*/ 2438235 h 2438235"/>
                  <a:gd name="connsiteX6" fmla="*/ 1343724 w 5460543"/>
                  <a:gd name="connsiteY6" fmla="*/ 0 h 243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0543" h="2438235">
                    <a:moveTo>
                      <a:pt x="1343724" y="0"/>
                    </a:moveTo>
                    <a:lnTo>
                      <a:pt x="5107547" y="0"/>
                    </a:lnTo>
                    <a:lnTo>
                      <a:pt x="5460543" y="731355"/>
                    </a:lnTo>
                    <a:lnTo>
                      <a:pt x="5107547" y="1462709"/>
                    </a:lnTo>
                    <a:lnTo>
                      <a:pt x="1343724" y="1462709"/>
                    </a:lnTo>
                    <a:lnTo>
                      <a:pt x="0" y="2438235"/>
                    </a:lnTo>
                    <a:lnTo>
                      <a:pt x="13437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2060"/>
                  </a:solidFill>
                  <a:effectLst/>
                  <a:uLnTx/>
                  <a:uFillTx/>
                  <a:latin typeface="Corbel" panose="020B0503020204020204"/>
                  <a:ea typeface="+mn-ea"/>
                  <a:cs typeface="+mn-cs"/>
                </a:endParaRPr>
              </a:p>
            </p:txBody>
          </p:sp>
          <p:sp>
            <p:nvSpPr>
              <p:cNvPr id="19" name="Arrow: Chevron 5">
                <a:extLst>
                  <a:ext uri="{FF2B5EF4-FFF2-40B4-BE49-F238E27FC236}">
                    <a16:creationId xmlns:a16="http://schemas.microsoft.com/office/drawing/2014/main" id="{22FC6223-6E69-409A-9D20-E69CF942722E}"/>
                  </a:ext>
                </a:extLst>
              </p:cNvPr>
              <p:cNvSpPr/>
              <p:nvPr/>
            </p:nvSpPr>
            <p:spPr>
              <a:xfrm flipH="1">
                <a:off x="4726260" y="1340768"/>
                <a:ext cx="1343724" cy="2438235"/>
              </a:xfrm>
              <a:custGeom>
                <a:avLst/>
                <a:gdLst>
                  <a:gd name="connsiteX0" fmla="*/ 0 w 4116819"/>
                  <a:gd name="connsiteY0" fmla="*/ 0 h 1462709"/>
                  <a:gd name="connsiteX1" fmla="*/ 3763823 w 4116819"/>
                  <a:gd name="connsiteY1" fmla="*/ 0 h 1462709"/>
                  <a:gd name="connsiteX2" fmla="*/ 4116819 w 4116819"/>
                  <a:gd name="connsiteY2" fmla="*/ 731355 h 1462709"/>
                  <a:gd name="connsiteX3" fmla="*/ 3763823 w 4116819"/>
                  <a:gd name="connsiteY3" fmla="*/ 1462709 h 1462709"/>
                  <a:gd name="connsiteX4" fmla="*/ 0 w 4116819"/>
                  <a:gd name="connsiteY4" fmla="*/ 1462709 h 1462709"/>
                  <a:gd name="connsiteX5" fmla="*/ 352996 w 4116819"/>
                  <a:gd name="connsiteY5" fmla="*/ 731355 h 1462709"/>
                  <a:gd name="connsiteX6" fmla="*/ 0 w 4116819"/>
                  <a:gd name="connsiteY6" fmla="*/ 0 h 1462709"/>
                  <a:gd name="connsiteX0" fmla="*/ 1343724 w 5460543"/>
                  <a:gd name="connsiteY0" fmla="*/ 0 h 2438235"/>
                  <a:gd name="connsiteX1" fmla="*/ 5107547 w 5460543"/>
                  <a:gd name="connsiteY1" fmla="*/ 0 h 2438235"/>
                  <a:gd name="connsiteX2" fmla="*/ 5460543 w 5460543"/>
                  <a:gd name="connsiteY2" fmla="*/ 731355 h 2438235"/>
                  <a:gd name="connsiteX3" fmla="*/ 5107547 w 5460543"/>
                  <a:gd name="connsiteY3" fmla="*/ 1462709 h 2438235"/>
                  <a:gd name="connsiteX4" fmla="*/ 1343724 w 5460543"/>
                  <a:gd name="connsiteY4" fmla="*/ 1462709 h 2438235"/>
                  <a:gd name="connsiteX5" fmla="*/ 0 w 5460543"/>
                  <a:gd name="connsiteY5" fmla="*/ 2438235 h 2438235"/>
                  <a:gd name="connsiteX6" fmla="*/ 1343724 w 5460543"/>
                  <a:gd name="connsiteY6" fmla="*/ 0 h 2438235"/>
                  <a:gd name="connsiteX0" fmla="*/ 1343724 w 5460543"/>
                  <a:gd name="connsiteY0" fmla="*/ 0 h 2438235"/>
                  <a:gd name="connsiteX1" fmla="*/ 5460543 w 5460543"/>
                  <a:gd name="connsiteY1" fmla="*/ 731355 h 2438235"/>
                  <a:gd name="connsiteX2" fmla="*/ 5107547 w 5460543"/>
                  <a:gd name="connsiteY2" fmla="*/ 1462709 h 2438235"/>
                  <a:gd name="connsiteX3" fmla="*/ 1343724 w 5460543"/>
                  <a:gd name="connsiteY3" fmla="*/ 1462709 h 2438235"/>
                  <a:gd name="connsiteX4" fmla="*/ 0 w 5460543"/>
                  <a:gd name="connsiteY4" fmla="*/ 2438235 h 2438235"/>
                  <a:gd name="connsiteX5" fmla="*/ 1343724 w 5460543"/>
                  <a:gd name="connsiteY5" fmla="*/ 0 h 2438235"/>
                  <a:gd name="connsiteX0" fmla="*/ 1343724 w 5107547"/>
                  <a:gd name="connsiteY0" fmla="*/ 0 h 2438235"/>
                  <a:gd name="connsiteX1" fmla="*/ 5107547 w 5107547"/>
                  <a:gd name="connsiteY1" fmla="*/ 1462709 h 2438235"/>
                  <a:gd name="connsiteX2" fmla="*/ 1343724 w 5107547"/>
                  <a:gd name="connsiteY2" fmla="*/ 1462709 h 2438235"/>
                  <a:gd name="connsiteX3" fmla="*/ 0 w 5107547"/>
                  <a:gd name="connsiteY3" fmla="*/ 2438235 h 2438235"/>
                  <a:gd name="connsiteX4" fmla="*/ 1343724 w 5107547"/>
                  <a:gd name="connsiteY4" fmla="*/ 0 h 2438235"/>
                  <a:gd name="connsiteX0" fmla="*/ 1343724 w 1343724"/>
                  <a:gd name="connsiteY0" fmla="*/ 0 h 2438235"/>
                  <a:gd name="connsiteX1" fmla="*/ 1343724 w 1343724"/>
                  <a:gd name="connsiteY1" fmla="*/ 1462709 h 2438235"/>
                  <a:gd name="connsiteX2" fmla="*/ 0 w 1343724"/>
                  <a:gd name="connsiteY2" fmla="*/ 2438235 h 2438235"/>
                  <a:gd name="connsiteX3" fmla="*/ 1343724 w 1343724"/>
                  <a:gd name="connsiteY3" fmla="*/ 0 h 2438235"/>
                </a:gdLst>
                <a:ahLst/>
                <a:cxnLst>
                  <a:cxn ang="0">
                    <a:pos x="connsiteX0" y="connsiteY0"/>
                  </a:cxn>
                  <a:cxn ang="0">
                    <a:pos x="connsiteX1" y="connsiteY1"/>
                  </a:cxn>
                  <a:cxn ang="0">
                    <a:pos x="connsiteX2" y="connsiteY2"/>
                  </a:cxn>
                  <a:cxn ang="0">
                    <a:pos x="connsiteX3" y="connsiteY3"/>
                  </a:cxn>
                </a:cxnLst>
                <a:rect l="l" t="t" r="r" b="b"/>
                <a:pathLst>
                  <a:path w="1343724" h="2438235">
                    <a:moveTo>
                      <a:pt x="1343724" y="0"/>
                    </a:moveTo>
                    <a:lnTo>
                      <a:pt x="1343724" y="1462709"/>
                    </a:lnTo>
                    <a:lnTo>
                      <a:pt x="0" y="2438235"/>
                    </a:lnTo>
                    <a:lnTo>
                      <a:pt x="13437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2060"/>
                  </a:solidFill>
                  <a:effectLst/>
                  <a:uLnTx/>
                  <a:uFillTx/>
                  <a:latin typeface="Corbel" panose="020B0503020204020204"/>
                  <a:ea typeface="+mn-ea"/>
                  <a:cs typeface="+mn-cs"/>
                </a:endParaRPr>
              </a:p>
            </p:txBody>
          </p:sp>
        </p:grpSp>
        <p:sp>
          <p:nvSpPr>
            <p:cNvPr id="28" name="TextBox 27">
              <a:extLst>
                <a:ext uri="{FF2B5EF4-FFF2-40B4-BE49-F238E27FC236}">
                  <a16:creationId xmlns:a16="http://schemas.microsoft.com/office/drawing/2014/main" id="{779564C9-E9D7-4971-BB86-902069E365DD}"/>
                </a:ext>
              </a:extLst>
            </p:cNvPr>
            <p:cNvSpPr txBox="1"/>
            <p:nvPr/>
          </p:nvSpPr>
          <p:spPr>
            <a:xfrm>
              <a:off x="1303458" y="4982024"/>
              <a:ext cx="3547344" cy="84118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a:ln>
                    <a:noFill/>
                  </a:ln>
                  <a:solidFill>
                    <a:prstClr val="white"/>
                  </a:solidFill>
                  <a:effectLst/>
                  <a:uLnTx/>
                  <a:uFillTx/>
                  <a:latin typeface="Open Sans"/>
                  <a:ea typeface="Open Sans"/>
                  <a:cs typeface="Open Sans"/>
                </a:rPr>
                <a:t>East Kilbride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a:ln>
                    <a:noFill/>
                  </a:ln>
                  <a:solidFill>
                    <a:prstClr val="white"/>
                  </a:solidFill>
                  <a:effectLst/>
                  <a:uLnTx/>
                  <a:uFillTx/>
                  <a:latin typeface="Open Sans"/>
                  <a:ea typeface="Open Sans"/>
                  <a:cs typeface="Open Sans"/>
                </a:rPr>
                <a:t>Beacon-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a:ln>
                    <a:noFill/>
                  </a:ln>
                  <a:solidFill>
                    <a:prstClr val="white"/>
                  </a:solidFill>
                  <a:effectLst/>
                  <a:uLnTx/>
                  <a:uFillTx/>
                  <a:latin typeface="Open Sans"/>
                  <a:ea typeface="Open Sans"/>
                  <a:cs typeface="Open Sans"/>
                </a:rPr>
                <a:t>Opened March 2023</a:t>
              </a:r>
              <a:endParaRPr kumimoji="0" lang="en-IN" sz="2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230DAAE6-E681-43A5-A9DD-7AFEDFD44EAF}"/>
                </a:ext>
              </a:extLst>
            </p:cNvPr>
            <p:cNvSpPr txBox="1"/>
            <p:nvPr/>
          </p:nvSpPr>
          <p:spPr>
            <a:xfrm>
              <a:off x="582333" y="5155879"/>
              <a:ext cx="41870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4</a:t>
              </a:r>
            </a:p>
          </p:txBody>
        </p:sp>
      </p:grpSp>
      <p:grpSp>
        <p:nvGrpSpPr>
          <p:cNvPr id="20" name="Group 19">
            <a:extLst>
              <a:ext uri="{FF2B5EF4-FFF2-40B4-BE49-F238E27FC236}">
                <a16:creationId xmlns:a16="http://schemas.microsoft.com/office/drawing/2014/main" id="{D8555E61-4185-32D9-41D9-A288E82BC838}"/>
              </a:ext>
            </a:extLst>
          </p:cNvPr>
          <p:cNvGrpSpPr/>
          <p:nvPr/>
        </p:nvGrpSpPr>
        <p:grpSpPr>
          <a:xfrm>
            <a:off x="6360395" y="3429000"/>
            <a:ext cx="5542869" cy="2823325"/>
            <a:chOff x="6137660" y="3894028"/>
            <a:chExt cx="5542869" cy="2195983"/>
          </a:xfrm>
        </p:grpSpPr>
        <p:grpSp>
          <p:nvGrpSpPr>
            <p:cNvPr id="15" name="Group 14">
              <a:extLst>
                <a:ext uri="{FF2B5EF4-FFF2-40B4-BE49-F238E27FC236}">
                  <a16:creationId xmlns:a16="http://schemas.microsoft.com/office/drawing/2014/main" id="{36024488-910E-4022-AB32-B5312D457AAC}"/>
                </a:ext>
              </a:extLst>
            </p:cNvPr>
            <p:cNvGrpSpPr/>
            <p:nvPr/>
          </p:nvGrpSpPr>
          <p:grpSpPr>
            <a:xfrm flipH="1" flipV="1">
              <a:off x="6137660" y="3894028"/>
              <a:ext cx="5542869" cy="2195983"/>
              <a:chOff x="609440" y="1340768"/>
              <a:chExt cx="5460544" cy="2438235"/>
            </a:xfrm>
            <a:solidFill>
              <a:srgbClr val="00B050"/>
            </a:solidFill>
          </p:grpSpPr>
          <p:sp>
            <p:nvSpPr>
              <p:cNvPr id="16" name="Arrow: Chevron 5">
                <a:extLst>
                  <a:ext uri="{FF2B5EF4-FFF2-40B4-BE49-F238E27FC236}">
                    <a16:creationId xmlns:a16="http://schemas.microsoft.com/office/drawing/2014/main" id="{8FB82849-F9C1-43E8-A574-0FE18AF41B2D}"/>
                  </a:ext>
                </a:extLst>
              </p:cNvPr>
              <p:cNvSpPr/>
              <p:nvPr/>
            </p:nvSpPr>
            <p:spPr>
              <a:xfrm flipH="1">
                <a:off x="609440" y="1340768"/>
                <a:ext cx="5460543" cy="2438235"/>
              </a:xfrm>
              <a:custGeom>
                <a:avLst/>
                <a:gdLst>
                  <a:gd name="connsiteX0" fmla="*/ 0 w 4116819"/>
                  <a:gd name="connsiteY0" fmla="*/ 0 h 1462709"/>
                  <a:gd name="connsiteX1" fmla="*/ 3763823 w 4116819"/>
                  <a:gd name="connsiteY1" fmla="*/ 0 h 1462709"/>
                  <a:gd name="connsiteX2" fmla="*/ 4116819 w 4116819"/>
                  <a:gd name="connsiteY2" fmla="*/ 731355 h 1462709"/>
                  <a:gd name="connsiteX3" fmla="*/ 3763823 w 4116819"/>
                  <a:gd name="connsiteY3" fmla="*/ 1462709 h 1462709"/>
                  <a:gd name="connsiteX4" fmla="*/ 0 w 4116819"/>
                  <a:gd name="connsiteY4" fmla="*/ 1462709 h 1462709"/>
                  <a:gd name="connsiteX5" fmla="*/ 352996 w 4116819"/>
                  <a:gd name="connsiteY5" fmla="*/ 731355 h 1462709"/>
                  <a:gd name="connsiteX6" fmla="*/ 0 w 4116819"/>
                  <a:gd name="connsiteY6" fmla="*/ 0 h 1462709"/>
                  <a:gd name="connsiteX0" fmla="*/ 1343724 w 5460543"/>
                  <a:gd name="connsiteY0" fmla="*/ 0 h 2438235"/>
                  <a:gd name="connsiteX1" fmla="*/ 5107547 w 5460543"/>
                  <a:gd name="connsiteY1" fmla="*/ 0 h 2438235"/>
                  <a:gd name="connsiteX2" fmla="*/ 5460543 w 5460543"/>
                  <a:gd name="connsiteY2" fmla="*/ 731355 h 2438235"/>
                  <a:gd name="connsiteX3" fmla="*/ 5107547 w 5460543"/>
                  <a:gd name="connsiteY3" fmla="*/ 1462709 h 2438235"/>
                  <a:gd name="connsiteX4" fmla="*/ 1343724 w 5460543"/>
                  <a:gd name="connsiteY4" fmla="*/ 1462709 h 2438235"/>
                  <a:gd name="connsiteX5" fmla="*/ 0 w 5460543"/>
                  <a:gd name="connsiteY5" fmla="*/ 2438235 h 2438235"/>
                  <a:gd name="connsiteX6" fmla="*/ 1343724 w 5460543"/>
                  <a:gd name="connsiteY6" fmla="*/ 0 h 243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0543" h="2438235">
                    <a:moveTo>
                      <a:pt x="1343724" y="0"/>
                    </a:moveTo>
                    <a:lnTo>
                      <a:pt x="5107547" y="0"/>
                    </a:lnTo>
                    <a:lnTo>
                      <a:pt x="5460543" y="731355"/>
                    </a:lnTo>
                    <a:lnTo>
                      <a:pt x="5107547" y="1462709"/>
                    </a:lnTo>
                    <a:lnTo>
                      <a:pt x="1343724" y="1462709"/>
                    </a:lnTo>
                    <a:lnTo>
                      <a:pt x="0" y="2438235"/>
                    </a:lnTo>
                    <a:lnTo>
                      <a:pt x="13437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7" name="Arrow: Chevron 5">
                <a:extLst>
                  <a:ext uri="{FF2B5EF4-FFF2-40B4-BE49-F238E27FC236}">
                    <a16:creationId xmlns:a16="http://schemas.microsoft.com/office/drawing/2014/main" id="{6418F76A-1E9F-4E7E-8D59-327F84D4647E}"/>
                  </a:ext>
                </a:extLst>
              </p:cNvPr>
              <p:cNvSpPr/>
              <p:nvPr/>
            </p:nvSpPr>
            <p:spPr>
              <a:xfrm flipH="1">
                <a:off x="4726260" y="1340768"/>
                <a:ext cx="1343724" cy="2438235"/>
              </a:xfrm>
              <a:custGeom>
                <a:avLst/>
                <a:gdLst>
                  <a:gd name="connsiteX0" fmla="*/ 0 w 4116819"/>
                  <a:gd name="connsiteY0" fmla="*/ 0 h 1462709"/>
                  <a:gd name="connsiteX1" fmla="*/ 3763823 w 4116819"/>
                  <a:gd name="connsiteY1" fmla="*/ 0 h 1462709"/>
                  <a:gd name="connsiteX2" fmla="*/ 4116819 w 4116819"/>
                  <a:gd name="connsiteY2" fmla="*/ 731355 h 1462709"/>
                  <a:gd name="connsiteX3" fmla="*/ 3763823 w 4116819"/>
                  <a:gd name="connsiteY3" fmla="*/ 1462709 h 1462709"/>
                  <a:gd name="connsiteX4" fmla="*/ 0 w 4116819"/>
                  <a:gd name="connsiteY4" fmla="*/ 1462709 h 1462709"/>
                  <a:gd name="connsiteX5" fmla="*/ 352996 w 4116819"/>
                  <a:gd name="connsiteY5" fmla="*/ 731355 h 1462709"/>
                  <a:gd name="connsiteX6" fmla="*/ 0 w 4116819"/>
                  <a:gd name="connsiteY6" fmla="*/ 0 h 1462709"/>
                  <a:gd name="connsiteX0" fmla="*/ 1343724 w 5460543"/>
                  <a:gd name="connsiteY0" fmla="*/ 0 h 2438235"/>
                  <a:gd name="connsiteX1" fmla="*/ 5107547 w 5460543"/>
                  <a:gd name="connsiteY1" fmla="*/ 0 h 2438235"/>
                  <a:gd name="connsiteX2" fmla="*/ 5460543 w 5460543"/>
                  <a:gd name="connsiteY2" fmla="*/ 731355 h 2438235"/>
                  <a:gd name="connsiteX3" fmla="*/ 5107547 w 5460543"/>
                  <a:gd name="connsiteY3" fmla="*/ 1462709 h 2438235"/>
                  <a:gd name="connsiteX4" fmla="*/ 1343724 w 5460543"/>
                  <a:gd name="connsiteY4" fmla="*/ 1462709 h 2438235"/>
                  <a:gd name="connsiteX5" fmla="*/ 0 w 5460543"/>
                  <a:gd name="connsiteY5" fmla="*/ 2438235 h 2438235"/>
                  <a:gd name="connsiteX6" fmla="*/ 1343724 w 5460543"/>
                  <a:gd name="connsiteY6" fmla="*/ 0 h 2438235"/>
                  <a:gd name="connsiteX0" fmla="*/ 1343724 w 5460543"/>
                  <a:gd name="connsiteY0" fmla="*/ 0 h 2438235"/>
                  <a:gd name="connsiteX1" fmla="*/ 5460543 w 5460543"/>
                  <a:gd name="connsiteY1" fmla="*/ 731355 h 2438235"/>
                  <a:gd name="connsiteX2" fmla="*/ 5107547 w 5460543"/>
                  <a:gd name="connsiteY2" fmla="*/ 1462709 h 2438235"/>
                  <a:gd name="connsiteX3" fmla="*/ 1343724 w 5460543"/>
                  <a:gd name="connsiteY3" fmla="*/ 1462709 h 2438235"/>
                  <a:gd name="connsiteX4" fmla="*/ 0 w 5460543"/>
                  <a:gd name="connsiteY4" fmla="*/ 2438235 h 2438235"/>
                  <a:gd name="connsiteX5" fmla="*/ 1343724 w 5460543"/>
                  <a:gd name="connsiteY5" fmla="*/ 0 h 2438235"/>
                  <a:gd name="connsiteX0" fmla="*/ 1343724 w 5107547"/>
                  <a:gd name="connsiteY0" fmla="*/ 0 h 2438235"/>
                  <a:gd name="connsiteX1" fmla="*/ 5107547 w 5107547"/>
                  <a:gd name="connsiteY1" fmla="*/ 1462709 h 2438235"/>
                  <a:gd name="connsiteX2" fmla="*/ 1343724 w 5107547"/>
                  <a:gd name="connsiteY2" fmla="*/ 1462709 h 2438235"/>
                  <a:gd name="connsiteX3" fmla="*/ 0 w 5107547"/>
                  <a:gd name="connsiteY3" fmla="*/ 2438235 h 2438235"/>
                  <a:gd name="connsiteX4" fmla="*/ 1343724 w 5107547"/>
                  <a:gd name="connsiteY4" fmla="*/ 0 h 2438235"/>
                  <a:gd name="connsiteX0" fmla="*/ 1343724 w 1343724"/>
                  <a:gd name="connsiteY0" fmla="*/ 0 h 2438235"/>
                  <a:gd name="connsiteX1" fmla="*/ 1343724 w 1343724"/>
                  <a:gd name="connsiteY1" fmla="*/ 1462709 h 2438235"/>
                  <a:gd name="connsiteX2" fmla="*/ 0 w 1343724"/>
                  <a:gd name="connsiteY2" fmla="*/ 2438235 h 2438235"/>
                  <a:gd name="connsiteX3" fmla="*/ 1343724 w 1343724"/>
                  <a:gd name="connsiteY3" fmla="*/ 0 h 2438235"/>
                </a:gdLst>
                <a:ahLst/>
                <a:cxnLst>
                  <a:cxn ang="0">
                    <a:pos x="connsiteX0" y="connsiteY0"/>
                  </a:cxn>
                  <a:cxn ang="0">
                    <a:pos x="connsiteX1" y="connsiteY1"/>
                  </a:cxn>
                  <a:cxn ang="0">
                    <a:pos x="connsiteX2" y="connsiteY2"/>
                  </a:cxn>
                  <a:cxn ang="0">
                    <a:pos x="connsiteX3" y="connsiteY3"/>
                  </a:cxn>
                </a:cxnLst>
                <a:rect l="l" t="t" r="r" b="b"/>
                <a:pathLst>
                  <a:path w="1343724" h="2438235">
                    <a:moveTo>
                      <a:pt x="1343724" y="0"/>
                    </a:moveTo>
                    <a:lnTo>
                      <a:pt x="1343724" y="1462709"/>
                    </a:lnTo>
                    <a:lnTo>
                      <a:pt x="0" y="2438235"/>
                    </a:lnTo>
                    <a:lnTo>
                      <a:pt x="13437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34" name="TextBox 33">
              <a:extLst>
                <a:ext uri="{FF2B5EF4-FFF2-40B4-BE49-F238E27FC236}">
                  <a16:creationId xmlns:a16="http://schemas.microsoft.com/office/drawing/2014/main" id="{B41B2123-7BFD-49E3-AA82-5EC938593596}"/>
                </a:ext>
              </a:extLst>
            </p:cNvPr>
            <p:cNvSpPr txBox="1"/>
            <p:nvPr/>
          </p:nvSpPr>
          <p:spPr>
            <a:xfrm>
              <a:off x="7547566" y="4948979"/>
              <a:ext cx="3723274" cy="86180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Cambuslang/ Rutherglen Beacon. Opened Sept 2020</a:t>
              </a:r>
            </a:p>
          </p:txBody>
        </p:sp>
        <p:sp>
          <p:nvSpPr>
            <p:cNvPr id="38" name="TextBox 37">
              <a:extLst>
                <a:ext uri="{FF2B5EF4-FFF2-40B4-BE49-F238E27FC236}">
                  <a16:creationId xmlns:a16="http://schemas.microsoft.com/office/drawing/2014/main" id="{277114F0-B42B-4B4D-B350-FE37C8DDF5B1}"/>
                </a:ext>
              </a:extLst>
            </p:cNvPr>
            <p:cNvSpPr txBox="1"/>
            <p:nvPr/>
          </p:nvSpPr>
          <p:spPr>
            <a:xfrm>
              <a:off x="10888553" y="5116767"/>
              <a:ext cx="63350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3</a:t>
              </a:r>
            </a:p>
          </p:txBody>
        </p:sp>
      </p:grpSp>
      <p:grpSp>
        <p:nvGrpSpPr>
          <p:cNvPr id="27" name="Group 26">
            <a:extLst>
              <a:ext uri="{FF2B5EF4-FFF2-40B4-BE49-F238E27FC236}">
                <a16:creationId xmlns:a16="http://schemas.microsoft.com/office/drawing/2014/main" id="{30BAB9CA-7148-1BA7-7C2D-A4926B9DBB88}"/>
              </a:ext>
            </a:extLst>
          </p:cNvPr>
          <p:cNvGrpSpPr/>
          <p:nvPr/>
        </p:nvGrpSpPr>
        <p:grpSpPr>
          <a:xfrm>
            <a:off x="5122958" y="2676318"/>
            <a:ext cx="1946084" cy="1946084"/>
            <a:chOff x="5122958" y="2879808"/>
            <a:chExt cx="1946084" cy="1946084"/>
          </a:xfrm>
        </p:grpSpPr>
        <p:sp>
          <p:nvSpPr>
            <p:cNvPr id="39" name="Oval 38">
              <a:extLst>
                <a:ext uri="{FF2B5EF4-FFF2-40B4-BE49-F238E27FC236}">
                  <a16:creationId xmlns:a16="http://schemas.microsoft.com/office/drawing/2014/main" id="{E7A68E85-EBD3-4636-B6A1-25F15B71D529}"/>
                </a:ext>
              </a:extLst>
            </p:cNvPr>
            <p:cNvSpPr/>
            <p:nvPr/>
          </p:nvSpPr>
          <p:spPr>
            <a:xfrm>
              <a:off x="5122958" y="2879808"/>
              <a:ext cx="1946084" cy="1946084"/>
            </a:xfrm>
            <a:prstGeom prst="ellipse">
              <a:avLst/>
            </a:prstGeom>
            <a:solidFill>
              <a:schemeClr val="bg1">
                <a:lumMod val="65000"/>
              </a:schemeClr>
            </a:solidFill>
            <a:ln>
              <a:noFill/>
            </a:ln>
            <a:effectLst>
              <a:outerShdw blurRad="304800" dist="1778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0" name="Oval 39">
              <a:extLst>
                <a:ext uri="{FF2B5EF4-FFF2-40B4-BE49-F238E27FC236}">
                  <a16:creationId xmlns:a16="http://schemas.microsoft.com/office/drawing/2014/main" id="{5BFBB07D-6636-4B89-A9A0-577F9298D3FE}"/>
                </a:ext>
              </a:extLst>
            </p:cNvPr>
            <p:cNvSpPr/>
            <p:nvPr/>
          </p:nvSpPr>
          <p:spPr>
            <a:xfrm>
              <a:off x="5217562" y="3192957"/>
              <a:ext cx="1765130" cy="1318097"/>
            </a:xfrm>
            <a:prstGeom prst="ellipse">
              <a:avLst/>
            </a:prstGeom>
            <a:gradFill flip="none" rotWithShape="1">
              <a:gsLst>
                <a:gs pos="0">
                  <a:schemeClr val="bg1"/>
                </a:gs>
                <a:gs pos="100000">
                  <a:schemeClr val="bg1">
                    <a:lumMod val="85000"/>
                  </a:schemeClr>
                </a:gs>
              </a:gsLst>
              <a:lin ang="2700000" scaled="1"/>
              <a:tileRect/>
            </a:gradFill>
            <a:ln>
              <a:noFill/>
            </a:ln>
            <a:effectLst>
              <a:outerShdw blurRad="76200" dist="508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a:ln>
                    <a:noFill/>
                  </a:ln>
                  <a:solidFill>
                    <a:prstClr val="black">
                      <a:lumMod val="75000"/>
                      <a:lumOff val="25000"/>
                    </a:prstClr>
                  </a:solidFill>
                  <a:effectLst/>
                  <a:uLnTx/>
                  <a:uFillTx/>
                  <a:latin typeface="Open Sans" panose="020B0606030504020204" pitchFamily="34" charset="0"/>
                  <a:ea typeface="Open Sans" panose="020B0606030504020204" pitchFamily="34" charset="0"/>
                  <a:cs typeface="Open Sans" panose="020B0606030504020204" pitchFamily="34" charset="0"/>
                </a:rPr>
                <a:t>Liber8 Lanarkshire Host Organisation</a:t>
              </a:r>
            </a:p>
          </p:txBody>
        </p:sp>
      </p:grpSp>
      <p:pic>
        <p:nvPicPr>
          <p:cNvPr id="29" name="Picture 28">
            <a:extLst>
              <a:ext uri="{FF2B5EF4-FFF2-40B4-BE49-F238E27FC236}">
                <a16:creationId xmlns:a16="http://schemas.microsoft.com/office/drawing/2014/main" id="{51E94F90-EC1F-CA29-CFC3-61E09A8F26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92876" y="1107878"/>
            <a:ext cx="1662456" cy="1435051"/>
          </a:xfrm>
          <a:prstGeom prst="rect">
            <a:avLst/>
          </a:prstGeom>
        </p:spPr>
      </p:pic>
      <p:pic>
        <p:nvPicPr>
          <p:cNvPr id="30" name="Picture 29">
            <a:extLst>
              <a:ext uri="{FF2B5EF4-FFF2-40B4-BE49-F238E27FC236}">
                <a16:creationId xmlns:a16="http://schemas.microsoft.com/office/drawing/2014/main" id="{E8BA52BF-950A-67E1-230E-3F0062A647E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6351" y="4998524"/>
            <a:ext cx="1662456" cy="1435051"/>
          </a:xfrm>
          <a:prstGeom prst="rect">
            <a:avLst/>
          </a:prstGeom>
        </p:spPr>
      </p:pic>
      <p:pic>
        <p:nvPicPr>
          <p:cNvPr id="32" name="Picture 31">
            <a:extLst>
              <a:ext uri="{FF2B5EF4-FFF2-40B4-BE49-F238E27FC236}">
                <a16:creationId xmlns:a16="http://schemas.microsoft.com/office/drawing/2014/main" id="{680C65CF-C0FE-50A5-3DCB-7420292FA8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16672" y="3036347"/>
            <a:ext cx="1662456" cy="1435051"/>
          </a:xfrm>
          <a:prstGeom prst="rect">
            <a:avLst/>
          </a:prstGeom>
        </p:spPr>
      </p:pic>
      <p:pic>
        <p:nvPicPr>
          <p:cNvPr id="33" name="Picture 32">
            <a:extLst>
              <a:ext uri="{FF2B5EF4-FFF2-40B4-BE49-F238E27FC236}">
                <a16:creationId xmlns:a16="http://schemas.microsoft.com/office/drawing/2014/main" id="{D6CBE755-C1CD-E220-B9B3-ED050E2B978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44919" y="2930989"/>
            <a:ext cx="1662456" cy="1435051"/>
          </a:xfrm>
          <a:prstGeom prst="rect">
            <a:avLst/>
          </a:prstGeom>
        </p:spPr>
      </p:pic>
    </p:spTree>
    <p:extLst>
      <p:ext uri="{BB962C8B-B14F-4D97-AF65-F5344CB8AC3E}">
        <p14:creationId xmlns:p14="http://schemas.microsoft.com/office/powerpoint/2010/main" val="68641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961" y="156608"/>
            <a:ext cx="9875520" cy="748874"/>
          </a:xfrm>
        </p:spPr>
        <p:txBody>
          <a:bodyPr>
            <a:normAutofit/>
          </a:bodyPr>
          <a:lstStyle/>
          <a:p>
            <a:r>
              <a:rPr lang="en-IN" sz="3200" b="1" i="0">
                <a:effectLst/>
              </a:rPr>
              <a:t>Family</a:t>
            </a:r>
            <a:r>
              <a:rPr lang="en-IN" sz="3200" b="1"/>
              <a:t> </a:t>
            </a:r>
            <a:r>
              <a:rPr lang="en-IN" sz="3200" b="1" i="0">
                <a:effectLst/>
              </a:rPr>
              <a:t>Beacons</a:t>
            </a:r>
            <a:r>
              <a:rPr lang="en-IN" sz="3200" b="1"/>
              <a:t> Model Programme of Activity</a:t>
            </a:r>
            <a:r>
              <a:rPr lang="en-IN" sz="3200">
                <a:solidFill>
                  <a:srgbClr val="000000"/>
                </a:solidFill>
              </a:rPr>
              <a:t> </a:t>
            </a:r>
            <a:endParaRPr lang="en-IN" sz="3200">
              <a:solidFill>
                <a:schemeClr val="tx1">
                  <a:lumMod val="85000"/>
                  <a:lumOff val="15000"/>
                </a:schemeClr>
              </a:solidFill>
            </a:endParaRPr>
          </a:p>
        </p:txBody>
      </p:sp>
      <p:grpSp>
        <p:nvGrpSpPr>
          <p:cNvPr id="20" name="Group 19">
            <a:extLst>
              <a:ext uri="{FF2B5EF4-FFF2-40B4-BE49-F238E27FC236}">
                <a16:creationId xmlns:a16="http://schemas.microsoft.com/office/drawing/2014/main" id="{059B8D56-371C-2946-F568-75E1115B8E63}"/>
              </a:ext>
            </a:extLst>
          </p:cNvPr>
          <p:cNvGrpSpPr/>
          <p:nvPr/>
        </p:nvGrpSpPr>
        <p:grpSpPr>
          <a:xfrm>
            <a:off x="566216" y="3661187"/>
            <a:ext cx="5428113" cy="2440027"/>
            <a:chOff x="497433" y="3726444"/>
            <a:chExt cx="5428113" cy="2440027"/>
          </a:xfrm>
        </p:grpSpPr>
        <p:sp>
          <p:nvSpPr>
            <p:cNvPr id="74" name="Rectangle: Rounded Corners 73">
              <a:extLst>
                <a:ext uri="{FF2B5EF4-FFF2-40B4-BE49-F238E27FC236}">
                  <a16:creationId xmlns:a16="http://schemas.microsoft.com/office/drawing/2014/main" id="{70BE2455-2113-4D87-8025-D651793EF7F5}"/>
                </a:ext>
              </a:extLst>
            </p:cNvPr>
            <p:cNvSpPr/>
            <p:nvPr/>
          </p:nvSpPr>
          <p:spPr>
            <a:xfrm>
              <a:off x="497433" y="3726444"/>
              <a:ext cx="5428113" cy="2440027"/>
            </a:xfrm>
            <a:prstGeom prst="roundRect">
              <a:avLst>
                <a:gd name="adj" fmla="val 267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2" name="TextBox 81">
              <a:extLst>
                <a:ext uri="{FF2B5EF4-FFF2-40B4-BE49-F238E27FC236}">
                  <a16:creationId xmlns:a16="http://schemas.microsoft.com/office/drawing/2014/main" id="{3DA65296-38C6-4E5D-B8D6-7E6A0DEEE955}"/>
                </a:ext>
              </a:extLst>
            </p:cNvPr>
            <p:cNvSpPr txBox="1"/>
            <p:nvPr/>
          </p:nvSpPr>
          <p:spPr>
            <a:xfrm>
              <a:off x="637077" y="3897424"/>
              <a:ext cx="2415627"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4. East Kilbride. </a:t>
              </a:r>
            </a:p>
          </p:txBody>
        </p:sp>
        <p:grpSp>
          <p:nvGrpSpPr>
            <p:cNvPr id="116" name="Group 115">
              <a:extLst>
                <a:ext uri="{FF2B5EF4-FFF2-40B4-BE49-F238E27FC236}">
                  <a16:creationId xmlns:a16="http://schemas.microsoft.com/office/drawing/2014/main" id="{A8950364-C6E6-423D-A2BA-5DF5D1EC967B}"/>
                </a:ext>
              </a:extLst>
            </p:cNvPr>
            <p:cNvGrpSpPr/>
            <p:nvPr/>
          </p:nvGrpSpPr>
          <p:grpSpPr>
            <a:xfrm>
              <a:off x="584134" y="4392718"/>
              <a:ext cx="1349724" cy="1344818"/>
              <a:chOff x="-1649151" y="1667445"/>
              <a:chExt cx="4208632" cy="1666486"/>
            </a:xfrm>
          </p:grpSpPr>
          <p:sp>
            <p:nvSpPr>
              <p:cNvPr id="118" name="Freeform 19">
                <a:extLst>
                  <a:ext uri="{FF2B5EF4-FFF2-40B4-BE49-F238E27FC236}">
                    <a16:creationId xmlns:a16="http://schemas.microsoft.com/office/drawing/2014/main" id="{C882DCBC-26E9-44B9-8E6B-36553D670018}"/>
                  </a:ext>
                </a:extLst>
              </p:cNvPr>
              <p:cNvSpPr>
                <a:spLocks/>
              </p:cNvSpPr>
              <p:nvPr/>
            </p:nvSpPr>
            <p:spPr bwMode="auto">
              <a:xfrm>
                <a:off x="-1649151" y="1667445"/>
                <a:ext cx="4208632" cy="1453939"/>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a:ln>
                      <a:noFill/>
                    </a:ln>
                    <a:solidFill>
                      <a:prstClr val="black"/>
                    </a:solidFill>
                    <a:effectLst/>
                    <a:uLnTx/>
                    <a:uFillTx/>
                    <a:latin typeface="Corbel" panose="020B0503020204020204"/>
                    <a:ea typeface="+mn-ea"/>
                    <a:cs typeface="+mn-cs"/>
                  </a:rPr>
                  <a:t>Training and development open and closed sessions.</a:t>
                </a:r>
              </a:p>
            </p:txBody>
          </p:sp>
          <p:sp>
            <p:nvSpPr>
              <p:cNvPr id="119" name="Freeform 20">
                <a:extLst>
                  <a:ext uri="{FF2B5EF4-FFF2-40B4-BE49-F238E27FC236}">
                    <a16:creationId xmlns:a16="http://schemas.microsoft.com/office/drawing/2014/main" id="{43E01A59-26D1-4D99-86D1-63F2F1CD1C3B}"/>
                  </a:ext>
                </a:extLst>
              </p:cNvPr>
              <p:cNvSpPr>
                <a:spLocks/>
              </p:cNvSpPr>
              <p:nvPr/>
            </p:nvSpPr>
            <p:spPr bwMode="auto">
              <a:xfrm>
                <a:off x="1463193" y="2976847"/>
                <a:ext cx="933552" cy="357084"/>
              </a:xfrm>
              <a:custGeom>
                <a:avLst/>
                <a:gdLst>
                  <a:gd name="T0" fmla="*/ 38 w 530"/>
                  <a:gd name="T1" fmla="*/ 112 h 265"/>
                  <a:gd name="T2" fmla="*/ 31 w 530"/>
                  <a:gd name="T3" fmla="*/ 69 h 265"/>
                  <a:gd name="T4" fmla="*/ 71 w 530"/>
                  <a:gd name="T5" fmla="*/ 55 h 265"/>
                  <a:gd name="T6" fmla="*/ 62 w 530"/>
                  <a:gd name="T7" fmla="*/ 12 h 265"/>
                  <a:gd name="T8" fmla="*/ 83 w 530"/>
                  <a:gd name="T9" fmla="*/ 5 h 265"/>
                  <a:gd name="T10" fmla="*/ 112 w 530"/>
                  <a:gd name="T11" fmla="*/ 0 h 265"/>
                  <a:gd name="T12" fmla="*/ 129 w 530"/>
                  <a:gd name="T13" fmla="*/ 41 h 265"/>
                  <a:gd name="T14" fmla="*/ 169 w 530"/>
                  <a:gd name="T15" fmla="*/ 31 h 265"/>
                  <a:gd name="T16" fmla="*/ 186 w 530"/>
                  <a:gd name="T17" fmla="*/ 72 h 265"/>
                  <a:gd name="T18" fmla="*/ 229 w 530"/>
                  <a:gd name="T19" fmla="*/ 64 h 265"/>
                  <a:gd name="T20" fmla="*/ 243 w 530"/>
                  <a:gd name="T21" fmla="*/ 105 h 265"/>
                  <a:gd name="T22" fmla="*/ 286 w 530"/>
                  <a:gd name="T23" fmla="*/ 98 h 265"/>
                  <a:gd name="T24" fmla="*/ 301 w 530"/>
                  <a:gd name="T25" fmla="*/ 138 h 265"/>
                  <a:gd name="T26" fmla="*/ 344 w 530"/>
                  <a:gd name="T27" fmla="*/ 129 h 265"/>
                  <a:gd name="T28" fmla="*/ 358 w 530"/>
                  <a:gd name="T29" fmla="*/ 169 h 265"/>
                  <a:gd name="T30" fmla="*/ 401 w 530"/>
                  <a:gd name="T31" fmla="*/ 162 h 265"/>
                  <a:gd name="T32" fmla="*/ 415 w 530"/>
                  <a:gd name="T33" fmla="*/ 203 h 265"/>
                  <a:gd name="T34" fmla="*/ 458 w 530"/>
                  <a:gd name="T35" fmla="*/ 196 h 265"/>
                  <a:gd name="T36" fmla="*/ 472 w 530"/>
                  <a:gd name="T37" fmla="*/ 236 h 265"/>
                  <a:gd name="T38" fmla="*/ 515 w 530"/>
                  <a:gd name="T39" fmla="*/ 227 h 265"/>
                  <a:gd name="T40" fmla="*/ 530 w 530"/>
                  <a:gd name="T41" fmla="*/ 265 h 265"/>
                  <a:gd name="T42" fmla="*/ 0 w 530"/>
                  <a:gd name="T43" fmla="*/ 124 h 265"/>
                  <a:gd name="T44" fmla="*/ 38 w 530"/>
                  <a:gd name="T45" fmla="*/ 1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0" h="265">
                    <a:moveTo>
                      <a:pt x="38" y="112"/>
                    </a:moveTo>
                    <a:lnTo>
                      <a:pt x="31" y="69"/>
                    </a:lnTo>
                    <a:lnTo>
                      <a:pt x="71" y="55"/>
                    </a:lnTo>
                    <a:lnTo>
                      <a:pt x="62" y="12"/>
                    </a:lnTo>
                    <a:lnTo>
                      <a:pt x="83" y="5"/>
                    </a:lnTo>
                    <a:lnTo>
                      <a:pt x="112" y="0"/>
                    </a:lnTo>
                    <a:lnTo>
                      <a:pt x="129" y="41"/>
                    </a:lnTo>
                    <a:lnTo>
                      <a:pt x="169" y="31"/>
                    </a:lnTo>
                    <a:lnTo>
                      <a:pt x="186" y="72"/>
                    </a:lnTo>
                    <a:lnTo>
                      <a:pt x="229" y="64"/>
                    </a:lnTo>
                    <a:lnTo>
                      <a:pt x="243" y="105"/>
                    </a:lnTo>
                    <a:lnTo>
                      <a:pt x="286" y="98"/>
                    </a:lnTo>
                    <a:lnTo>
                      <a:pt x="301" y="138"/>
                    </a:lnTo>
                    <a:lnTo>
                      <a:pt x="344" y="129"/>
                    </a:lnTo>
                    <a:lnTo>
                      <a:pt x="358" y="169"/>
                    </a:lnTo>
                    <a:lnTo>
                      <a:pt x="401" y="162"/>
                    </a:lnTo>
                    <a:lnTo>
                      <a:pt x="415" y="203"/>
                    </a:lnTo>
                    <a:lnTo>
                      <a:pt x="458" y="196"/>
                    </a:lnTo>
                    <a:lnTo>
                      <a:pt x="472" y="236"/>
                    </a:lnTo>
                    <a:lnTo>
                      <a:pt x="515" y="227"/>
                    </a:lnTo>
                    <a:lnTo>
                      <a:pt x="530" y="265"/>
                    </a:lnTo>
                    <a:lnTo>
                      <a:pt x="0" y="124"/>
                    </a:lnTo>
                    <a:lnTo>
                      <a:pt x="38" y="112"/>
                    </a:lnTo>
                    <a:close/>
                  </a:path>
                </a:pathLst>
              </a:custGeom>
              <a:solidFill>
                <a:schemeClr val="bg1">
                  <a:lumMod val="75000"/>
                  <a:alpha val="2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grpSp>
          <p:nvGrpSpPr>
            <p:cNvPr id="121" name="Group 120">
              <a:extLst>
                <a:ext uri="{FF2B5EF4-FFF2-40B4-BE49-F238E27FC236}">
                  <a16:creationId xmlns:a16="http://schemas.microsoft.com/office/drawing/2014/main" id="{83BC5E15-F040-4680-A6F5-B182EC9EBA50}"/>
                </a:ext>
              </a:extLst>
            </p:cNvPr>
            <p:cNvGrpSpPr/>
            <p:nvPr/>
          </p:nvGrpSpPr>
          <p:grpSpPr>
            <a:xfrm>
              <a:off x="4187289" y="3784410"/>
              <a:ext cx="1666085" cy="1754958"/>
              <a:chOff x="1433902" y="1698302"/>
              <a:chExt cx="1915767" cy="1635629"/>
            </a:xfrm>
          </p:grpSpPr>
          <p:sp>
            <p:nvSpPr>
              <p:cNvPr id="123" name="Freeform 19">
                <a:extLst>
                  <a:ext uri="{FF2B5EF4-FFF2-40B4-BE49-F238E27FC236}">
                    <a16:creationId xmlns:a16="http://schemas.microsoft.com/office/drawing/2014/main" id="{4C877816-B9BA-4BB9-B297-21D8F503FA48}"/>
                  </a:ext>
                </a:extLst>
              </p:cNvPr>
              <p:cNvSpPr>
                <a:spLocks/>
              </p:cNvSpPr>
              <p:nvPr/>
            </p:nvSpPr>
            <p:spPr bwMode="auto">
              <a:xfrm>
                <a:off x="1433902" y="1698302"/>
                <a:ext cx="1915767" cy="1074525"/>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orbel" panose="020B0503020204020204"/>
                    <a:ea typeface="+mn-ea"/>
                    <a:cs typeface="+mn-cs"/>
                  </a:rPr>
                  <a:t>Family Support Group's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orbel" panose="020B0503020204020204"/>
                    <a:ea typeface="+mn-ea"/>
                    <a:cs typeface="+mn-cs"/>
                  </a:rPr>
                  <a:t>1:1 support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24" name="Freeform 20">
                <a:extLst>
                  <a:ext uri="{FF2B5EF4-FFF2-40B4-BE49-F238E27FC236}">
                    <a16:creationId xmlns:a16="http://schemas.microsoft.com/office/drawing/2014/main" id="{BC3873AD-7F0E-4F5D-B589-B72BD538CE25}"/>
                  </a:ext>
                </a:extLst>
              </p:cNvPr>
              <p:cNvSpPr>
                <a:spLocks/>
              </p:cNvSpPr>
              <p:nvPr/>
            </p:nvSpPr>
            <p:spPr bwMode="auto">
              <a:xfrm>
                <a:off x="1463193" y="2976847"/>
                <a:ext cx="933552" cy="357084"/>
              </a:xfrm>
              <a:custGeom>
                <a:avLst/>
                <a:gdLst>
                  <a:gd name="T0" fmla="*/ 38 w 530"/>
                  <a:gd name="T1" fmla="*/ 112 h 265"/>
                  <a:gd name="T2" fmla="*/ 31 w 530"/>
                  <a:gd name="T3" fmla="*/ 69 h 265"/>
                  <a:gd name="T4" fmla="*/ 71 w 530"/>
                  <a:gd name="T5" fmla="*/ 55 h 265"/>
                  <a:gd name="T6" fmla="*/ 62 w 530"/>
                  <a:gd name="T7" fmla="*/ 12 h 265"/>
                  <a:gd name="T8" fmla="*/ 83 w 530"/>
                  <a:gd name="T9" fmla="*/ 5 h 265"/>
                  <a:gd name="T10" fmla="*/ 112 w 530"/>
                  <a:gd name="T11" fmla="*/ 0 h 265"/>
                  <a:gd name="T12" fmla="*/ 129 w 530"/>
                  <a:gd name="T13" fmla="*/ 41 h 265"/>
                  <a:gd name="T14" fmla="*/ 169 w 530"/>
                  <a:gd name="T15" fmla="*/ 31 h 265"/>
                  <a:gd name="T16" fmla="*/ 186 w 530"/>
                  <a:gd name="T17" fmla="*/ 72 h 265"/>
                  <a:gd name="T18" fmla="*/ 229 w 530"/>
                  <a:gd name="T19" fmla="*/ 64 h 265"/>
                  <a:gd name="T20" fmla="*/ 243 w 530"/>
                  <a:gd name="T21" fmla="*/ 105 h 265"/>
                  <a:gd name="T22" fmla="*/ 286 w 530"/>
                  <a:gd name="T23" fmla="*/ 98 h 265"/>
                  <a:gd name="T24" fmla="*/ 301 w 530"/>
                  <a:gd name="T25" fmla="*/ 138 h 265"/>
                  <a:gd name="T26" fmla="*/ 344 w 530"/>
                  <a:gd name="T27" fmla="*/ 129 h 265"/>
                  <a:gd name="T28" fmla="*/ 358 w 530"/>
                  <a:gd name="T29" fmla="*/ 169 h 265"/>
                  <a:gd name="T30" fmla="*/ 401 w 530"/>
                  <a:gd name="T31" fmla="*/ 162 h 265"/>
                  <a:gd name="T32" fmla="*/ 415 w 530"/>
                  <a:gd name="T33" fmla="*/ 203 h 265"/>
                  <a:gd name="T34" fmla="*/ 458 w 530"/>
                  <a:gd name="T35" fmla="*/ 196 h 265"/>
                  <a:gd name="T36" fmla="*/ 472 w 530"/>
                  <a:gd name="T37" fmla="*/ 236 h 265"/>
                  <a:gd name="T38" fmla="*/ 515 w 530"/>
                  <a:gd name="T39" fmla="*/ 227 h 265"/>
                  <a:gd name="T40" fmla="*/ 530 w 530"/>
                  <a:gd name="T41" fmla="*/ 265 h 265"/>
                  <a:gd name="T42" fmla="*/ 0 w 530"/>
                  <a:gd name="T43" fmla="*/ 124 h 265"/>
                  <a:gd name="T44" fmla="*/ 38 w 530"/>
                  <a:gd name="T45" fmla="*/ 1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0" h="265">
                    <a:moveTo>
                      <a:pt x="38" y="112"/>
                    </a:moveTo>
                    <a:lnTo>
                      <a:pt x="31" y="69"/>
                    </a:lnTo>
                    <a:lnTo>
                      <a:pt x="71" y="55"/>
                    </a:lnTo>
                    <a:lnTo>
                      <a:pt x="62" y="12"/>
                    </a:lnTo>
                    <a:lnTo>
                      <a:pt x="83" y="5"/>
                    </a:lnTo>
                    <a:lnTo>
                      <a:pt x="112" y="0"/>
                    </a:lnTo>
                    <a:lnTo>
                      <a:pt x="129" y="41"/>
                    </a:lnTo>
                    <a:lnTo>
                      <a:pt x="169" y="31"/>
                    </a:lnTo>
                    <a:lnTo>
                      <a:pt x="186" y="72"/>
                    </a:lnTo>
                    <a:lnTo>
                      <a:pt x="229" y="64"/>
                    </a:lnTo>
                    <a:lnTo>
                      <a:pt x="243" y="105"/>
                    </a:lnTo>
                    <a:lnTo>
                      <a:pt x="286" y="98"/>
                    </a:lnTo>
                    <a:lnTo>
                      <a:pt x="301" y="138"/>
                    </a:lnTo>
                    <a:lnTo>
                      <a:pt x="344" y="129"/>
                    </a:lnTo>
                    <a:lnTo>
                      <a:pt x="358" y="169"/>
                    </a:lnTo>
                    <a:lnTo>
                      <a:pt x="401" y="162"/>
                    </a:lnTo>
                    <a:lnTo>
                      <a:pt x="415" y="203"/>
                    </a:lnTo>
                    <a:lnTo>
                      <a:pt x="458" y="196"/>
                    </a:lnTo>
                    <a:lnTo>
                      <a:pt x="472" y="236"/>
                    </a:lnTo>
                    <a:lnTo>
                      <a:pt x="515" y="227"/>
                    </a:lnTo>
                    <a:lnTo>
                      <a:pt x="530" y="265"/>
                    </a:lnTo>
                    <a:lnTo>
                      <a:pt x="0" y="124"/>
                    </a:lnTo>
                    <a:lnTo>
                      <a:pt x="38" y="112"/>
                    </a:lnTo>
                    <a:close/>
                  </a:path>
                </a:pathLst>
              </a:custGeom>
              <a:solidFill>
                <a:schemeClr val="bg1">
                  <a:lumMod val="75000"/>
                  <a:alpha val="2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grpSp>
          <p:nvGrpSpPr>
            <p:cNvPr id="126" name="Group 125">
              <a:extLst>
                <a:ext uri="{FF2B5EF4-FFF2-40B4-BE49-F238E27FC236}">
                  <a16:creationId xmlns:a16="http://schemas.microsoft.com/office/drawing/2014/main" id="{DB2D40A9-3ACA-4F6B-8E9F-11472D7CE194}"/>
                </a:ext>
              </a:extLst>
            </p:cNvPr>
            <p:cNvGrpSpPr/>
            <p:nvPr/>
          </p:nvGrpSpPr>
          <p:grpSpPr>
            <a:xfrm>
              <a:off x="2004736" y="4190676"/>
              <a:ext cx="2022665" cy="1629698"/>
              <a:chOff x="1029650" y="1815045"/>
              <a:chExt cx="2320021" cy="1518886"/>
            </a:xfrm>
          </p:grpSpPr>
          <p:sp>
            <p:nvSpPr>
              <p:cNvPr id="128" name="Freeform 19">
                <a:extLst>
                  <a:ext uri="{FF2B5EF4-FFF2-40B4-BE49-F238E27FC236}">
                    <a16:creationId xmlns:a16="http://schemas.microsoft.com/office/drawing/2014/main" id="{D4AA9E93-A586-4839-8A38-E75341026A92}"/>
                  </a:ext>
                </a:extLst>
              </p:cNvPr>
              <p:cNvSpPr>
                <a:spLocks/>
              </p:cNvSpPr>
              <p:nvPr/>
            </p:nvSpPr>
            <p:spPr bwMode="auto">
              <a:xfrm>
                <a:off x="1029650" y="1815045"/>
                <a:ext cx="2320021" cy="1006425"/>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black"/>
                    </a:solidFill>
                    <a:effectLst/>
                    <a:uLnTx/>
                    <a:uFillTx/>
                    <a:latin typeface="Corbel" panose="020B0503020204020204"/>
                    <a:ea typeface="+mn-ea"/>
                    <a:cs typeface="+mn-cs"/>
                  </a:rPr>
                  <a:t>New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black"/>
                    </a:solidFill>
                    <a:effectLst/>
                    <a:uLnTx/>
                    <a:uFillTx/>
                    <a:latin typeface="Corbel" panose="020B0503020204020204"/>
                    <a:ea typeface="+mn-ea"/>
                    <a:cs typeface="+mn-cs"/>
                  </a:rPr>
                  <a:t>Family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black"/>
                    </a:solidFill>
                    <a:effectLst/>
                    <a:uLnTx/>
                    <a:uFillTx/>
                    <a:latin typeface="Corbel" panose="020B0503020204020204"/>
                    <a:ea typeface="+mn-ea"/>
                    <a:cs typeface="+mn-cs"/>
                  </a:rPr>
                  <a:t>FREE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black"/>
                    </a:solidFill>
                    <a:effectLst/>
                    <a:uLnTx/>
                    <a:uFillTx/>
                    <a:latin typeface="Corbel" panose="020B0503020204020204"/>
                    <a:ea typeface="+mn-ea"/>
                    <a:cs typeface="+mn-cs"/>
                  </a:rPr>
                  <a:t>Launched</a:t>
                </a:r>
              </a:p>
            </p:txBody>
          </p:sp>
          <p:sp>
            <p:nvSpPr>
              <p:cNvPr id="129" name="Freeform 20">
                <a:extLst>
                  <a:ext uri="{FF2B5EF4-FFF2-40B4-BE49-F238E27FC236}">
                    <a16:creationId xmlns:a16="http://schemas.microsoft.com/office/drawing/2014/main" id="{FA5FE753-5AF8-45E2-A94F-BB5D420EBBC2}"/>
                  </a:ext>
                </a:extLst>
              </p:cNvPr>
              <p:cNvSpPr>
                <a:spLocks/>
              </p:cNvSpPr>
              <p:nvPr/>
            </p:nvSpPr>
            <p:spPr bwMode="auto">
              <a:xfrm>
                <a:off x="1463193" y="2976847"/>
                <a:ext cx="933552" cy="357084"/>
              </a:xfrm>
              <a:custGeom>
                <a:avLst/>
                <a:gdLst>
                  <a:gd name="T0" fmla="*/ 38 w 530"/>
                  <a:gd name="T1" fmla="*/ 112 h 265"/>
                  <a:gd name="T2" fmla="*/ 31 w 530"/>
                  <a:gd name="T3" fmla="*/ 69 h 265"/>
                  <a:gd name="T4" fmla="*/ 71 w 530"/>
                  <a:gd name="T5" fmla="*/ 55 h 265"/>
                  <a:gd name="T6" fmla="*/ 62 w 530"/>
                  <a:gd name="T7" fmla="*/ 12 h 265"/>
                  <a:gd name="T8" fmla="*/ 83 w 530"/>
                  <a:gd name="T9" fmla="*/ 5 h 265"/>
                  <a:gd name="T10" fmla="*/ 112 w 530"/>
                  <a:gd name="T11" fmla="*/ 0 h 265"/>
                  <a:gd name="T12" fmla="*/ 129 w 530"/>
                  <a:gd name="T13" fmla="*/ 41 h 265"/>
                  <a:gd name="T14" fmla="*/ 169 w 530"/>
                  <a:gd name="T15" fmla="*/ 31 h 265"/>
                  <a:gd name="T16" fmla="*/ 186 w 530"/>
                  <a:gd name="T17" fmla="*/ 72 h 265"/>
                  <a:gd name="T18" fmla="*/ 229 w 530"/>
                  <a:gd name="T19" fmla="*/ 64 h 265"/>
                  <a:gd name="T20" fmla="*/ 243 w 530"/>
                  <a:gd name="T21" fmla="*/ 105 h 265"/>
                  <a:gd name="T22" fmla="*/ 286 w 530"/>
                  <a:gd name="T23" fmla="*/ 98 h 265"/>
                  <a:gd name="T24" fmla="*/ 301 w 530"/>
                  <a:gd name="T25" fmla="*/ 138 h 265"/>
                  <a:gd name="T26" fmla="*/ 344 w 530"/>
                  <a:gd name="T27" fmla="*/ 129 h 265"/>
                  <a:gd name="T28" fmla="*/ 358 w 530"/>
                  <a:gd name="T29" fmla="*/ 169 h 265"/>
                  <a:gd name="T30" fmla="*/ 401 w 530"/>
                  <a:gd name="T31" fmla="*/ 162 h 265"/>
                  <a:gd name="T32" fmla="*/ 415 w 530"/>
                  <a:gd name="T33" fmla="*/ 203 h 265"/>
                  <a:gd name="T34" fmla="*/ 458 w 530"/>
                  <a:gd name="T35" fmla="*/ 196 h 265"/>
                  <a:gd name="T36" fmla="*/ 472 w 530"/>
                  <a:gd name="T37" fmla="*/ 236 h 265"/>
                  <a:gd name="T38" fmla="*/ 515 w 530"/>
                  <a:gd name="T39" fmla="*/ 227 h 265"/>
                  <a:gd name="T40" fmla="*/ 530 w 530"/>
                  <a:gd name="T41" fmla="*/ 265 h 265"/>
                  <a:gd name="T42" fmla="*/ 0 w 530"/>
                  <a:gd name="T43" fmla="*/ 124 h 265"/>
                  <a:gd name="T44" fmla="*/ 38 w 530"/>
                  <a:gd name="T45" fmla="*/ 1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0" h="265">
                    <a:moveTo>
                      <a:pt x="38" y="112"/>
                    </a:moveTo>
                    <a:lnTo>
                      <a:pt x="31" y="69"/>
                    </a:lnTo>
                    <a:lnTo>
                      <a:pt x="71" y="55"/>
                    </a:lnTo>
                    <a:lnTo>
                      <a:pt x="62" y="12"/>
                    </a:lnTo>
                    <a:lnTo>
                      <a:pt x="83" y="5"/>
                    </a:lnTo>
                    <a:lnTo>
                      <a:pt x="112" y="0"/>
                    </a:lnTo>
                    <a:lnTo>
                      <a:pt x="129" y="41"/>
                    </a:lnTo>
                    <a:lnTo>
                      <a:pt x="169" y="31"/>
                    </a:lnTo>
                    <a:lnTo>
                      <a:pt x="186" y="72"/>
                    </a:lnTo>
                    <a:lnTo>
                      <a:pt x="229" y="64"/>
                    </a:lnTo>
                    <a:lnTo>
                      <a:pt x="243" y="105"/>
                    </a:lnTo>
                    <a:lnTo>
                      <a:pt x="286" y="98"/>
                    </a:lnTo>
                    <a:lnTo>
                      <a:pt x="301" y="138"/>
                    </a:lnTo>
                    <a:lnTo>
                      <a:pt x="344" y="129"/>
                    </a:lnTo>
                    <a:lnTo>
                      <a:pt x="358" y="169"/>
                    </a:lnTo>
                    <a:lnTo>
                      <a:pt x="401" y="162"/>
                    </a:lnTo>
                    <a:lnTo>
                      <a:pt x="415" y="203"/>
                    </a:lnTo>
                    <a:lnTo>
                      <a:pt x="458" y="196"/>
                    </a:lnTo>
                    <a:lnTo>
                      <a:pt x="472" y="236"/>
                    </a:lnTo>
                    <a:lnTo>
                      <a:pt x="515" y="227"/>
                    </a:lnTo>
                    <a:lnTo>
                      <a:pt x="530" y="265"/>
                    </a:lnTo>
                    <a:lnTo>
                      <a:pt x="0" y="124"/>
                    </a:lnTo>
                    <a:lnTo>
                      <a:pt x="38" y="112"/>
                    </a:lnTo>
                    <a:close/>
                  </a:path>
                </a:pathLst>
              </a:custGeom>
              <a:solidFill>
                <a:schemeClr val="bg1">
                  <a:lumMod val="75000"/>
                  <a:alpha val="2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grpSp>
      <p:grpSp>
        <p:nvGrpSpPr>
          <p:cNvPr id="19" name="Group 18">
            <a:extLst>
              <a:ext uri="{FF2B5EF4-FFF2-40B4-BE49-F238E27FC236}">
                <a16:creationId xmlns:a16="http://schemas.microsoft.com/office/drawing/2014/main" id="{C2B0C760-47D5-2C8E-6FB4-356302F33CA6}"/>
              </a:ext>
            </a:extLst>
          </p:cNvPr>
          <p:cNvGrpSpPr/>
          <p:nvPr/>
        </p:nvGrpSpPr>
        <p:grpSpPr>
          <a:xfrm>
            <a:off x="6094754" y="985213"/>
            <a:ext cx="5432363" cy="2437477"/>
            <a:chOff x="6069327" y="1013888"/>
            <a:chExt cx="5432363" cy="2383586"/>
          </a:xfrm>
        </p:grpSpPr>
        <p:sp>
          <p:nvSpPr>
            <p:cNvPr id="75" name="Rectangle: Rounded Corners 74">
              <a:extLst>
                <a:ext uri="{FF2B5EF4-FFF2-40B4-BE49-F238E27FC236}">
                  <a16:creationId xmlns:a16="http://schemas.microsoft.com/office/drawing/2014/main" id="{45E1C0A7-30FC-4645-AA27-3B8281B4A230}"/>
                </a:ext>
              </a:extLst>
            </p:cNvPr>
            <p:cNvSpPr/>
            <p:nvPr/>
          </p:nvSpPr>
          <p:spPr>
            <a:xfrm>
              <a:off x="6069327" y="1013888"/>
              <a:ext cx="5428113" cy="2383586"/>
            </a:xfrm>
            <a:prstGeom prst="roundRect">
              <a:avLst>
                <a:gd name="adj" fmla="val 267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0" name="TextBox 79">
              <a:extLst>
                <a:ext uri="{FF2B5EF4-FFF2-40B4-BE49-F238E27FC236}">
                  <a16:creationId xmlns:a16="http://schemas.microsoft.com/office/drawing/2014/main" id="{704426A9-67AB-4E8B-A3F2-3726CCA89F86}"/>
                </a:ext>
              </a:extLst>
            </p:cNvPr>
            <p:cNvSpPr txBox="1"/>
            <p:nvPr/>
          </p:nvSpPr>
          <p:spPr>
            <a:xfrm>
              <a:off x="6233922" y="1086320"/>
              <a:ext cx="2415627"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2. Lanark. </a:t>
              </a:r>
              <a:r>
                <a:rPr kumimoji="0" lang="en-IN" sz="1600" b="1" i="0" u="none" strike="noStrike" kern="120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 </a:t>
              </a:r>
            </a:p>
          </p:txBody>
        </p:sp>
        <p:grpSp>
          <p:nvGrpSpPr>
            <p:cNvPr id="101" name="Group 100">
              <a:extLst>
                <a:ext uri="{FF2B5EF4-FFF2-40B4-BE49-F238E27FC236}">
                  <a16:creationId xmlns:a16="http://schemas.microsoft.com/office/drawing/2014/main" id="{190C154E-6CDB-49CA-9E4C-002FDBD3BFC1}"/>
                </a:ext>
              </a:extLst>
            </p:cNvPr>
            <p:cNvGrpSpPr/>
            <p:nvPr/>
          </p:nvGrpSpPr>
          <p:grpSpPr>
            <a:xfrm>
              <a:off x="6142507" y="1514828"/>
              <a:ext cx="1788693" cy="1682483"/>
              <a:chOff x="1457908" y="1912331"/>
              <a:chExt cx="1848610" cy="1421600"/>
            </a:xfrm>
          </p:grpSpPr>
          <p:sp>
            <p:nvSpPr>
              <p:cNvPr id="103" name="Freeform 19">
                <a:extLst>
                  <a:ext uri="{FF2B5EF4-FFF2-40B4-BE49-F238E27FC236}">
                    <a16:creationId xmlns:a16="http://schemas.microsoft.com/office/drawing/2014/main" id="{FA839A22-F3CB-4980-9C29-198476BF4569}"/>
                  </a:ext>
                </a:extLst>
              </p:cNvPr>
              <p:cNvSpPr>
                <a:spLocks/>
              </p:cNvSpPr>
              <p:nvPr/>
            </p:nvSpPr>
            <p:spPr bwMode="auto">
              <a:xfrm>
                <a:off x="1457908" y="1912331"/>
                <a:ext cx="1848610" cy="945077"/>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04" name="Freeform 20">
                <a:extLst>
                  <a:ext uri="{FF2B5EF4-FFF2-40B4-BE49-F238E27FC236}">
                    <a16:creationId xmlns:a16="http://schemas.microsoft.com/office/drawing/2014/main" id="{7B4604B5-7309-4744-A05E-5A8BE912A91A}"/>
                  </a:ext>
                </a:extLst>
              </p:cNvPr>
              <p:cNvSpPr>
                <a:spLocks/>
              </p:cNvSpPr>
              <p:nvPr/>
            </p:nvSpPr>
            <p:spPr bwMode="auto">
              <a:xfrm>
                <a:off x="1463193" y="2976847"/>
                <a:ext cx="933552" cy="357084"/>
              </a:xfrm>
              <a:custGeom>
                <a:avLst/>
                <a:gdLst>
                  <a:gd name="T0" fmla="*/ 38 w 530"/>
                  <a:gd name="T1" fmla="*/ 112 h 265"/>
                  <a:gd name="T2" fmla="*/ 31 w 530"/>
                  <a:gd name="T3" fmla="*/ 69 h 265"/>
                  <a:gd name="T4" fmla="*/ 71 w 530"/>
                  <a:gd name="T5" fmla="*/ 55 h 265"/>
                  <a:gd name="T6" fmla="*/ 62 w 530"/>
                  <a:gd name="T7" fmla="*/ 12 h 265"/>
                  <a:gd name="T8" fmla="*/ 83 w 530"/>
                  <a:gd name="T9" fmla="*/ 5 h 265"/>
                  <a:gd name="T10" fmla="*/ 112 w 530"/>
                  <a:gd name="T11" fmla="*/ 0 h 265"/>
                  <a:gd name="T12" fmla="*/ 129 w 530"/>
                  <a:gd name="T13" fmla="*/ 41 h 265"/>
                  <a:gd name="T14" fmla="*/ 169 w 530"/>
                  <a:gd name="T15" fmla="*/ 31 h 265"/>
                  <a:gd name="T16" fmla="*/ 186 w 530"/>
                  <a:gd name="T17" fmla="*/ 72 h 265"/>
                  <a:gd name="T18" fmla="*/ 229 w 530"/>
                  <a:gd name="T19" fmla="*/ 64 h 265"/>
                  <a:gd name="T20" fmla="*/ 243 w 530"/>
                  <a:gd name="T21" fmla="*/ 105 h 265"/>
                  <a:gd name="T22" fmla="*/ 286 w 530"/>
                  <a:gd name="T23" fmla="*/ 98 h 265"/>
                  <a:gd name="T24" fmla="*/ 301 w 530"/>
                  <a:gd name="T25" fmla="*/ 138 h 265"/>
                  <a:gd name="T26" fmla="*/ 344 w 530"/>
                  <a:gd name="T27" fmla="*/ 129 h 265"/>
                  <a:gd name="T28" fmla="*/ 358 w 530"/>
                  <a:gd name="T29" fmla="*/ 169 h 265"/>
                  <a:gd name="T30" fmla="*/ 401 w 530"/>
                  <a:gd name="T31" fmla="*/ 162 h 265"/>
                  <a:gd name="T32" fmla="*/ 415 w 530"/>
                  <a:gd name="T33" fmla="*/ 203 h 265"/>
                  <a:gd name="T34" fmla="*/ 458 w 530"/>
                  <a:gd name="T35" fmla="*/ 196 h 265"/>
                  <a:gd name="T36" fmla="*/ 472 w 530"/>
                  <a:gd name="T37" fmla="*/ 236 h 265"/>
                  <a:gd name="T38" fmla="*/ 515 w 530"/>
                  <a:gd name="T39" fmla="*/ 227 h 265"/>
                  <a:gd name="T40" fmla="*/ 530 w 530"/>
                  <a:gd name="T41" fmla="*/ 265 h 265"/>
                  <a:gd name="T42" fmla="*/ 0 w 530"/>
                  <a:gd name="T43" fmla="*/ 124 h 265"/>
                  <a:gd name="T44" fmla="*/ 38 w 530"/>
                  <a:gd name="T45" fmla="*/ 1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0" h="265">
                    <a:moveTo>
                      <a:pt x="38" y="112"/>
                    </a:moveTo>
                    <a:lnTo>
                      <a:pt x="31" y="69"/>
                    </a:lnTo>
                    <a:lnTo>
                      <a:pt x="71" y="55"/>
                    </a:lnTo>
                    <a:lnTo>
                      <a:pt x="62" y="12"/>
                    </a:lnTo>
                    <a:lnTo>
                      <a:pt x="83" y="5"/>
                    </a:lnTo>
                    <a:lnTo>
                      <a:pt x="112" y="0"/>
                    </a:lnTo>
                    <a:lnTo>
                      <a:pt x="129" y="41"/>
                    </a:lnTo>
                    <a:lnTo>
                      <a:pt x="169" y="31"/>
                    </a:lnTo>
                    <a:lnTo>
                      <a:pt x="186" y="72"/>
                    </a:lnTo>
                    <a:lnTo>
                      <a:pt x="229" y="64"/>
                    </a:lnTo>
                    <a:lnTo>
                      <a:pt x="243" y="105"/>
                    </a:lnTo>
                    <a:lnTo>
                      <a:pt x="286" y="98"/>
                    </a:lnTo>
                    <a:lnTo>
                      <a:pt x="301" y="138"/>
                    </a:lnTo>
                    <a:lnTo>
                      <a:pt x="344" y="129"/>
                    </a:lnTo>
                    <a:lnTo>
                      <a:pt x="358" y="169"/>
                    </a:lnTo>
                    <a:lnTo>
                      <a:pt x="401" y="162"/>
                    </a:lnTo>
                    <a:lnTo>
                      <a:pt x="415" y="203"/>
                    </a:lnTo>
                    <a:lnTo>
                      <a:pt x="458" y="196"/>
                    </a:lnTo>
                    <a:lnTo>
                      <a:pt x="472" y="236"/>
                    </a:lnTo>
                    <a:lnTo>
                      <a:pt x="515" y="227"/>
                    </a:lnTo>
                    <a:lnTo>
                      <a:pt x="530" y="265"/>
                    </a:lnTo>
                    <a:lnTo>
                      <a:pt x="0" y="124"/>
                    </a:lnTo>
                    <a:lnTo>
                      <a:pt x="38" y="112"/>
                    </a:lnTo>
                    <a:close/>
                  </a:path>
                </a:pathLst>
              </a:custGeom>
              <a:solidFill>
                <a:schemeClr val="bg1">
                  <a:lumMod val="75000"/>
                  <a:alpha val="2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grpSp>
          <p:nvGrpSpPr>
            <p:cNvPr id="106" name="Group 105">
              <a:extLst>
                <a:ext uri="{FF2B5EF4-FFF2-40B4-BE49-F238E27FC236}">
                  <a16:creationId xmlns:a16="http://schemas.microsoft.com/office/drawing/2014/main" id="{23F48479-DFEB-4B54-BFAF-2F583A702A6C}"/>
                </a:ext>
              </a:extLst>
            </p:cNvPr>
            <p:cNvGrpSpPr/>
            <p:nvPr/>
          </p:nvGrpSpPr>
          <p:grpSpPr>
            <a:xfrm>
              <a:off x="8121119" y="1265948"/>
              <a:ext cx="1738368" cy="1610572"/>
              <a:chOff x="1457908" y="1912331"/>
              <a:chExt cx="1903190" cy="1421600"/>
            </a:xfrm>
          </p:grpSpPr>
          <p:sp>
            <p:nvSpPr>
              <p:cNvPr id="108" name="Freeform 19">
                <a:extLst>
                  <a:ext uri="{FF2B5EF4-FFF2-40B4-BE49-F238E27FC236}">
                    <a16:creationId xmlns:a16="http://schemas.microsoft.com/office/drawing/2014/main" id="{2BD7B56B-1D3F-4001-BAB8-98A3655462D1}"/>
                  </a:ext>
                </a:extLst>
              </p:cNvPr>
              <p:cNvSpPr>
                <a:spLocks/>
              </p:cNvSpPr>
              <p:nvPr/>
            </p:nvSpPr>
            <p:spPr bwMode="auto">
              <a:xfrm>
                <a:off x="1457908" y="1912331"/>
                <a:ext cx="1903190" cy="1093544"/>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09" name="Freeform 20">
                <a:extLst>
                  <a:ext uri="{FF2B5EF4-FFF2-40B4-BE49-F238E27FC236}">
                    <a16:creationId xmlns:a16="http://schemas.microsoft.com/office/drawing/2014/main" id="{CAD6F8EB-B08C-4AB8-A4F1-FA3F19C360D4}"/>
                  </a:ext>
                </a:extLst>
              </p:cNvPr>
              <p:cNvSpPr>
                <a:spLocks/>
              </p:cNvSpPr>
              <p:nvPr/>
            </p:nvSpPr>
            <p:spPr bwMode="auto">
              <a:xfrm>
                <a:off x="1463193" y="2976847"/>
                <a:ext cx="933552" cy="357084"/>
              </a:xfrm>
              <a:custGeom>
                <a:avLst/>
                <a:gdLst>
                  <a:gd name="T0" fmla="*/ 38 w 530"/>
                  <a:gd name="T1" fmla="*/ 112 h 265"/>
                  <a:gd name="T2" fmla="*/ 31 w 530"/>
                  <a:gd name="T3" fmla="*/ 69 h 265"/>
                  <a:gd name="T4" fmla="*/ 71 w 530"/>
                  <a:gd name="T5" fmla="*/ 55 h 265"/>
                  <a:gd name="T6" fmla="*/ 62 w 530"/>
                  <a:gd name="T7" fmla="*/ 12 h 265"/>
                  <a:gd name="T8" fmla="*/ 83 w 530"/>
                  <a:gd name="T9" fmla="*/ 5 h 265"/>
                  <a:gd name="T10" fmla="*/ 112 w 530"/>
                  <a:gd name="T11" fmla="*/ 0 h 265"/>
                  <a:gd name="T12" fmla="*/ 129 w 530"/>
                  <a:gd name="T13" fmla="*/ 41 h 265"/>
                  <a:gd name="T14" fmla="*/ 169 w 530"/>
                  <a:gd name="T15" fmla="*/ 31 h 265"/>
                  <a:gd name="T16" fmla="*/ 186 w 530"/>
                  <a:gd name="T17" fmla="*/ 72 h 265"/>
                  <a:gd name="T18" fmla="*/ 229 w 530"/>
                  <a:gd name="T19" fmla="*/ 64 h 265"/>
                  <a:gd name="T20" fmla="*/ 243 w 530"/>
                  <a:gd name="T21" fmla="*/ 105 h 265"/>
                  <a:gd name="T22" fmla="*/ 286 w 530"/>
                  <a:gd name="T23" fmla="*/ 98 h 265"/>
                  <a:gd name="T24" fmla="*/ 301 w 530"/>
                  <a:gd name="T25" fmla="*/ 138 h 265"/>
                  <a:gd name="T26" fmla="*/ 344 w 530"/>
                  <a:gd name="T27" fmla="*/ 129 h 265"/>
                  <a:gd name="T28" fmla="*/ 358 w 530"/>
                  <a:gd name="T29" fmla="*/ 169 h 265"/>
                  <a:gd name="T30" fmla="*/ 401 w 530"/>
                  <a:gd name="T31" fmla="*/ 162 h 265"/>
                  <a:gd name="T32" fmla="*/ 415 w 530"/>
                  <a:gd name="T33" fmla="*/ 203 h 265"/>
                  <a:gd name="T34" fmla="*/ 458 w 530"/>
                  <a:gd name="T35" fmla="*/ 196 h 265"/>
                  <a:gd name="T36" fmla="*/ 472 w 530"/>
                  <a:gd name="T37" fmla="*/ 236 h 265"/>
                  <a:gd name="T38" fmla="*/ 515 w 530"/>
                  <a:gd name="T39" fmla="*/ 227 h 265"/>
                  <a:gd name="T40" fmla="*/ 530 w 530"/>
                  <a:gd name="T41" fmla="*/ 265 h 265"/>
                  <a:gd name="T42" fmla="*/ 0 w 530"/>
                  <a:gd name="T43" fmla="*/ 124 h 265"/>
                  <a:gd name="T44" fmla="*/ 38 w 530"/>
                  <a:gd name="T45" fmla="*/ 1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0" h="265">
                    <a:moveTo>
                      <a:pt x="38" y="112"/>
                    </a:moveTo>
                    <a:lnTo>
                      <a:pt x="31" y="69"/>
                    </a:lnTo>
                    <a:lnTo>
                      <a:pt x="71" y="55"/>
                    </a:lnTo>
                    <a:lnTo>
                      <a:pt x="62" y="12"/>
                    </a:lnTo>
                    <a:lnTo>
                      <a:pt x="83" y="5"/>
                    </a:lnTo>
                    <a:lnTo>
                      <a:pt x="112" y="0"/>
                    </a:lnTo>
                    <a:lnTo>
                      <a:pt x="129" y="41"/>
                    </a:lnTo>
                    <a:lnTo>
                      <a:pt x="169" y="31"/>
                    </a:lnTo>
                    <a:lnTo>
                      <a:pt x="186" y="72"/>
                    </a:lnTo>
                    <a:lnTo>
                      <a:pt x="229" y="64"/>
                    </a:lnTo>
                    <a:lnTo>
                      <a:pt x="243" y="105"/>
                    </a:lnTo>
                    <a:lnTo>
                      <a:pt x="286" y="98"/>
                    </a:lnTo>
                    <a:lnTo>
                      <a:pt x="301" y="138"/>
                    </a:lnTo>
                    <a:lnTo>
                      <a:pt x="344" y="129"/>
                    </a:lnTo>
                    <a:lnTo>
                      <a:pt x="358" y="169"/>
                    </a:lnTo>
                    <a:lnTo>
                      <a:pt x="401" y="162"/>
                    </a:lnTo>
                    <a:lnTo>
                      <a:pt x="415" y="203"/>
                    </a:lnTo>
                    <a:lnTo>
                      <a:pt x="458" y="196"/>
                    </a:lnTo>
                    <a:lnTo>
                      <a:pt x="472" y="236"/>
                    </a:lnTo>
                    <a:lnTo>
                      <a:pt x="515" y="227"/>
                    </a:lnTo>
                    <a:lnTo>
                      <a:pt x="530" y="265"/>
                    </a:lnTo>
                    <a:lnTo>
                      <a:pt x="0" y="124"/>
                    </a:lnTo>
                    <a:lnTo>
                      <a:pt x="38" y="112"/>
                    </a:lnTo>
                    <a:close/>
                  </a:path>
                </a:pathLst>
              </a:custGeom>
              <a:solidFill>
                <a:schemeClr val="bg1">
                  <a:lumMod val="75000"/>
                  <a:alpha val="2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grpSp>
          <p:nvGrpSpPr>
            <p:cNvPr id="111" name="Group 110">
              <a:extLst>
                <a:ext uri="{FF2B5EF4-FFF2-40B4-BE49-F238E27FC236}">
                  <a16:creationId xmlns:a16="http://schemas.microsoft.com/office/drawing/2014/main" id="{9003EFA5-4E54-4370-AD72-0AB90ED73F48}"/>
                </a:ext>
              </a:extLst>
            </p:cNvPr>
            <p:cNvGrpSpPr/>
            <p:nvPr/>
          </p:nvGrpSpPr>
          <p:grpSpPr>
            <a:xfrm>
              <a:off x="9947741" y="1066802"/>
              <a:ext cx="1553949" cy="2132737"/>
              <a:chOff x="1463193" y="1533092"/>
              <a:chExt cx="1912165" cy="1800839"/>
            </a:xfrm>
          </p:grpSpPr>
          <p:sp>
            <p:nvSpPr>
              <p:cNvPr id="113" name="Freeform 19">
                <a:extLst>
                  <a:ext uri="{FF2B5EF4-FFF2-40B4-BE49-F238E27FC236}">
                    <a16:creationId xmlns:a16="http://schemas.microsoft.com/office/drawing/2014/main" id="{3402148B-2BAF-4985-9F0A-4C20310A8CB9}"/>
                  </a:ext>
                </a:extLst>
              </p:cNvPr>
              <p:cNvSpPr>
                <a:spLocks/>
              </p:cNvSpPr>
              <p:nvPr/>
            </p:nvSpPr>
            <p:spPr bwMode="auto">
              <a:xfrm>
                <a:off x="1470752" y="1533092"/>
                <a:ext cx="1904606" cy="962654"/>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14" name="Freeform 20">
                <a:extLst>
                  <a:ext uri="{FF2B5EF4-FFF2-40B4-BE49-F238E27FC236}">
                    <a16:creationId xmlns:a16="http://schemas.microsoft.com/office/drawing/2014/main" id="{C5D62180-0FCD-4930-BC88-DA5B84242CD4}"/>
                  </a:ext>
                </a:extLst>
              </p:cNvPr>
              <p:cNvSpPr>
                <a:spLocks/>
              </p:cNvSpPr>
              <p:nvPr/>
            </p:nvSpPr>
            <p:spPr bwMode="auto">
              <a:xfrm>
                <a:off x="1463193" y="2976847"/>
                <a:ext cx="933552" cy="357084"/>
              </a:xfrm>
              <a:custGeom>
                <a:avLst/>
                <a:gdLst>
                  <a:gd name="T0" fmla="*/ 38 w 530"/>
                  <a:gd name="T1" fmla="*/ 112 h 265"/>
                  <a:gd name="T2" fmla="*/ 31 w 530"/>
                  <a:gd name="T3" fmla="*/ 69 h 265"/>
                  <a:gd name="T4" fmla="*/ 71 w 530"/>
                  <a:gd name="T5" fmla="*/ 55 h 265"/>
                  <a:gd name="T6" fmla="*/ 62 w 530"/>
                  <a:gd name="T7" fmla="*/ 12 h 265"/>
                  <a:gd name="T8" fmla="*/ 83 w 530"/>
                  <a:gd name="T9" fmla="*/ 5 h 265"/>
                  <a:gd name="T10" fmla="*/ 112 w 530"/>
                  <a:gd name="T11" fmla="*/ 0 h 265"/>
                  <a:gd name="T12" fmla="*/ 129 w 530"/>
                  <a:gd name="T13" fmla="*/ 41 h 265"/>
                  <a:gd name="T14" fmla="*/ 169 w 530"/>
                  <a:gd name="T15" fmla="*/ 31 h 265"/>
                  <a:gd name="T16" fmla="*/ 186 w 530"/>
                  <a:gd name="T17" fmla="*/ 72 h 265"/>
                  <a:gd name="T18" fmla="*/ 229 w 530"/>
                  <a:gd name="T19" fmla="*/ 64 h 265"/>
                  <a:gd name="T20" fmla="*/ 243 w 530"/>
                  <a:gd name="T21" fmla="*/ 105 h 265"/>
                  <a:gd name="T22" fmla="*/ 286 w 530"/>
                  <a:gd name="T23" fmla="*/ 98 h 265"/>
                  <a:gd name="T24" fmla="*/ 301 w 530"/>
                  <a:gd name="T25" fmla="*/ 138 h 265"/>
                  <a:gd name="T26" fmla="*/ 344 w 530"/>
                  <a:gd name="T27" fmla="*/ 129 h 265"/>
                  <a:gd name="T28" fmla="*/ 358 w 530"/>
                  <a:gd name="T29" fmla="*/ 169 h 265"/>
                  <a:gd name="T30" fmla="*/ 401 w 530"/>
                  <a:gd name="T31" fmla="*/ 162 h 265"/>
                  <a:gd name="T32" fmla="*/ 415 w 530"/>
                  <a:gd name="T33" fmla="*/ 203 h 265"/>
                  <a:gd name="T34" fmla="*/ 458 w 530"/>
                  <a:gd name="T35" fmla="*/ 196 h 265"/>
                  <a:gd name="T36" fmla="*/ 472 w 530"/>
                  <a:gd name="T37" fmla="*/ 236 h 265"/>
                  <a:gd name="T38" fmla="*/ 515 w 530"/>
                  <a:gd name="T39" fmla="*/ 227 h 265"/>
                  <a:gd name="T40" fmla="*/ 530 w 530"/>
                  <a:gd name="T41" fmla="*/ 265 h 265"/>
                  <a:gd name="T42" fmla="*/ 0 w 530"/>
                  <a:gd name="T43" fmla="*/ 124 h 265"/>
                  <a:gd name="T44" fmla="*/ 38 w 530"/>
                  <a:gd name="T45" fmla="*/ 1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0" h="265">
                    <a:moveTo>
                      <a:pt x="38" y="112"/>
                    </a:moveTo>
                    <a:lnTo>
                      <a:pt x="31" y="69"/>
                    </a:lnTo>
                    <a:lnTo>
                      <a:pt x="71" y="55"/>
                    </a:lnTo>
                    <a:lnTo>
                      <a:pt x="62" y="12"/>
                    </a:lnTo>
                    <a:lnTo>
                      <a:pt x="83" y="5"/>
                    </a:lnTo>
                    <a:lnTo>
                      <a:pt x="112" y="0"/>
                    </a:lnTo>
                    <a:lnTo>
                      <a:pt x="129" y="41"/>
                    </a:lnTo>
                    <a:lnTo>
                      <a:pt x="169" y="31"/>
                    </a:lnTo>
                    <a:lnTo>
                      <a:pt x="186" y="72"/>
                    </a:lnTo>
                    <a:lnTo>
                      <a:pt x="229" y="64"/>
                    </a:lnTo>
                    <a:lnTo>
                      <a:pt x="243" y="105"/>
                    </a:lnTo>
                    <a:lnTo>
                      <a:pt x="286" y="98"/>
                    </a:lnTo>
                    <a:lnTo>
                      <a:pt x="301" y="138"/>
                    </a:lnTo>
                    <a:lnTo>
                      <a:pt x="344" y="129"/>
                    </a:lnTo>
                    <a:lnTo>
                      <a:pt x="358" y="169"/>
                    </a:lnTo>
                    <a:lnTo>
                      <a:pt x="401" y="162"/>
                    </a:lnTo>
                    <a:lnTo>
                      <a:pt x="415" y="203"/>
                    </a:lnTo>
                    <a:lnTo>
                      <a:pt x="458" y="196"/>
                    </a:lnTo>
                    <a:lnTo>
                      <a:pt x="472" y="236"/>
                    </a:lnTo>
                    <a:lnTo>
                      <a:pt x="515" y="227"/>
                    </a:lnTo>
                    <a:lnTo>
                      <a:pt x="530" y="265"/>
                    </a:lnTo>
                    <a:lnTo>
                      <a:pt x="0" y="124"/>
                    </a:lnTo>
                    <a:lnTo>
                      <a:pt x="38" y="112"/>
                    </a:lnTo>
                    <a:close/>
                  </a:path>
                </a:pathLst>
              </a:custGeom>
              <a:solidFill>
                <a:schemeClr val="bg1">
                  <a:lumMod val="75000"/>
                  <a:alpha val="2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65" name="TextBox 64">
              <a:extLst>
                <a:ext uri="{FF2B5EF4-FFF2-40B4-BE49-F238E27FC236}">
                  <a16:creationId xmlns:a16="http://schemas.microsoft.com/office/drawing/2014/main" id="{0C5A19F3-58B2-905F-31A9-8A7197A88A46}"/>
                </a:ext>
              </a:extLst>
            </p:cNvPr>
            <p:cNvSpPr txBox="1"/>
            <p:nvPr/>
          </p:nvSpPr>
          <p:spPr>
            <a:xfrm>
              <a:off x="6153673" y="1857938"/>
              <a:ext cx="1875386" cy="6320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orbel" panose="020B0503020204020204"/>
                  <a:ea typeface="Arial" panose="020B0604020202020204" pitchFamily="34" charset="0"/>
                  <a:cs typeface="+mn-cs"/>
                </a:rPr>
                <a:t>Family Support Meetings</a:t>
              </a:r>
              <a:endParaRPr kumimoji="0" lang="en-GB"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66" name="TextBox 65">
              <a:extLst>
                <a:ext uri="{FF2B5EF4-FFF2-40B4-BE49-F238E27FC236}">
                  <a16:creationId xmlns:a16="http://schemas.microsoft.com/office/drawing/2014/main" id="{FAF6DB2A-1CB9-6D5E-95F6-B96B10044160}"/>
                </a:ext>
              </a:extLst>
            </p:cNvPr>
            <p:cNvSpPr txBox="1"/>
            <p:nvPr/>
          </p:nvSpPr>
          <p:spPr>
            <a:xfrm>
              <a:off x="10055381" y="1115510"/>
              <a:ext cx="1351722" cy="99320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orbel" panose="020B0503020204020204"/>
                  <a:ea typeface="Arial" panose="020B0604020202020204" pitchFamily="34" charset="0"/>
                  <a:cs typeface="+mn-cs"/>
                </a:rPr>
                <a:t>Naloxone Drop in training</a:t>
              </a:r>
              <a:endParaRPr kumimoji="0" lang="en-GB" sz="2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7" name="TextBox 76">
              <a:extLst>
                <a:ext uri="{FF2B5EF4-FFF2-40B4-BE49-F238E27FC236}">
                  <a16:creationId xmlns:a16="http://schemas.microsoft.com/office/drawing/2014/main" id="{B1DC8AA9-61BB-AA49-7620-D70480B1F369}"/>
                </a:ext>
              </a:extLst>
            </p:cNvPr>
            <p:cNvSpPr txBox="1"/>
            <p:nvPr/>
          </p:nvSpPr>
          <p:spPr>
            <a:xfrm>
              <a:off x="8252930" y="1258046"/>
              <a:ext cx="1569507" cy="933012"/>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orbel" panose="020B0503020204020204"/>
                  <a:ea typeface="+mn-ea"/>
                  <a:cs typeface="+mn-cs"/>
                </a:rPr>
                <a:t>Recovery Oriented System of Care (ROSC)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orbel" panose="020B0503020204020204"/>
                  <a:ea typeface="+mn-ea"/>
                  <a:cs typeface="+mn-cs"/>
                </a:rPr>
                <a:t>Training</a:t>
              </a:r>
            </a:p>
          </p:txBody>
        </p:sp>
      </p:grpSp>
      <p:grpSp>
        <p:nvGrpSpPr>
          <p:cNvPr id="18" name="Group 17">
            <a:extLst>
              <a:ext uri="{FF2B5EF4-FFF2-40B4-BE49-F238E27FC236}">
                <a16:creationId xmlns:a16="http://schemas.microsoft.com/office/drawing/2014/main" id="{D1201C2D-DBC4-6B9E-BBBF-0FCABCA971AA}"/>
              </a:ext>
            </a:extLst>
          </p:cNvPr>
          <p:cNvGrpSpPr/>
          <p:nvPr/>
        </p:nvGrpSpPr>
        <p:grpSpPr>
          <a:xfrm>
            <a:off x="425739" y="627124"/>
            <a:ext cx="5428113" cy="2778098"/>
            <a:chOff x="393061" y="568634"/>
            <a:chExt cx="5428113" cy="2778098"/>
          </a:xfrm>
        </p:grpSpPr>
        <p:grpSp>
          <p:nvGrpSpPr>
            <p:cNvPr id="17" name="Group 16">
              <a:extLst>
                <a:ext uri="{FF2B5EF4-FFF2-40B4-BE49-F238E27FC236}">
                  <a16:creationId xmlns:a16="http://schemas.microsoft.com/office/drawing/2014/main" id="{FB5921A5-1B0C-5DA4-99BB-71B15251AF38}"/>
                </a:ext>
              </a:extLst>
            </p:cNvPr>
            <p:cNvGrpSpPr/>
            <p:nvPr/>
          </p:nvGrpSpPr>
          <p:grpSpPr>
            <a:xfrm>
              <a:off x="393061" y="568634"/>
              <a:ext cx="5428113" cy="2778098"/>
              <a:chOff x="349267" y="998472"/>
              <a:chExt cx="5428113" cy="2778098"/>
            </a:xfrm>
          </p:grpSpPr>
          <p:sp>
            <p:nvSpPr>
              <p:cNvPr id="73" name="Rectangle: Rounded Corners 72">
                <a:extLst>
                  <a:ext uri="{FF2B5EF4-FFF2-40B4-BE49-F238E27FC236}">
                    <a16:creationId xmlns:a16="http://schemas.microsoft.com/office/drawing/2014/main" id="{E23CDBCB-50DF-45A6-80C3-6EDFC58D2333}"/>
                  </a:ext>
                </a:extLst>
              </p:cNvPr>
              <p:cNvSpPr/>
              <p:nvPr/>
            </p:nvSpPr>
            <p:spPr>
              <a:xfrm>
                <a:off x="349267" y="1336542"/>
                <a:ext cx="5428113" cy="2440028"/>
              </a:xfrm>
              <a:prstGeom prst="roundRect">
                <a:avLst>
                  <a:gd name="adj" fmla="val 267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86" name="Group 85">
                <a:extLst>
                  <a:ext uri="{FF2B5EF4-FFF2-40B4-BE49-F238E27FC236}">
                    <a16:creationId xmlns:a16="http://schemas.microsoft.com/office/drawing/2014/main" id="{B6EF41A7-4942-44CE-A85B-D6A0BCBF613F}"/>
                  </a:ext>
                </a:extLst>
              </p:cNvPr>
              <p:cNvGrpSpPr/>
              <p:nvPr/>
            </p:nvGrpSpPr>
            <p:grpSpPr>
              <a:xfrm>
                <a:off x="414923" y="998472"/>
                <a:ext cx="1354672" cy="1754711"/>
                <a:chOff x="913039" y="2976847"/>
                <a:chExt cx="2576272" cy="2528425"/>
              </a:xfrm>
            </p:grpSpPr>
            <p:sp>
              <p:nvSpPr>
                <p:cNvPr id="87" name="Freeform 19">
                  <a:extLst>
                    <a:ext uri="{FF2B5EF4-FFF2-40B4-BE49-F238E27FC236}">
                      <a16:creationId xmlns:a16="http://schemas.microsoft.com/office/drawing/2014/main" id="{B6C4055D-2AB0-4F86-9475-0AFBD265D456}"/>
                    </a:ext>
                  </a:extLst>
                </p:cNvPr>
                <p:cNvSpPr>
                  <a:spLocks/>
                </p:cNvSpPr>
                <p:nvPr/>
              </p:nvSpPr>
              <p:spPr bwMode="auto">
                <a:xfrm>
                  <a:off x="913039" y="4051331"/>
                  <a:ext cx="2576272" cy="1453941"/>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orbel" panose="020B0503020204020204"/>
                      <a:ea typeface="+mn-ea"/>
                      <a:cs typeface="+mn-cs"/>
                    </a:rPr>
                    <a:t>Homework Club </a:t>
                  </a:r>
                </a:p>
              </p:txBody>
            </p:sp>
            <p:sp>
              <p:nvSpPr>
                <p:cNvPr id="88" name="Freeform 20">
                  <a:extLst>
                    <a:ext uri="{FF2B5EF4-FFF2-40B4-BE49-F238E27FC236}">
                      <a16:creationId xmlns:a16="http://schemas.microsoft.com/office/drawing/2014/main" id="{431CFD13-CB92-40F4-B978-7B96D0AA0186}"/>
                    </a:ext>
                  </a:extLst>
                </p:cNvPr>
                <p:cNvSpPr>
                  <a:spLocks/>
                </p:cNvSpPr>
                <p:nvPr/>
              </p:nvSpPr>
              <p:spPr bwMode="auto">
                <a:xfrm>
                  <a:off x="1463193" y="2976847"/>
                  <a:ext cx="933552" cy="357084"/>
                </a:xfrm>
                <a:custGeom>
                  <a:avLst/>
                  <a:gdLst>
                    <a:gd name="T0" fmla="*/ 38 w 530"/>
                    <a:gd name="T1" fmla="*/ 112 h 265"/>
                    <a:gd name="T2" fmla="*/ 31 w 530"/>
                    <a:gd name="T3" fmla="*/ 69 h 265"/>
                    <a:gd name="T4" fmla="*/ 71 w 530"/>
                    <a:gd name="T5" fmla="*/ 55 h 265"/>
                    <a:gd name="T6" fmla="*/ 62 w 530"/>
                    <a:gd name="T7" fmla="*/ 12 h 265"/>
                    <a:gd name="T8" fmla="*/ 83 w 530"/>
                    <a:gd name="T9" fmla="*/ 5 h 265"/>
                    <a:gd name="T10" fmla="*/ 112 w 530"/>
                    <a:gd name="T11" fmla="*/ 0 h 265"/>
                    <a:gd name="T12" fmla="*/ 129 w 530"/>
                    <a:gd name="T13" fmla="*/ 41 h 265"/>
                    <a:gd name="T14" fmla="*/ 169 w 530"/>
                    <a:gd name="T15" fmla="*/ 31 h 265"/>
                    <a:gd name="T16" fmla="*/ 186 w 530"/>
                    <a:gd name="T17" fmla="*/ 72 h 265"/>
                    <a:gd name="T18" fmla="*/ 229 w 530"/>
                    <a:gd name="T19" fmla="*/ 64 h 265"/>
                    <a:gd name="T20" fmla="*/ 243 w 530"/>
                    <a:gd name="T21" fmla="*/ 105 h 265"/>
                    <a:gd name="T22" fmla="*/ 286 w 530"/>
                    <a:gd name="T23" fmla="*/ 98 h 265"/>
                    <a:gd name="T24" fmla="*/ 301 w 530"/>
                    <a:gd name="T25" fmla="*/ 138 h 265"/>
                    <a:gd name="T26" fmla="*/ 344 w 530"/>
                    <a:gd name="T27" fmla="*/ 129 h 265"/>
                    <a:gd name="T28" fmla="*/ 358 w 530"/>
                    <a:gd name="T29" fmla="*/ 169 h 265"/>
                    <a:gd name="T30" fmla="*/ 401 w 530"/>
                    <a:gd name="T31" fmla="*/ 162 h 265"/>
                    <a:gd name="T32" fmla="*/ 415 w 530"/>
                    <a:gd name="T33" fmla="*/ 203 h 265"/>
                    <a:gd name="T34" fmla="*/ 458 w 530"/>
                    <a:gd name="T35" fmla="*/ 196 h 265"/>
                    <a:gd name="T36" fmla="*/ 472 w 530"/>
                    <a:gd name="T37" fmla="*/ 236 h 265"/>
                    <a:gd name="T38" fmla="*/ 515 w 530"/>
                    <a:gd name="T39" fmla="*/ 227 h 265"/>
                    <a:gd name="T40" fmla="*/ 530 w 530"/>
                    <a:gd name="T41" fmla="*/ 265 h 265"/>
                    <a:gd name="T42" fmla="*/ 0 w 530"/>
                    <a:gd name="T43" fmla="*/ 124 h 265"/>
                    <a:gd name="T44" fmla="*/ 38 w 530"/>
                    <a:gd name="T45" fmla="*/ 1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0" h="265">
                      <a:moveTo>
                        <a:pt x="38" y="112"/>
                      </a:moveTo>
                      <a:lnTo>
                        <a:pt x="31" y="69"/>
                      </a:lnTo>
                      <a:lnTo>
                        <a:pt x="71" y="55"/>
                      </a:lnTo>
                      <a:lnTo>
                        <a:pt x="62" y="12"/>
                      </a:lnTo>
                      <a:lnTo>
                        <a:pt x="83" y="5"/>
                      </a:lnTo>
                      <a:lnTo>
                        <a:pt x="112" y="0"/>
                      </a:lnTo>
                      <a:lnTo>
                        <a:pt x="129" y="41"/>
                      </a:lnTo>
                      <a:lnTo>
                        <a:pt x="169" y="31"/>
                      </a:lnTo>
                      <a:lnTo>
                        <a:pt x="186" y="72"/>
                      </a:lnTo>
                      <a:lnTo>
                        <a:pt x="229" y="64"/>
                      </a:lnTo>
                      <a:lnTo>
                        <a:pt x="243" y="105"/>
                      </a:lnTo>
                      <a:lnTo>
                        <a:pt x="286" y="98"/>
                      </a:lnTo>
                      <a:lnTo>
                        <a:pt x="301" y="138"/>
                      </a:lnTo>
                      <a:lnTo>
                        <a:pt x="344" y="129"/>
                      </a:lnTo>
                      <a:lnTo>
                        <a:pt x="358" y="169"/>
                      </a:lnTo>
                      <a:lnTo>
                        <a:pt x="401" y="162"/>
                      </a:lnTo>
                      <a:lnTo>
                        <a:pt x="415" y="203"/>
                      </a:lnTo>
                      <a:lnTo>
                        <a:pt x="458" y="196"/>
                      </a:lnTo>
                      <a:lnTo>
                        <a:pt x="472" y="236"/>
                      </a:lnTo>
                      <a:lnTo>
                        <a:pt x="515" y="227"/>
                      </a:lnTo>
                      <a:lnTo>
                        <a:pt x="530" y="265"/>
                      </a:lnTo>
                      <a:lnTo>
                        <a:pt x="0" y="124"/>
                      </a:lnTo>
                      <a:lnTo>
                        <a:pt x="38" y="112"/>
                      </a:lnTo>
                      <a:close/>
                    </a:path>
                  </a:pathLst>
                </a:custGeom>
                <a:solidFill>
                  <a:schemeClr val="bg1">
                    <a:lumMod val="75000"/>
                    <a:alpha val="2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grpSp>
            <p:nvGrpSpPr>
              <p:cNvPr id="96" name="Group 95">
                <a:extLst>
                  <a:ext uri="{FF2B5EF4-FFF2-40B4-BE49-F238E27FC236}">
                    <a16:creationId xmlns:a16="http://schemas.microsoft.com/office/drawing/2014/main" id="{999F468A-554E-4800-8F35-96E4D0462147}"/>
                  </a:ext>
                </a:extLst>
              </p:cNvPr>
              <p:cNvGrpSpPr/>
              <p:nvPr/>
            </p:nvGrpSpPr>
            <p:grpSpPr>
              <a:xfrm>
                <a:off x="4104379" y="1259928"/>
                <a:ext cx="1548082" cy="1406671"/>
                <a:chOff x="1088536" y="2976847"/>
                <a:chExt cx="1866590" cy="955995"/>
              </a:xfrm>
            </p:grpSpPr>
            <p:sp>
              <p:nvSpPr>
                <p:cNvPr id="98" name="Freeform 19">
                  <a:extLst>
                    <a:ext uri="{FF2B5EF4-FFF2-40B4-BE49-F238E27FC236}">
                      <a16:creationId xmlns:a16="http://schemas.microsoft.com/office/drawing/2014/main" id="{134269D2-CB66-4E43-99B1-D96A137E71ED}"/>
                    </a:ext>
                  </a:extLst>
                </p:cNvPr>
                <p:cNvSpPr>
                  <a:spLocks/>
                </p:cNvSpPr>
                <p:nvPr/>
              </p:nvSpPr>
              <p:spPr bwMode="auto">
                <a:xfrm>
                  <a:off x="1088536" y="3110273"/>
                  <a:ext cx="1866590" cy="822569"/>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99" name="Freeform 20">
                  <a:extLst>
                    <a:ext uri="{FF2B5EF4-FFF2-40B4-BE49-F238E27FC236}">
                      <a16:creationId xmlns:a16="http://schemas.microsoft.com/office/drawing/2014/main" id="{B88325F1-4D64-406E-9B5F-AEEA3568A4D7}"/>
                    </a:ext>
                  </a:extLst>
                </p:cNvPr>
                <p:cNvSpPr>
                  <a:spLocks/>
                </p:cNvSpPr>
                <p:nvPr/>
              </p:nvSpPr>
              <p:spPr bwMode="auto">
                <a:xfrm>
                  <a:off x="1463193" y="2976847"/>
                  <a:ext cx="933552" cy="357084"/>
                </a:xfrm>
                <a:custGeom>
                  <a:avLst/>
                  <a:gdLst>
                    <a:gd name="T0" fmla="*/ 38 w 530"/>
                    <a:gd name="T1" fmla="*/ 112 h 265"/>
                    <a:gd name="T2" fmla="*/ 31 w 530"/>
                    <a:gd name="T3" fmla="*/ 69 h 265"/>
                    <a:gd name="T4" fmla="*/ 71 w 530"/>
                    <a:gd name="T5" fmla="*/ 55 h 265"/>
                    <a:gd name="T6" fmla="*/ 62 w 530"/>
                    <a:gd name="T7" fmla="*/ 12 h 265"/>
                    <a:gd name="T8" fmla="*/ 83 w 530"/>
                    <a:gd name="T9" fmla="*/ 5 h 265"/>
                    <a:gd name="T10" fmla="*/ 112 w 530"/>
                    <a:gd name="T11" fmla="*/ 0 h 265"/>
                    <a:gd name="T12" fmla="*/ 129 w 530"/>
                    <a:gd name="T13" fmla="*/ 41 h 265"/>
                    <a:gd name="T14" fmla="*/ 169 w 530"/>
                    <a:gd name="T15" fmla="*/ 31 h 265"/>
                    <a:gd name="T16" fmla="*/ 186 w 530"/>
                    <a:gd name="T17" fmla="*/ 72 h 265"/>
                    <a:gd name="T18" fmla="*/ 229 w 530"/>
                    <a:gd name="T19" fmla="*/ 64 h 265"/>
                    <a:gd name="T20" fmla="*/ 243 w 530"/>
                    <a:gd name="T21" fmla="*/ 105 h 265"/>
                    <a:gd name="T22" fmla="*/ 286 w 530"/>
                    <a:gd name="T23" fmla="*/ 98 h 265"/>
                    <a:gd name="T24" fmla="*/ 301 w 530"/>
                    <a:gd name="T25" fmla="*/ 138 h 265"/>
                    <a:gd name="T26" fmla="*/ 344 w 530"/>
                    <a:gd name="T27" fmla="*/ 129 h 265"/>
                    <a:gd name="T28" fmla="*/ 358 w 530"/>
                    <a:gd name="T29" fmla="*/ 169 h 265"/>
                    <a:gd name="T30" fmla="*/ 401 w 530"/>
                    <a:gd name="T31" fmla="*/ 162 h 265"/>
                    <a:gd name="T32" fmla="*/ 415 w 530"/>
                    <a:gd name="T33" fmla="*/ 203 h 265"/>
                    <a:gd name="T34" fmla="*/ 458 w 530"/>
                    <a:gd name="T35" fmla="*/ 196 h 265"/>
                    <a:gd name="T36" fmla="*/ 472 w 530"/>
                    <a:gd name="T37" fmla="*/ 236 h 265"/>
                    <a:gd name="T38" fmla="*/ 515 w 530"/>
                    <a:gd name="T39" fmla="*/ 227 h 265"/>
                    <a:gd name="T40" fmla="*/ 530 w 530"/>
                    <a:gd name="T41" fmla="*/ 265 h 265"/>
                    <a:gd name="T42" fmla="*/ 0 w 530"/>
                    <a:gd name="T43" fmla="*/ 124 h 265"/>
                    <a:gd name="T44" fmla="*/ 38 w 530"/>
                    <a:gd name="T45" fmla="*/ 1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0" h="265">
                      <a:moveTo>
                        <a:pt x="38" y="112"/>
                      </a:moveTo>
                      <a:lnTo>
                        <a:pt x="31" y="69"/>
                      </a:lnTo>
                      <a:lnTo>
                        <a:pt x="71" y="55"/>
                      </a:lnTo>
                      <a:lnTo>
                        <a:pt x="62" y="12"/>
                      </a:lnTo>
                      <a:lnTo>
                        <a:pt x="83" y="5"/>
                      </a:lnTo>
                      <a:lnTo>
                        <a:pt x="112" y="0"/>
                      </a:lnTo>
                      <a:lnTo>
                        <a:pt x="129" y="41"/>
                      </a:lnTo>
                      <a:lnTo>
                        <a:pt x="169" y="31"/>
                      </a:lnTo>
                      <a:lnTo>
                        <a:pt x="186" y="72"/>
                      </a:lnTo>
                      <a:lnTo>
                        <a:pt x="229" y="64"/>
                      </a:lnTo>
                      <a:lnTo>
                        <a:pt x="243" y="105"/>
                      </a:lnTo>
                      <a:lnTo>
                        <a:pt x="286" y="98"/>
                      </a:lnTo>
                      <a:lnTo>
                        <a:pt x="301" y="138"/>
                      </a:lnTo>
                      <a:lnTo>
                        <a:pt x="344" y="129"/>
                      </a:lnTo>
                      <a:lnTo>
                        <a:pt x="358" y="169"/>
                      </a:lnTo>
                      <a:lnTo>
                        <a:pt x="401" y="162"/>
                      </a:lnTo>
                      <a:lnTo>
                        <a:pt x="415" y="203"/>
                      </a:lnTo>
                      <a:lnTo>
                        <a:pt x="458" y="196"/>
                      </a:lnTo>
                      <a:lnTo>
                        <a:pt x="472" y="236"/>
                      </a:lnTo>
                      <a:lnTo>
                        <a:pt x="515" y="227"/>
                      </a:lnTo>
                      <a:lnTo>
                        <a:pt x="530" y="265"/>
                      </a:lnTo>
                      <a:lnTo>
                        <a:pt x="0" y="124"/>
                      </a:lnTo>
                      <a:lnTo>
                        <a:pt x="38" y="112"/>
                      </a:lnTo>
                      <a:close/>
                    </a:path>
                  </a:pathLst>
                </a:custGeom>
                <a:solidFill>
                  <a:schemeClr val="bg1">
                    <a:lumMod val="75000"/>
                    <a:alpha val="2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79" name="Freeform 19">
                <a:extLst>
                  <a:ext uri="{FF2B5EF4-FFF2-40B4-BE49-F238E27FC236}">
                    <a16:creationId xmlns:a16="http://schemas.microsoft.com/office/drawing/2014/main" id="{E25F0E87-846D-FE1D-74E7-C14DA4E0E41D}"/>
                  </a:ext>
                </a:extLst>
              </p:cNvPr>
              <p:cNvSpPr>
                <a:spLocks/>
              </p:cNvSpPr>
              <p:nvPr/>
            </p:nvSpPr>
            <p:spPr bwMode="auto">
              <a:xfrm>
                <a:off x="1871787" y="2464865"/>
                <a:ext cx="2247280" cy="1290789"/>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orbel" panose="020B0503020204020204"/>
                    <a:ea typeface="+mn-ea"/>
                    <a:cs typeface="+mn-cs"/>
                  </a:rPr>
                  <a:t>Family Support Meetings in all Beacons.</a:t>
                </a:r>
              </a:p>
            </p:txBody>
          </p:sp>
          <p:sp>
            <p:nvSpPr>
              <p:cNvPr id="78" name="TextBox 77">
                <a:extLst>
                  <a:ext uri="{FF2B5EF4-FFF2-40B4-BE49-F238E27FC236}">
                    <a16:creationId xmlns:a16="http://schemas.microsoft.com/office/drawing/2014/main" id="{E6A2845D-7E51-4BFF-A5C4-AA6CFE1D4853}"/>
                  </a:ext>
                </a:extLst>
              </p:cNvPr>
              <p:cNvSpPr txBox="1"/>
              <p:nvPr/>
            </p:nvSpPr>
            <p:spPr>
              <a:xfrm>
                <a:off x="480363" y="1371288"/>
                <a:ext cx="2415627"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1. Blantyre. </a:t>
                </a:r>
                <a:r>
                  <a:rPr kumimoji="0" lang="en-IN" sz="2000" b="0" i="0" u="none" strike="noStrike" kern="120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 </a:t>
                </a:r>
              </a:p>
            </p:txBody>
          </p:sp>
        </p:grpSp>
        <p:grpSp>
          <p:nvGrpSpPr>
            <p:cNvPr id="91" name="Group 90">
              <a:extLst>
                <a:ext uri="{FF2B5EF4-FFF2-40B4-BE49-F238E27FC236}">
                  <a16:creationId xmlns:a16="http://schemas.microsoft.com/office/drawing/2014/main" id="{092596AB-DC70-42FB-A987-31482DB3FC12}"/>
                </a:ext>
              </a:extLst>
            </p:cNvPr>
            <p:cNvGrpSpPr/>
            <p:nvPr/>
          </p:nvGrpSpPr>
          <p:grpSpPr>
            <a:xfrm>
              <a:off x="2031995" y="837135"/>
              <a:ext cx="1808984" cy="1128323"/>
              <a:chOff x="-1070906" y="2976847"/>
              <a:chExt cx="3467651" cy="2128615"/>
            </a:xfrm>
          </p:grpSpPr>
          <p:sp>
            <p:nvSpPr>
              <p:cNvPr id="93" name="Freeform 19">
                <a:extLst>
                  <a:ext uri="{FF2B5EF4-FFF2-40B4-BE49-F238E27FC236}">
                    <a16:creationId xmlns:a16="http://schemas.microsoft.com/office/drawing/2014/main" id="{0246F70C-DF4D-4EBA-871B-D24A054CE7D6}"/>
                  </a:ext>
                </a:extLst>
              </p:cNvPr>
              <p:cNvSpPr>
                <a:spLocks/>
              </p:cNvSpPr>
              <p:nvPr/>
            </p:nvSpPr>
            <p:spPr bwMode="auto">
              <a:xfrm>
                <a:off x="-1070906" y="3318452"/>
                <a:ext cx="3282835" cy="1787010"/>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orbel" panose="020B0503020204020204"/>
                    <a:ea typeface="+mn-ea"/>
                    <a:cs typeface="+mn-cs"/>
                  </a:rPr>
                  <a:t>  Family Liaison Worker based in all Beacons.</a:t>
                </a:r>
              </a:p>
            </p:txBody>
          </p:sp>
          <p:sp>
            <p:nvSpPr>
              <p:cNvPr id="94" name="Freeform 20">
                <a:extLst>
                  <a:ext uri="{FF2B5EF4-FFF2-40B4-BE49-F238E27FC236}">
                    <a16:creationId xmlns:a16="http://schemas.microsoft.com/office/drawing/2014/main" id="{0A2D7C7D-D19A-475F-82A0-A8C1894143DF}"/>
                  </a:ext>
                </a:extLst>
              </p:cNvPr>
              <p:cNvSpPr>
                <a:spLocks/>
              </p:cNvSpPr>
              <p:nvPr/>
            </p:nvSpPr>
            <p:spPr bwMode="auto">
              <a:xfrm>
                <a:off x="1463193" y="2976847"/>
                <a:ext cx="933552" cy="357084"/>
              </a:xfrm>
              <a:custGeom>
                <a:avLst/>
                <a:gdLst>
                  <a:gd name="T0" fmla="*/ 38 w 530"/>
                  <a:gd name="T1" fmla="*/ 112 h 265"/>
                  <a:gd name="T2" fmla="*/ 31 w 530"/>
                  <a:gd name="T3" fmla="*/ 69 h 265"/>
                  <a:gd name="T4" fmla="*/ 71 w 530"/>
                  <a:gd name="T5" fmla="*/ 55 h 265"/>
                  <a:gd name="T6" fmla="*/ 62 w 530"/>
                  <a:gd name="T7" fmla="*/ 12 h 265"/>
                  <a:gd name="T8" fmla="*/ 83 w 530"/>
                  <a:gd name="T9" fmla="*/ 5 h 265"/>
                  <a:gd name="T10" fmla="*/ 112 w 530"/>
                  <a:gd name="T11" fmla="*/ 0 h 265"/>
                  <a:gd name="T12" fmla="*/ 129 w 530"/>
                  <a:gd name="T13" fmla="*/ 41 h 265"/>
                  <a:gd name="T14" fmla="*/ 169 w 530"/>
                  <a:gd name="T15" fmla="*/ 31 h 265"/>
                  <a:gd name="T16" fmla="*/ 186 w 530"/>
                  <a:gd name="T17" fmla="*/ 72 h 265"/>
                  <a:gd name="T18" fmla="*/ 229 w 530"/>
                  <a:gd name="T19" fmla="*/ 64 h 265"/>
                  <a:gd name="T20" fmla="*/ 243 w 530"/>
                  <a:gd name="T21" fmla="*/ 105 h 265"/>
                  <a:gd name="T22" fmla="*/ 286 w 530"/>
                  <a:gd name="T23" fmla="*/ 98 h 265"/>
                  <a:gd name="T24" fmla="*/ 301 w 530"/>
                  <a:gd name="T25" fmla="*/ 138 h 265"/>
                  <a:gd name="T26" fmla="*/ 344 w 530"/>
                  <a:gd name="T27" fmla="*/ 129 h 265"/>
                  <a:gd name="T28" fmla="*/ 358 w 530"/>
                  <a:gd name="T29" fmla="*/ 169 h 265"/>
                  <a:gd name="T30" fmla="*/ 401 w 530"/>
                  <a:gd name="T31" fmla="*/ 162 h 265"/>
                  <a:gd name="T32" fmla="*/ 415 w 530"/>
                  <a:gd name="T33" fmla="*/ 203 h 265"/>
                  <a:gd name="T34" fmla="*/ 458 w 530"/>
                  <a:gd name="T35" fmla="*/ 196 h 265"/>
                  <a:gd name="T36" fmla="*/ 472 w 530"/>
                  <a:gd name="T37" fmla="*/ 236 h 265"/>
                  <a:gd name="T38" fmla="*/ 515 w 530"/>
                  <a:gd name="T39" fmla="*/ 227 h 265"/>
                  <a:gd name="T40" fmla="*/ 530 w 530"/>
                  <a:gd name="T41" fmla="*/ 265 h 265"/>
                  <a:gd name="T42" fmla="*/ 0 w 530"/>
                  <a:gd name="T43" fmla="*/ 124 h 265"/>
                  <a:gd name="T44" fmla="*/ 38 w 530"/>
                  <a:gd name="T45" fmla="*/ 1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0" h="265">
                    <a:moveTo>
                      <a:pt x="38" y="112"/>
                    </a:moveTo>
                    <a:lnTo>
                      <a:pt x="31" y="69"/>
                    </a:lnTo>
                    <a:lnTo>
                      <a:pt x="71" y="55"/>
                    </a:lnTo>
                    <a:lnTo>
                      <a:pt x="62" y="12"/>
                    </a:lnTo>
                    <a:lnTo>
                      <a:pt x="83" y="5"/>
                    </a:lnTo>
                    <a:lnTo>
                      <a:pt x="112" y="0"/>
                    </a:lnTo>
                    <a:lnTo>
                      <a:pt x="129" y="41"/>
                    </a:lnTo>
                    <a:lnTo>
                      <a:pt x="169" y="31"/>
                    </a:lnTo>
                    <a:lnTo>
                      <a:pt x="186" y="72"/>
                    </a:lnTo>
                    <a:lnTo>
                      <a:pt x="229" y="64"/>
                    </a:lnTo>
                    <a:lnTo>
                      <a:pt x="243" y="105"/>
                    </a:lnTo>
                    <a:lnTo>
                      <a:pt x="286" y="98"/>
                    </a:lnTo>
                    <a:lnTo>
                      <a:pt x="301" y="138"/>
                    </a:lnTo>
                    <a:lnTo>
                      <a:pt x="344" y="129"/>
                    </a:lnTo>
                    <a:lnTo>
                      <a:pt x="358" y="169"/>
                    </a:lnTo>
                    <a:lnTo>
                      <a:pt x="401" y="162"/>
                    </a:lnTo>
                    <a:lnTo>
                      <a:pt x="415" y="203"/>
                    </a:lnTo>
                    <a:lnTo>
                      <a:pt x="458" y="196"/>
                    </a:lnTo>
                    <a:lnTo>
                      <a:pt x="472" y="236"/>
                    </a:lnTo>
                    <a:lnTo>
                      <a:pt x="515" y="227"/>
                    </a:lnTo>
                    <a:lnTo>
                      <a:pt x="530" y="265"/>
                    </a:lnTo>
                    <a:lnTo>
                      <a:pt x="0" y="124"/>
                    </a:lnTo>
                    <a:lnTo>
                      <a:pt x="38" y="112"/>
                    </a:lnTo>
                    <a:close/>
                  </a:path>
                </a:pathLst>
              </a:custGeom>
              <a:solidFill>
                <a:schemeClr val="bg1">
                  <a:lumMod val="75000"/>
                  <a:alpha val="2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grpSp>
      <p:grpSp>
        <p:nvGrpSpPr>
          <p:cNvPr id="3" name="Group 2">
            <a:extLst>
              <a:ext uri="{FF2B5EF4-FFF2-40B4-BE49-F238E27FC236}">
                <a16:creationId xmlns:a16="http://schemas.microsoft.com/office/drawing/2014/main" id="{2C0DFA65-7281-361B-1144-3BF62DEDDF0C}"/>
              </a:ext>
            </a:extLst>
          </p:cNvPr>
          <p:cNvGrpSpPr/>
          <p:nvPr/>
        </p:nvGrpSpPr>
        <p:grpSpPr>
          <a:xfrm>
            <a:off x="6139047" y="3659572"/>
            <a:ext cx="5430600" cy="2437477"/>
            <a:chOff x="6172488" y="3672368"/>
            <a:chExt cx="5430600" cy="2437477"/>
          </a:xfrm>
        </p:grpSpPr>
        <p:grpSp>
          <p:nvGrpSpPr>
            <p:cNvPr id="23" name="Group 22">
              <a:extLst>
                <a:ext uri="{FF2B5EF4-FFF2-40B4-BE49-F238E27FC236}">
                  <a16:creationId xmlns:a16="http://schemas.microsoft.com/office/drawing/2014/main" id="{9F6EB3A3-08FE-F466-7611-B6E118807570}"/>
                </a:ext>
              </a:extLst>
            </p:cNvPr>
            <p:cNvGrpSpPr/>
            <p:nvPr/>
          </p:nvGrpSpPr>
          <p:grpSpPr>
            <a:xfrm>
              <a:off x="6172488" y="3672368"/>
              <a:ext cx="5430600" cy="2437477"/>
              <a:chOff x="6137124" y="3672368"/>
              <a:chExt cx="5430600" cy="2437477"/>
            </a:xfrm>
          </p:grpSpPr>
          <p:sp>
            <p:nvSpPr>
              <p:cNvPr id="76" name="Rectangle: Rounded Corners 75">
                <a:extLst>
                  <a:ext uri="{FF2B5EF4-FFF2-40B4-BE49-F238E27FC236}">
                    <a16:creationId xmlns:a16="http://schemas.microsoft.com/office/drawing/2014/main" id="{6766C18E-4579-4FAC-9CBB-533752081270}"/>
                  </a:ext>
                </a:extLst>
              </p:cNvPr>
              <p:cNvSpPr/>
              <p:nvPr/>
            </p:nvSpPr>
            <p:spPr>
              <a:xfrm>
                <a:off x="6139611" y="3672368"/>
                <a:ext cx="5428113" cy="2437477"/>
              </a:xfrm>
              <a:prstGeom prst="roundRect">
                <a:avLst>
                  <a:gd name="adj" fmla="val 267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22" name="Group 21">
                <a:extLst>
                  <a:ext uri="{FF2B5EF4-FFF2-40B4-BE49-F238E27FC236}">
                    <a16:creationId xmlns:a16="http://schemas.microsoft.com/office/drawing/2014/main" id="{6DB04B04-C263-B974-8278-2D4833F1AC57}"/>
                  </a:ext>
                </a:extLst>
              </p:cNvPr>
              <p:cNvGrpSpPr/>
              <p:nvPr/>
            </p:nvGrpSpPr>
            <p:grpSpPr>
              <a:xfrm>
                <a:off x="6137124" y="3733981"/>
                <a:ext cx="5313052" cy="2280725"/>
                <a:chOff x="6138987" y="3772859"/>
                <a:chExt cx="5313052" cy="2280725"/>
              </a:xfrm>
            </p:grpSpPr>
            <p:sp>
              <p:nvSpPr>
                <p:cNvPr id="84" name="TextBox 83">
                  <a:extLst>
                    <a:ext uri="{FF2B5EF4-FFF2-40B4-BE49-F238E27FC236}">
                      <a16:creationId xmlns:a16="http://schemas.microsoft.com/office/drawing/2014/main" id="{84614B41-8ED8-478B-BB41-9450DC19A6F1}"/>
                    </a:ext>
                  </a:extLst>
                </p:cNvPr>
                <p:cNvSpPr txBox="1"/>
                <p:nvPr/>
              </p:nvSpPr>
              <p:spPr>
                <a:xfrm>
                  <a:off x="6207246" y="3789381"/>
                  <a:ext cx="2415627"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3. Cambuslang. </a:t>
                  </a:r>
                </a:p>
              </p:txBody>
            </p:sp>
            <p:sp>
              <p:nvSpPr>
                <p:cNvPr id="133" name="Freeform 19">
                  <a:extLst>
                    <a:ext uri="{FF2B5EF4-FFF2-40B4-BE49-F238E27FC236}">
                      <a16:creationId xmlns:a16="http://schemas.microsoft.com/office/drawing/2014/main" id="{26365339-41CD-4995-BFEB-6C2FA910B071}"/>
                    </a:ext>
                  </a:extLst>
                </p:cNvPr>
                <p:cNvSpPr>
                  <a:spLocks/>
                </p:cNvSpPr>
                <p:nvPr/>
              </p:nvSpPr>
              <p:spPr bwMode="auto">
                <a:xfrm>
                  <a:off x="6138987" y="4090083"/>
                  <a:ext cx="1797864" cy="941911"/>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nvGrpSpPr>
                <p:cNvPr id="136" name="Group 135">
                  <a:extLst>
                    <a:ext uri="{FF2B5EF4-FFF2-40B4-BE49-F238E27FC236}">
                      <a16:creationId xmlns:a16="http://schemas.microsoft.com/office/drawing/2014/main" id="{068F6EBD-746A-4DC9-9D62-D00D2D47C145}"/>
                    </a:ext>
                  </a:extLst>
                </p:cNvPr>
                <p:cNvGrpSpPr/>
                <p:nvPr/>
              </p:nvGrpSpPr>
              <p:grpSpPr>
                <a:xfrm>
                  <a:off x="10019878" y="3772859"/>
                  <a:ext cx="1432161" cy="2280725"/>
                  <a:chOff x="659064" y="1418227"/>
                  <a:chExt cx="3207035" cy="2187061"/>
                </a:xfrm>
              </p:grpSpPr>
              <p:sp>
                <p:nvSpPr>
                  <p:cNvPr id="138" name="Freeform 19">
                    <a:extLst>
                      <a:ext uri="{FF2B5EF4-FFF2-40B4-BE49-F238E27FC236}">
                        <a16:creationId xmlns:a16="http://schemas.microsoft.com/office/drawing/2014/main" id="{43A8C533-B6D2-4447-9DE4-1CD92EC9FCDD}"/>
                      </a:ext>
                    </a:extLst>
                  </p:cNvPr>
                  <p:cNvSpPr>
                    <a:spLocks/>
                  </p:cNvSpPr>
                  <p:nvPr/>
                </p:nvSpPr>
                <p:spPr bwMode="auto">
                  <a:xfrm>
                    <a:off x="659064" y="1418227"/>
                    <a:ext cx="3207035" cy="2187061"/>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39" name="Freeform 20">
                    <a:extLst>
                      <a:ext uri="{FF2B5EF4-FFF2-40B4-BE49-F238E27FC236}">
                        <a16:creationId xmlns:a16="http://schemas.microsoft.com/office/drawing/2014/main" id="{F1672252-29BB-4EF4-807A-E5C1B378090D}"/>
                      </a:ext>
                    </a:extLst>
                  </p:cNvPr>
                  <p:cNvSpPr>
                    <a:spLocks/>
                  </p:cNvSpPr>
                  <p:nvPr/>
                </p:nvSpPr>
                <p:spPr bwMode="auto">
                  <a:xfrm>
                    <a:off x="1463193" y="2976847"/>
                    <a:ext cx="933552" cy="357084"/>
                  </a:xfrm>
                  <a:custGeom>
                    <a:avLst/>
                    <a:gdLst>
                      <a:gd name="T0" fmla="*/ 38 w 530"/>
                      <a:gd name="T1" fmla="*/ 112 h 265"/>
                      <a:gd name="T2" fmla="*/ 31 w 530"/>
                      <a:gd name="T3" fmla="*/ 69 h 265"/>
                      <a:gd name="T4" fmla="*/ 71 w 530"/>
                      <a:gd name="T5" fmla="*/ 55 h 265"/>
                      <a:gd name="T6" fmla="*/ 62 w 530"/>
                      <a:gd name="T7" fmla="*/ 12 h 265"/>
                      <a:gd name="T8" fmla="*/ 83 w 530"/>
                      <a:gd name="T9" fmla="*/ 5 h 265"/>
                      <a:gd name="T10" fmla="*/ 112 w 530"/>
                      <a:gd name="T11" fmla="*/ 0 h 265"/>
                      <a:gd name="T12" fmla="*/ 129 w 530"/>
                      <a:gd name="T13" fmla="*/ 41 h 265"/>
                      <a:gd name="T14" fmla="*/ 169 w 530"/>
                      <a:gd name="T15" fmla="*/ 31 h 265"/>
                      <a:gd name="T16" fmla="*/ 186 w 530"/>
                      <a:gd name="T17" fmla="*/ 72 h 265"/>
                      <a:gd name="T18" fmla="*/ 229 w 530"/>
                      <a:gd name="T19" fmla="*/ 64 h 265"/>
                      <a:gd name="T20" fmla="*/ 243 w 530"/>
                      <a:gd name="T21" fmla="*/ 105 h 265"/>
                      <a:gd name="T22" fmla="*/ 286 w 530"/>
                      <a:gd name="T23" fmla="*/ 98 h 265"/>
                      <a:gd name="T24" fmla="*/ 301 w 530"/>
                      <a:gd name="T25" fmla="*/ 138 h 265"/>
                      <a:gd name="T26" fmla="*/ 344 w 530"/>
                      <a:gd name="T27" fmla="*/ 129 h 265"/>
                      <a:gd name="T28" fmla="*/ 358 w 530"/>
                      <a:gd name="T29" fmla="*/ 169 h 265"/>
                      <a:gd name="T30" fmla="*/ 401 w 530"/>
                      <a:gd name="T31" fmla="*/ 162 h 265"/>
                      <a:gd name="T32" fmla="*/ 415 w 530"/>
                      <a:gd name="T33" fmla="*/ 203 h 265"/>
                      <a:gd name="T34" fmla="*/ 458 w 530"/>
                      <a:gd name="T35" fmla="*/ 196 h 265"/>
                      <a:gd name="T36" fmla="*/ 472 w 530"/>
                      <a:gd name="T37" fmla="*/ 236 h 265"/>
                      <a:gd name="T38" fmla="*/ 515 w 530"/>
                      <a:gd name="T39" fmla="*/ 227 h 265"/>
                      <a:gd name="T40" fmla="*/ 530 w 530"/>
                      <a:gd name="T41" fmla="*/ 265 h 265"/>
                      <a:gd name="T42" fmla="*/ 0 w 530"/>
                      <a:gd name="T43" fmla="*/ 124 h 265"/>
                      <a:gd name="T44" fmla="*/ 38 w 530"/>
                      <a:gd name="T45" fmla="*/ 11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0" h="265">
                        <a:moveTo>
                          <a:pt x="38" y="112"/>
                        </a:moveTo>
                        <a:lnTo>
                          <a:pt x="31" y="69"/>
                        </a:lnTo>
                        <a:lnTo>
                          <a:pt x="71" y="55"/>
                        </a:lnTo>
                        <a:lnTo>
                          <a:pt x="62" y="12"/>
                        </a:lnTo>
                        <a:lnTo>
                          <a:pt x="83" y="5"/>
                        </a:lnTo>
                        <a:lnTo>
                          <a:pt x="112" y="0"/>
                        </a:lnTo>
                        <a:lnTo>
                          <a:pt x="129" y="41"/>
                        </a:lnTo>
                        <a:lnTo>
                          <a:pt x="169" y="31"/>
                        </a:lnTo>
                        <a:lnTo>
                          <a:pt x="186" y="72"/>
                        </a:lnTo>
                        <a:lnTo>
                          <a:pt x="229" y="64"/>
                        </a:lnTo>
                        <a:lnTo>
                          <a:pt x="243" y="105"/>
                        </a:lnTo>
                        <a:lnTo>
                          <a:pt x="286" y="98"/>
                        </a:lnTo>
                        <a:lnTo>
                          <a:pt x="301" y="138"/>
                        </a:lnTo>
                        <a:lnTo>
                          <a:pt x="344" y="129"/>
                        </a:lnTo>
                        <a:lnTo>
                          <a:pt x="358" y="169"/>
                        </a:lnTo>
                        <a:lnTo>
                          <a:pt x="401" y="162"/>
                        </a:lnTo>
                        <a:lnTo>
                          <a:pt x="415" y="203"/>
                        </a:lnTo>
                        <a:lnTo>
                          <a:pt x="458" y="196"/>
                        </a:lnTo>
                        <a:lnTo>
                          <a:pt x="472" y="236"/>
                        </a:lnTo>
                        <a:lnTo>
                          <a:pt x="515" y="227"/>
                        </a:lnTo>
                        <a:lnTo>
                          <a:pt x="530" y="265"/>
                        </a:lnTo>
                        <a:lnTo>
                          <a:pt x="0" y="124"/>
                        </a:lnTo>
                        <a:lnTo>
                          <a:pt x="38" y="112"/>
                        </a:lnTo>
                        <a:close/>
                      </a:path>
                    </a:pathLst>
                  </a:custGeom>
                  <a:solidFill>
                    <a:schemeClr val="bg1">
                      <a:lumMod val="75000"/>
                      <a:alpha val="2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143" name="Freeform 19">
                  <a:extLst>
                    <a:ext uri="{FF2B5EF4-FFF2-40B4-BE49-F238E27FC236}">
                      <a16:creationId xmlns:a16="http://schemas.microsoft.com/office/drawing/2014/main" id="{58471CC9-3A4F-4D4A-98F8-ACD12782189E}"/>
                    </a:ext>
                  </a:extLst>
                </p:cNvPr>
                <p:cNvSpPr>
                  <a:spLocks/>
                </p:cNvSpPr>
                <p:nvPr/>
              </p:nvSpPr>
              <p:spPr bwMode="auto">
                <a:xfrm>
                  <a:off x="7993924" y="3873897"/>
                  <a:ext cx="1931768" cy="976654"/>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orbel" panose="020B0503020204020204"/>
                      <a:ea typeface="+mn-ea"/>
                      <a:cs typeface="+mn-cs"/>
                    </a:rPr>
                    <a:t>WFA and FIP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orbel" panose="020B0503020204020204"/>
                      <a:ea typeface="+mn-ea"/>
                      <a:cs typeface="+mn-cs"/>
                    </a:rPr>
                    <a:t>Training.</a:t>
                  </a:r>
                </a:p>
              </p:txBody>
            </p:sp>
            <p:sp>
              <p:nvSpPr>
                <p:cNvPr id="70" name="TextBox 69">
                  <a:extLst>
                    <a:ext uri="{FF2B5EF4-FFF2-40B4-BE49-F238E27FC236}">
                      <a16:creationId xmlns:a16="http://schemas.microsoft.com/office/drawing/2014/main" id="{71866BE4-7BD1-FD05-E686-0932B1B79778}"/>
                    </a:ext>
                  </a:extLst>
                </p:cNvPr>
                <p:cNvSpPr txBox="1"/>
                <p:nvPr/>
              </p:nvSpPr>
              <p:spPr>
                <a:xfrm>
                  <a:off x="6306068" y="4147744"/>
                  <a:ext cx="1536597"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orbel" panose="020B0503020204020204"/>
                      <a:ea typeface="+mn-ea"/>
                      <a:cs typeface="+mn-cs"/>
                    </a:rPr>
                    <a:t>Family First Responder's</a:t>
                  </a:r>
                </a:p>
              </p:txBody>
            </p:sp>
          </p:grpSp>
        </p:grpSp>
        <p:sp>
          <p:nvSpPr>
            <p:cNvPr id="59" name="Freeform 19">
              <a:extLst>
                <a:ext uri="{FF2B5EF4-FFF2-40B4-BE49-F238E27FC236}">
                  <a16:creationId xmlns:a16="http://schemas.microsoft.com/office/drawing/2014/main" id="{FD4E5487-C00B-33E8-7C68-E35E4E15399F}"/>
                </a:ext>
              </a:extLst>
            </p:cNvPr>
            <p:cNvSpPr>
              <a:spLocks/>
            </p:cNvSpPr>
            <p:nvPr/>
          </p:nvSpPr>
          <p:spPr bwMode="auto">
            <a:xfrm>
              <a:off x="8003401" y="4951253"/>
              <a:ext cx="2035095" cy="976654"/>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orbel" panose="020B0503020204020204"/>
                  <a:ea typeface="+mn-ea"/>
                  <a:cs typeface="+mn-cs"/>
                </a:rPr>
                <a:t>Joint Family and lived experience open meeting.</a:t>
              </a:r>
            </a:p>
          </p:txBody>
        </p:sp>
      </p:grpSp>
      <p:sp>
        <p:nvSpPr>
          <p:cNvPr id="7" name="TextBox 6">
            <a:extLst>
              <a:ext uri="{FF2B5EF4-FFF2-40B4-BE49-F238E27FC236}">
                <a16:creationId xmlns:a16="http://schemas.microsoft.com/office/drawing/2014/main" id="{FBF76048-3D3F-AF9B-A31F-94B58F959056}"/>
              </a:ext>
            </a:extLst>
          </p:cNvPr>
          <p:cNvSpPr txBox="1"/>
          <p:nvPr/>
        </p:nvSpPr>
        <p:spPr>
          <a:xfrm>
            <a:off x="4261405" y="1137058"/>
            <a:ext cx="1527801" cy="92333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orbel" panose="020B0503020204020204"/>
                <a:ea typeface="+mn-ea"/>
                <a:cs typeface="+mn-cs"/>
              </a:rPr>
              <a:t>Joint Events throughout the year.</a:t>
            </a: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22D0E302-3119-12F8-9209-E8CB3EDAFD26}"/>
              </a:ext>
            </a:extLst>
          </p:cNvPr>
          <p:cNvSpPr txBox="1"/>
          <p:nvPr/>
        </p:nvSpPr>
        <p:spPr>
          <a:xfrm>
            <a:off x="10096585" y="3877121"/>
            <a:ext cx="1302819" cy="203132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orbel" panose="020B0503020204020204"/>
                <a:ea typeface="+mn-ea"/>
                <a:cs typeface="+mn-cs"/>
              </a:rPr>
              <a:t>MAT Standards training jointly delivered by Beacons and MSD </a:t>
            </a:r>
          </a:p>
        </p:txBody>
      </p:sp>
      <p:sp>
        <p:nvSpPr>
          <p:cNvPr id="5" name="Freeform 19">
            <a:extLst>
              <a:ext uri="{FF2B5EF4-FFF2-40B4-BE49-F238E27FC236}">
                <a16:creationId xmlns:a16="http://schemas.microsoft.com/office/drawing/2014/main" id="{0024F7FC-C412-5C64-938A-2575C6A2C3E1}"/>
              </a:ext>
            </a:extLst>
          </p:cNvPr>
          <p:cNvSpPr>
            <a:spLocks/>
          </p:cNvSpPr>
          <p:nvPr/>
        </p:nvSpPr>
        <p:spPr bwMode="auto">
          <a:xfrm>
            <a:off x="518534" y="2391593"/>
            <a:ext cx="1354672" cy="1009026"/>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prstClr val="black"/>
                </a:solidFill>
                <a:effectLst/>
                <a:uLnTx/>
                <a:uFillTx/>
                <a:latin typeface="Corbel" panose="020B0503020204020204"/>
                <a:ea typeface="+mn-ea"/>
                <a:cs typeface="+mn-cs"/>
              </a:rPr>
              <a:t>Family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prstClr val="black"/>
                </a:solidFill>
                <a:effectLst/>
                <a:uLnTx/>
                <a:uFillTx/>
                <a:latin typeface="Corbel" panose="020B0503020204020204"/>
                <a:ea typeface="+mn-ea"/>
                <a:cs typeface="+mn-cs"/>
              </a:rPr>
              <a:t>Saturday's/ Recovery Cafe.</a:t>
            </a:r>
          </a:p>
        </p:txBody>
      </p:sp>
      <p:sp>
        <p:nvSpPr>
          <p:cNvPr id="8" name="Freeform 19">
            <a:extLst>
              <a:ext uri="{FF2B5EF4-FFF2-40B4-BE49-F238E27FC236}">
                <a16:creationId xmlns:a16="http://schemas.microsoft.com/office/drawing/2014/main" id="{03CD25C6-3295-DCF3-2BC2-E5D7D9A573B2}"/>
              </a:ext>
            </a:extLst>
          </p:cNvPr>
          <p:cNvSpPr>
            <a:spLocks/>
          </p:cNvSpPr>
          <p:nvPr/>
        </p:nvSpPr>
        <p:spPr bwMode="auto">
          <a:xfrm>
            <a:off x="4260182" y="2343770"/>
            <a:ext cx="1401946" cy="1074647"/>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orbel" panose="020B0503020204020204"/>
                <a:ea typeface="+mn-ea"/>
                <a:cs typeface="+mn-cs"/>
              </a:rPr>
              <a:t>Phycology </a:t>
            </a: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orbel" panose="020B0503020204020204"/>
                <a:ea typeface="+mn-ea"/>
                <a:cs typeface="+mn-cs"/>
              </a:rPr>
              <a:t>Support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orbel" panose="020B0503020204020204"/>
                <a:ea typeface="+mn-ea"/>
                <a:cs typeface="+mn-cs"/>
              </a:rPr>
              <a:t>Group/ 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1" name="Freeform 19">
            <a:extLst>
              <a:ext uri="{FF2B5EF4-FFF2-40B4-BE49-F238E27FC236}">
                <a16:creationId xmlns:a16="http://schemas.microsoft.com/office/drawing/2014/main" id="{3B0FE2C0-CF35-73E5-6B82-001719469C47}"/>
              </a:ext>
            </a:extLst>
          </p:cNvPr>
          <p:cNvSpPr>
            <a:spLocks/>
          </p:cNvSpPr>
          <p:nvPr/>
        </p:nvSpPr>
        <p:spPr bwMode="auto">
          <a:xfrm>
            <a:off x="4396111" y="4980904"/>
            <a:ext cx="1120081" cy="964530"/>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black"/>
                </a:solidFill>
                <a:effectLst/>
                <a:uLnTx/>
                <a:uFillTx/>
                <a:latin typeface="Corbel" panose="020B0503020204020204"/>
                <a:ea typeface="+mn-ea"/>
                <a:cs typeface="+mn-cs"/>
              </a:rPr>
              <a:t>C.R.A.F.T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black"/>
                </a:solidFill>
                <a:effectLst/>
                <a:uLnTx/>
                <a:uFillTx/>
                <a:latin typeface="Corbel" panose="020B0503020204020204"/>
                <a:ea typeface="+mn-ea"/>
                <a:cs typeface="+mn-cs"/>
              </a:rPr>
              <a:t>Sessions.</a:t>
            </a:r>
          </a:p>
        </p:txBody>
      </p:sp>
      <p:sp>
        <p:nvSpPr>
          <p:cNvPr id="15" name="Freeform 19">
            <a:extLst>
              <a:ext uri="{FF2B5EF4-FFF2-40B4-BE49-F238E27FC236}">
                <a16:creationId xmlns:a16="http://schemas.microsoft.com/office/drawing/2014/main" id="{70206720-2CF7-1B64-96CC-E45615174BF7}"/>
              </a:ext>
            </a:extLst>
          </p:cNvPr>
          <p:cNvSpPr>
            <a:spLocks/>
          </p:cNvSpPr>
          <p:nvPr/>
        </p:nvSpPr>
        <p:spPr bwMode="auto">
          <a:xfrm>
            <a:off x="6309895" y="2672837"/>
            <a:ext cx="1726063" cy="747143"/>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orbel" panose="020B0503020204020204"/>
                <a:ea typeface="+mn-ea"/>
                <a:cs typeface="+mn-cs"/>
              </a:rPr>
              <a:t>Family Steer Group.</a:t>
            </a: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1" name="Freeform 19">
            <a:extLst>
              <a:ext uri="{FF2B5EF4-FFF2-40B4-BE49-F238E27FC236}">
                <a16:creationId xmlns:a16="http://schemas.microsoft.com/office/drawing/2014/main" id="{A2B4C8F0-19D4-170A-2C2A-94EE7ECD7610}"/>
              </a:ext>
            </a:extLst>
          </p:cNvPr>
          <p:cNvSpPr>
            <a:spLocks/>
          </p:cNvSpPr>
          <p:nvPr/>
        </p:nvSpPr>
        <p:spPr bwMode="auto">
          <a:xfrm>
            <a:off x="6187063" y="5098946"/>
            <a:ext cx="1797864" cy="941911"/>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black"/>
                </a:solidFill>
                <a:effectLst/>
                <a:uLnTx/>
                <a:uFillTx/>
                <a:latin typeface="Corbel" panose="020B0503020204020204"/>
                <a:ea typeface="+mn-ea"/>
                <a:cs typeface="+mn-cs"/>
              </a:rPr>
              <a:t>Whole Family National Strategy Official Launch.</a:t>
            </a: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5" name="Freeform 19">
            <a:extLst>
              <a:ext uri="{FF2B5EF4-FFF2-40B4-BE49-F238E27FC236}">
                <a16:creationId xmlns:a16="http://schemas.microsoft.com/office/drawing/2014/main" id="{F84C8834-ABFF-D918-A8DC-EA55960B0604}"/>
              </a:ext>
            </a:extLst>
          </p:cNvPr>
          <p:cNvSpPr>
            <a:spLocks/>
          </p:cNvSpPr>
          <p:nvPr/>
        </p:nvSpPr>
        <p:spPr bwMode="auto">
          <a:xfrm>
            <a:off x="2298987" y="5227709"/>
            <a:ext cx="1490309" cy="693631"/>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black"/>
                </a:solidFill>
                <a:effectLst/>
                <a:uLnTx/>
                <a:uFillTx/>
                <a:latin typeface="Corbel" panose="020B0503020204020204"/>
                <a:ea typeface="+mn-ea"/>
                <a:cs typeface="+mn-cs"/>
              </a:rPr>
              <a:t>Come Dine With Me</a:t>
            </a:r>
          </a:p>
        </p:txBody>
      </p:sp>
      <p:sp>
        <p:nvSpPr>
          <p:cNvPr id="27" name="Freeform 19">
            <a:extLst>
              <a:ext uri="{FF2B5EF4-FFF2-40B4-BE49-F238E27FC236}">
                <a16:creationId xmlns:a16="http://schemas.microsoft.com/office/drawing/2014/main" id="{36DA7193-45D6-3480-1B2A-F8330F62E1BF}"/>
              </a:ext>
            </a:extLst>
          </p:cNvPr>
          <p:cNvSpPr>
            <a:spLocks/>
          </p:cNvSpPr>
          <p:nvPr/>
        </p:nvSpPr>
        <p:spPr bwMode="auto">
          <a:xfrm>
            <a:off x="8236315" y="2491399"/>
            <a:ext cx="1592232" cy="943331"/>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orbel" panose="020B0503020204020204"/>
                <a:ea typeface="+mn-ea"/>
                <a:cs typeface="+mn-cs"/>
              </a:rPr>
              <a:t>All In The Family Launch.</a:t>
            </a: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8" name="Freeform 19">
            <a:extLst>
              <a:ext uri="{FF2B5EF4-FFF2-40B4-BE49-F238E27FC236}">
                <a16:creationId xmlns:a16="http://schemas.microsoft.com/office/drawing/2014/main" id="{2BF7C95D-0BCC-5B7D-EDFF-3716D6E49D16}"/>
              </a:ext>
            </a:extLst>
          </p:cNvPr>
          <p:cNvSpPr>
            <a:spLocks/>
          </p:cNvSpPr>
          <p:nvPr/>
        </p:nvSpPr>
        <p:spPr bwMode="auto">
          <a:xfrm>
            <a:off x="9843822" y="2293069"/>
            <a:ext cx="1623546" cy="1120782"/>
          </a:xfrm>
          <a:custGeom>
            <a:avLst/>
            <a:gdLst>
              <a:gd name="T0" fmla="*/ 1074 w 1074"/>
              <a:gd name="T1" fmla="*/ 1000 h 1079"/>
              <a:gd name="T2" fmla="*/ 1074 w 1074"/>
              <a:gd name="T3" fmla="*/ 933 h 1079"/>
              <a:gd name="T4" fmla="*/ 1074 w 1074"/>
              <a:gd name="T5" fmla="*/ 869 h 1079"/>
              <a:gd name="T6" fmla="*/ 1074 w 1074"/>
              <a:gd name="T7" fmla="*/ 804 h 1079"/>
              <a:gd name="T8" fmla="*/ 1074 w 1074"/>
              <a:gd name="T9" fmla="*/ 737 h 1079"/>
              <a:gd name="T10" fmla="*/ 1074 w 1074"/>
              <a:gd name="T11" fmla="*/ 673 h 1079"/>
              <a:gd name="T12" fmla="*/ 1074 w 1074"/>
              <a:gd name="T13" fmla="*/ 606 h 1079"/>
              <a:gd name="T14" fmla="*/ 1074 w 1074"/>
              <a:gd name="T15" fmla="*/ 542 h 1079"/>
              <a:gd name="T16" fmla="*/ 1074 w 1074"/>
              <a:gd name="T17" fmla="*/ 477 h 1079"/>
              <a:gd name="T18" fmla="*/ 1072 w 1074"/>
              <a:gd name="T19" fmla="*/ 410 h 1079"/>
              <a:gd name="T20" fmla="*/ 1072 w 1074"/>
              <a:gd name="T21" fmla="*/ 346 h 1079"/>
              <a:gd name="T22" fmla="*/ 1072 w 1074"/>
              <a:gd name="T23" fmla="*/ 279 h 1079"/>
              <a:gd name="T24" fmla="*/ 1072 w 1074"/>
              <a:gd name="T25" fmla="*/ 215 h 1079"/>
              <a:gd name="T26" fmla="*/ 1072 w 1074"/>
              <a:gd name="T27" fmla="*/ 150 h 1079"/>
              <a:gd name="T28" fmla="*/ 1072 w 1074"/>
              <a:gd name="T29" fmla="*/ 84 h 1079"/>
              <a:gd name="T30" fmla="*/ 1070 w 1074"/>
              <a:gd name="T31" fmla="*/ 21 h 1079"/>
              <a:gd name="T32" fmla="*/ 1012 w 1074"/>
              <a:gd name="T33" fmla="*/ 29 h 1079"/>
              <a:gd name="T34" fmla="*/ 948 w 1074"/>
              <a:gd name="T35" fmla="*/ 29 h 1079"/>
              <a:gd name="T36" fmla="*/ 881 w 1074"/>
              <a:gd name="T37" fmla="*/ 29 h 1079"/>
              <a:gd name="T38" fmla="*/ 817 w 1074"/>
              <a:gd name="T39" fmla="*/ 29 h 1079"/>
              <a:gd name="T40" fmla="*/ 752 w 1074"/>
              <a:gd name="T41" fmla="*/ 29 h 1079"/>
              <a:gd name="T42" fmla="*/ 685 w 1074"/>
              <a:gd name="T43" fmla="*/ 29 h 1079"/>
              <a:gd name="T44" fmla="*/ 621 w 1074"/>
              <a:gd name="T45" fmla="*/ 29 h 1079"/>
              <a:gd name="T46" fmla="*/ 554 w 1074"/>
              <a:gd name="T47" fmla="*/ 29 h 1079"/>
              <a:gd name="T48" fmla="*/ 490 w 1074"/>
              <a:gd name="T49" fmla="*/ 29 h 1079"/>
              <a:gd name="T50" fmla="*/ 425 w 1074"/>
              <a:gd name="T51" fmla="*/ 29 h 1079"/>
              <a:gd name="T52" fmla="*/ 358 w 1074"/>
              <a:gd name="T53" fmla="*/ 29 h 1079"/>
              <a:gd name="T54" fmla="*/ 294 w 1074"/>
              <a:gd name="T55" fmla="*/ 29 h 1079"/>
              <a:gd name="T56" fmla="*/ 227 w 1074"/>
              <a:gd name="T57" fmla="*/ 29 h 1079"/>
              <a:gd name="T58" fmla="*/ 163 w 1074"/>
              <a:gd name="T59" fmla="*/ 29 h 1079"/>
              <a:gd name="T60" fmla="*/ 98 w 1074"/>
              <a:gd name="T61" fmla="*/ 31 h 1079"/>
              <a:gd name="T62" fmla="*/ 32 w 1074"/>
              <a:gd name="T63" fmla="*/ 31 h 1079"/>
              <a:gd name="T64" fmla="*/ 29 w 1074"/>
              <a:gd name="T65" fmla="*/ 29 h 1079"/>
              <a:gd name="T66" fmla="*/ 29 w 1074"/>
              <a:gd name="T67" fmla="*/ 95 h 1079"/>
              <a:gd name="T68" fmla="*/ 29 w 1074"/>
              <a:gd name="T69" fmla="*/ 160 h 1079"/>
              <a:gd name="T70" fmla="*/ 29 w 1074"/>
              <a:gd name="T71" fmla="*/ 227 h 1079"/>
              <a:gd name="T72" fmla="*/ 29 w 1074"/>
              <a:gd name="T73" fmla="*/ 291 h 1079"/>
              <a:gd name="T74" fmla="*/ 29 w 1074"/>
              <a:gd name="T75" fmla="*/ 356 h 1079"/>
              <a:gd name="T76" fmla="*/ 29 w 1074"/>
              <a:gd name="T77" fmla="*/ 422 h 1079"/>
              <a:gd name="T78" fmla="*/ 29 w 1074"/>
              <a:gd name="T79" fmla="*/ 487 h 1079"/>
              <a:gd name="T80" fmla="*/ 29 w 1074"/>
              <a:gd name="T81" fmla="*/ 554 h 1079"/>
              <a:gd name="T82" fmla="*/ 29 w 1074"/>
              <a:gd name="T83" fmla="*/ 618 h 1079"/>
              <a:gd name="T84" fmla="*/ 29 w 1074"/>
              <a:gd name="T85" fmla="*/ 683 h 1079"/>
              <a:gd name="T86" fmla="*/ 29 w 1074"/>
              <a:gd name="T87" fmla="*/ 749 h 1079"/>
              <a:gd name="T88" fmla="*/ 29 w 1074"/>
              <a:gd name="T89" fmla="*/ 814 h 1079"/>
              <a:gd name="T90" fmla="*/ 29 w 1074"/>
              <a:gd name="T91" fmla="*/ 878 h 1079"/>
              <a:gd name="T92" fmla="*/ 3 w 1074"/>
              <a:gd name="T93" fmla="*/ 914 h 1079"/>
              <a:gd name="T94" fmla="*/ 535 w 1074"/>
              <a:gd name="T95" fmla="*/ 1055 h 1079"/>
              <a:gd name="T96" fmla="*/ 595 w 1074"/>
              <a:gd name="T97" fmla="*/ 1050 h 1079"/>
              <a:gd name="T98" fmla="*/ 659 w 1074"/>
              <a:gd name="T99" fmla="*/ 1050 h 1079"/>
              <a:gd name="T100" fmla="*/ 724 w 1074"/>
              <a:gd name="T101" fmla="*/ 1050 h 1079"/>
              <a:gd name="T102" fmla="*/ 790 w 1074"/>
              <a:gd name="T103" fmla="*/ 1050 h 1079"/>
              <a:gd name="T104" fmla="*/ 855 w 1074"/>
              <a:gd name="T105" fmla="*/ 1050 h 1079"/>
              <a:gd name="T106" fmla="*/ 922 w 1074"/>
              <a:gd name="T107" fmla="*/ 1050 h 1079"/>
              <a:gd name="T108" fmla="*/ 986 w 1074"/>
              <a:gd name="T109" fmla="*/ 1050 h 1079"/>
              <a:gd name="T110" fmla="*/ 1051 w 1074"/>
              <a:gd name="T111" fmla="*/ 1050 h 1079"/>
              <a:gd name="T112" fmla="*/ 1074 w 1074"/>
              <a:gd name="T113" fmla="*/ 1064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4" h="1079">
                <a:moveTo>
                  <a:pt x="1046" y="1031"/>
                </a:moveTo>
                <a:lnTo>
                  <a:pt x="1074" y="1000"/>
                </a:lnTo>
                <a:lnTo>
                  <a:pt x="1046" y="967"/>
                </a:lnTo>
                <a:lnTo>
                  <a:pt x="1074" y="933"/>
                </a:lnTo>
                <a:lnTo>
                  <a:pt x="1046" y="902"/>
                </a:lnTo>
                <a:lnTo>
                  <a:pt x="1074" y="869"/>
                </a:lnTo>
                <a:lnTo>
                  <a:pt x="1046" y="835"/>
                </a:lnTo>
                <a:lnTo>
                  <a:pt x="1074" y="804"/>
                </a:lnTo>
                <a:lnTo>
                  <a:pt x="1046" y="771"/>
                </a:lnTo>
                <a:lnTo>
                  <a:pt x="1074" y="737"/>
                </a:lnTo>
                <a:lnTo>
                  <a:pt x="1046" y="704"/>
                </a:lnTo>
                <a:lnTo>
                  <a:pt x="1074" y="673"/>
                </a:lnTo>
                <a:lnTo>
                  <a:pt x="1046" y="640"/>
                </a:lnTo>
                <a:lnTo>
                  <a:pt x="1074" y="606"/>
                </a:lnTo>
                <a:lnTo>
                  <a:pt x="1046" y="575"/>
                </a:lnTo>
                <a:lnTo>
                  <a:pt x="1074" y="542"/>
                </a:lnTo>
                <a:lnTo>
                  <a:pt x="1046" y="508"/>
                </a:lnTo>
                <a:lnTo>
                  <a:pt x="1074" y="477"/>
                </a:lnTo>
                <a:lnTo>
                  <a:pt x="1046" y="444"/>
                </a:lnTo>
                <a:lnTo>
                  <a:pt x="1072" y="410"/>
                </a:lnTo>
                <a:lnTo>
                  <a:pt x="1046" y="379"/>
                </a:lnTo>
                <a:lnTo>
                  <a:pt x="1072" y="346"/>
                </a:lnTo>
                <a:lnTo>
                  <a:pt x="1046" y="313"/>
                </a:lnTo>
                <a:lnTo>
                  <a:pt x="1072" y="279"/>
                </a:lnTo>
                <a:lnTo>
                  <a:pt x="1046" y="248"/>
                </a:lnTo>
                <a:lnTo>
                  <a:pt x="1072" y="215"/>
                </a:lnTo>
                <a:lnTo>
                  <a:pt x="1046" y="181"/>
                </a:lnTo>
                <a:lnTo>
                  <a:pt x="1072" y="150"/>
                </a:lnTo>
                <a:lnTo>
                  <a:pt x="1046" y="117"/>
                </a:lnTo>
                <a:lnTo>
                  <a:pt x="1072" y="84"/>
                </a:lnTo>
                <a:lnTo>
                  <a:pt x="1043" y="52"/>
                </a:lnTo>
                <a:lnTo>
                  <a:pt x="1070" y="21"/>
                </a:lnTo>
                <a:lnTo>
                  <a:pt x="1046" y="0"/>
                </a:lnTo>
                <a:lnTo>
                  <a:pt x="1012" y="29"/>
                </a:lnTo>
                <a:lnTo>
                  <a:pt x="979" y="0"/>
                </a:lnTo>
                <a:lnTo>
                  <a:pt x="948" y="29"/>
                </a:lnTo>
                <a:lnTo>
                  <a:pt x="914" y="0"/>
                </a:lnTo>
                <a:lnTo>
                  <a:pt x="881" y="29"/>
                </a:lnTo>
                <a:lnTo>
                  <a:pt x="850" y="0"/>
                </a:lnTo>
                <a:lnTo>
                  <a:pt x="817" y="29"/>
                </a:lnTo>
                <a:lnTo>
                  <a:pt x="783" y="0"/>
                </a:lnTo>
                <a:lnTo>
                  <a:pt x="752" y="29"/>
                </a:lnTo>
                <a:lnTo>
                  <a:pt x="719" y="0"/>
                </a:lnTo>
                <a:lnTo>
                  <a:pt x="685" y="29"/>
                </a:lnTo>
                <a:lnTo>
                  <a:pt x="652" y="0"/>
                </a:lnTo>
                <a:lnTo>
                  <a:pt x="621" y="29"/>
                </a:lnTo>
                <a:lnTo>
                  <a:pt x="588" y="0"/>
                </a:lnTo>
                <a:lnTo>
                  <a:pt x="554" y="29"/>
                </a:lnTo>
                <a:lnTo>
                  <a:pt x="523" y="0"/>
                </a:lnTo>
                <a:lnTo>
                  <a:pt x="490" y="29"/>
                </a:lnTo>
                <a:lnTo>
                  <a:pt x="456" y="2"/>
                </a:lnTo>
                <a:lnTo>
                  <a:pt x="425" y="29"/>
                </a:lnTo>
                <a:lnTo>
                  <a:pt x="392" y="2"/>
                </a:lnTo>
                <a:lnTo>
                  <a:pt x="358" y="29"/>
                </a:lnTo>
                <a:lnTo>
                  <a:pt x="325" y="2"/>
                </a:lnTo>
                <a:lnTo>
                  <a:pt x="294" y="29"/>
                </a:lnTo>
                <a:lnTo>
                  <a:pt x="261" y="2"/>
                </a:lnTo>
                <a:lnTo>
                  <a:pt x="227" y="29"/>
                </a:lnTo>
                <a:lnTo>
                  <a:pt x="196" y="2"/>
                </a:lnTo>
                <a:lnTo>
                  <a:pt x="163" y="29"/>
                </a:lnTo>
                <a:lnTo>
                  <a:pt x="129" y="2"/>
                </a:lnTo>
                <a:lnTo>
                  <a:pt x="98" y="31"/>
                </a:lnTo>
                <a:lnTo>
                  <a:pt x="65" y="2"/>
                </a:lnTo>
                <a:lnTo>
                  <a:pt x="32" y="31"/>
                </a:lnTo>
                <a:lnTo>
                  <a:pt x="20" y="19"/>
                </a:lnTo>
                <a:lnTo>
                  <a:pt x="29" y="29"/>
                </a:lnTo>
                <a:lnTo>
                  <a:pt x="0" y="62"/>
                </a:lnTo>
                <a:lnTo>
                  <a:pt x="29" y="95"/>
                </a:lnTo>
                <a:lnTo>
                  <a:pt x="0" y="126"/>
                </a:lnTo>
                <a:lnTo>
                  <a:pt x="29" y="160"/>
                </a:lnTo>
                <a:lnTo>
                  <a:pt x="0" y="193"/>
                </a:lnTo>
                <a:lnTo>
                  <a:pt x="29" y="227"/>
                </a:lnTo>
                <a:lnTo>
                  <a:pt x="0" y="258"/>
                </a:lnTo>
                <a:lnTo>
                  <a:pt x="29" y="291"/>
                </a:lnTo>
                <a:lnTo>
                  <a:pt x="0" y="325"/>
                </a:lnTo>
                <a:lnTo>
                  <a:pt x="29" y="356"/>
                </a:lnTo>
                <a:lnTo>
                  <a:pt x="0" y="389"/>
                </a:lnTo>
                <a:lnTo>
                  <a:pt x="29" y="422"/>
                </a:lnTo>
                <a:lnTo>
                  <a:pt x="0" y="453"/>
                </a:lnTo>
                <a:lnTo>
                  <a:pt x="29" y="487"/>
                </a:lnTo>
                <a:lnTo>
                  <a:pt x="0" y="520"/>
                </a:lnTo>
                <a:lnTo>
                  <a:pt x="29" y="554"/>
                </a:lnTo>
                <a:lnTo>
                  <a:pt x="0" y="585"/>
                </a:lnTo>
                <a:lnTo>
                  <a:pt x="29" y="618"/>
                </a:lnTo>
                <a:lnTo>
                  <a:pt x="0" y="652"/>
                </a:lnTo>
                <a:lnTo>
                  <a:pt x="29" y="683"/>
                </a:lnTo>
                <a:lnTo>
                  <a:pt x="0" y="716"/>
                </a:lnTo>
                <a:lnTo>
                  <a:pt x="29" y="749"/>
                </a:lnTo>
                <a:lnTo>
                  <a:pt x="0" y="780"/>
                </a:lnTo>
                <a:lnTo>
                  <a:pt x="29" y="814"/>
                </a:lnTo>
                <a:lnTo>
                  <a:pt x="0" y="847"/>
                </a:lnTo>
                <a:lnTo>
                  <a:pt x="29" y="878"/>
                </a:lnTo>
                <a:lnTo>
                  <a:pt x="0" y="912"/>
                </a:lnTo>
                <a:lnTo>
                  <a:pt x="3" y="914"/>
                </a:lnTo>
                <a:lnTo>
                  <a:pt x="526" y="1053"/>
                </a:lnTo>
                <a:lnTo>
                  <a:pt x="535" y="1055"/>
                </a:lnTo>
                <a:lnTo>
                  <a:pt x="576" y="1067"/>
                </a:lnTo>
                <a:lnTo>
                  <a:pt x="595" y="1050"/>
                </a:lnTo>
                <a:lnTo>
                  <a:pt x="626" y="1079"/>
                </a:lnTo>
                <a:lnTo>
                  <a:pt x="659" y="1050"/>
                </a:lnTo>
                <a:lnTo>
                  <a:pt x="693" y="1079"/>
                </a:lnTo>
                <a:lnTo>
                  <a:pt x="724" y="1050"/>
                </a:lnTo>
                <a:lnTo>
                  <a:pt x="757" y="1079"/>
                </a:lnTo>
                <a:lnTo>
                  <a:pt x="790" y="1050"/>
                </a:lnTo>
                <a:lnTo>
                  <a:pt x="824" y="1076"/>
                </a:lnTo>
                <a:lnTo>
                  <a:pt x="855" y="1050"/>
                </a:lnTo>
                <a:lnTo>
                  <a:pt x="888" y="1076"/>
                </a:lnTo>
                <a:lnTo>
                  <a:pt x="922" y="1050"/>
                </a:lnTo>
                <a:lnTo>
                  <a:pt x="953" y="1076"/>
                </a:lnTo>
                <a:lnTo>
                  <a:pt x="986" y="1050"/>
                </a:lnTo>
                <a:lnTo>
                  <a:pt x="1019" y="1076"/>
                </a:lnTo>
                <a:lnTo>
                  <a:pt x="1051" y="1050"/>
                </a:lnTo>
                <a:lnTo>
                  <a:pt x="1072" y="1067"/>
                </a:lnTo>
                <a:lnTo>
                  <a:pt x="1074" y="1064"/>
                </a:lnTo>
                <a:lnTo>
                  <a:pt x="1046" y="10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orbel" panose="020B0503020204020204"/>
                <a:ea typeface="+mn-ea"/>
                <a:cs typeface="+mn-cs"/>
              </a:rPr>
              <a:t>Shared resource opportunities. </a:t>
            </a:r>
          </a:p>
        </p:txBody>
      </p:sp>
    </p:spTree>
    <p:extLst>
      <p:ext uri="{BB962C8B-B14F-4D97-AF65-F5344CB8AC3E}">
        <p14:creationId xmlns:p14="http://schemas.microsoft.com/office/powerpoint/2010/main" val="385090394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FA9F9AD-7636-4F40-879B-6E90CEA34438}"/>
              </a:ext>
            </a:extLst>
          </p:cNvPr>
          <p:cNvSpPr/>
          <p:nvPr/>
        </p:nvSpPr>
        <p:spPr>
          <a:xfrm>
            <a:off x="-18618" y="215689"/>
            <a:ext cx="3016662"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bIns="50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Rectangle 1">
            <a:extLst>
              <a:ext uri="{FF2B5EF4-FFF2-40B4-BE49-F238E27FC236}">
                <a16:creationId xmlns:a16="http://schemas.microsoft.com/office/drawing/2014/main" id="{7FA3976A-04B2-4D35-81BF-52143E86C97E}"/>
              </a:ext>
            </a:extLst>
          </p:cNvPr>
          <p:cNvSpPr/>
          <p:nvPr/>
        </p:nvSpPr>
        <p:spPr>
          <a:xfrm>
            <a:off x="34092" y="1072176"/>
            <a:ext cx="2851794" cy="762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black"/>
                </a:solidFill>
                <a:effectLst/>
                <a:uLnTx/>
                <a:uFillTx/>
                <a:latin typeface="Corbel" panose="020B0503020204020204"/>
                <a:ea typeface="+mn-ea"/>
                <a:cs typeface="+mn-cs"/>
              </a:rPr>
              <a:t>Activities &amp; Opportunities</a:t>
            </a:r>
          </a:p>
        </p:txBody>
      </p:sp>
      <p:sp>
        <p:nvSpPr>
          <p:cNvPr id="49" name="Rectangle 48">
            <a:extLst>
              <a:ext uri="{FF2B5EF4-FFF2-40B4-BE49-F238E27FC236}">
                <a16:creationId xmlns:a16="http://schemas.microsoft.com/office/drawing/2014/main" id="{988910F2-BFD8-4967-B3A2-1159BB06230E}"/>
              </a:ext>
            </a:extLst>
          </p:cNvPr>
          <p:cNvSpPr/>
          <p:nvPr/>
        </p:nvSpPr>
        <p:spPr>
          <a:xfrm>
            <a:off x="6056996" y="1"/>
            <a:ext cx="3100502" cy="686303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bIns="50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0" name="Rectangle 49">
            <a:extLst>
              <a:ext uri="{FF2B5EF4-FFF2-40B4-BE49-F238E27FC236}">
                <a16:creationId xmlns:a16="http://schemas.microsoft.com/office/drawing/2014/main" id="{5D2CDC57-5205-4CD8-80C6-48918CFA3520}"/>
              </a:ext>
            </a:extLst>
          </p:cNvPr>
          <p:cNvSpPr/>
          <p:nvPr/>
        </p:nvSpPr>
        <p:spPr>
          <a:xfrm>
            <a:off x="2963111" y="5037"/>
            <a:ext cx="312190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bIns="50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1" name="Rectangle 50">
            <a:extLst>
              <a:ext uri="{FF2B5EF4-FFF2-40B4-BE49-F238E27FC236}">
                <a16:creationId xmlns:a16="http://schemas.microsoft.com/office/drawing/2014/main" id="{D8F5D318-E470-447E-95F3-BA38F125C2F6}"/>
              </a:ext>
            </a:extLst>
          </p:cNvPr>
          <p:cNvSpPr/>
          <p:nvPr/>
        </p:nvSpPr>
        <p:spPr>
          <a:xfrm>
            <a:off x="9157498" y="0"/>
            <a:ext cx="3032915"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bIns="50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TextBox 6">
            <a:extLst>
              <a:ext uri="{FF2B5EF4-FFF2-40B4-BE49-F238E27FC236}">
                <a16:creationId xmlns:a16="http://schemas.microsoft.com/office/drawing/2014/main" id="{11B04130-BDBB-4991-90F3-FA845558C6B8}"/>
              </a:ext>
            </a:extLst>
          </p:cNvPr>
          <p:cNvSpPr txBox="1"/>
          <p:nvPr/>
        </p:nvSpPr>
        <p:spPr>
          <a:xfrm>
            <a:off x="120734" y="-15111"/>
            <a:ext cx="25606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a:ln>
                  <a:noFill/>
                </a:ln>
                <a:solidFill>
                  <a:prstClr val="white"/>
                </a:solidFill>
                <a:effectLst/>
                <a:uLnTx/>
                <a:uFillTx/>
                <a:latin typeface="Corbel" panose="020B0503020204020204"/>
                <a:ea typeface="+mn-ea"/>
                <a:cs typeface="+mn-cs"/>
              </a:rPr>
              <a:t>Blantyre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a:ln>
                  <a:noFill/>
                </a:ln>
                <a:solidFill>
                  <a:prstClr val="white"/>
                </a:solidFill>
                <a:effectLst/>
                <a:uLnTx/>
                <a:uFillTx/>
                <a:latin typeface="Corbel" panose="020B0503020204020204"/>
                <a:ea typeface="+mn-ea"/>
                <a:cs typeface="+mn-cs"/>
              </a:rPr>
              <a:t>Hamilton</a:t>
            </a:r>
          </a:p>
        </p:txBody>
      </p:sp>
      <p:sp>
        <p:nvSpPr>
          <p:cNvPr id="53" name="TextBox 52">
            <a:extLst>
              <a:ext uri="{FF2B5EF4-FFF2-40B4-BE49-F238E27FC236}">
                <a16:creationId xmlns:a16="http://schemas.microsoft.com/office/drawing/2014/main" id="{1BF7569F-CE31-4BDE-B157-466D858A416B}"/>
              </a:ext>
            </a:extLst>
          </p:cNvPr>
          <p:cNvSpPr txBox="1"/>
          <p:nvPr/>
        </p:nvSpPr>
        <p:spPr>
          <a:xfrm>
            <a:off x="3235410" y="-15112"/>
            <a:ext cx="2443298"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a:ln>
                  <a:noFill/>
                </a:ln>
                <a:solidFill>
                  <a:prstClr val="white"/>
                </a:solidFill>
                <a:effectLst/>
                <a:uLnTx/>
                <a:uFillTx/>
                <a:latin typeface="Corbel" panose="020B0503020204020204"/>
                <a:ea typeface="+mn-ea"/>
                <a:cs typeface="+mn-cs"/>
              </a:rPr>
              <a:t>Lanark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a:ln>
                  <a:noFill/>
                </a:ln>
                <a:solidFill>
                  <a:prstClr val="white"/>
                </a:solidFill>
                <a:effectLst/>
                <a:uLnTx/>
                <a:uFillTx/>
                <a:latin typeface="Corbel" panose="020B0503020204020204"/>
                <a:ea typeface="+mn-ea"/>
                <a:cs typeface="+mn-cs"/>
              </a:rPr>
              <a:t>Clydesdale </a:t>
            </a:r>
          </a:p>
        </p:txBody>
      </p:sp>
      <p:sp>
        <p:nvSpPr>
          <p:cNvPr id="57" name="TextBox 56">
            <a:extLst>
              <a:ext uri="{FF2B5EF4-FFF2-40B4-BE49-F238E27FC236}">
                <a16:creationId xmlns:a16="http://schemas.microsoft.com/office/drawing/2014/main" id="{2C6B01B5-860A-402F-AF18-705896B38B6E}"/>
              </a:ext>
            </a:extLst>
          </p:cNvPr>
          <p:cNvSpPr txBox="1"/>
          <p:nvPr/>
        </p:nvSpPr>
        <p:spPr>
          <a:xfrm>
            <a:off x="6096000" y="-32430"/>
            <a:ext cx="2878340" cy="12250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a:ln>
                  <a:noFill/>
                </a:ln>
                <a:solidFill>
                  <a:prstClr val="white"/>
                </a:solidFill>
                <a:effectLst/>
                <a:uLnTx/>
                <a:uFillTx/>
                <a:latin typeface="Corbel" panose="020B0503020204020204"/>
                <a:ea typeface="+mn-ea"/>
                <a:cs typeface="+mn-cs"/>
              </a:rPr>
              <a:t>Cambuslang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a:ln>
                  <a:noFill/>
                </a:ln>
                <a:solidFill>
                  <a:prstClr val="white"/>
                </a:solidFill>
                <a:effectLst/>
                <a:uLnTx/>
                <a:uFillTx/>
                <a:latin typeface="Corbel" panose="020B0503020204020204"/>
                <a:ea typeface="+mn-ea"/>
                <a:cs typeface="+mn-cs"/>
              </a:rPr>
              <a:t>/ Rutherglen</a:t>
            </a:r>
          </a:p>
        </p:txBody>
      </p:sp>
      <p:sp>
        <p:nvSpPr>
          <p:cNvPr id="60" name="TextBox 59">
            <a:extLst>
              <a:ext uri="{FF2B5EF4-FFF2-40B4-BE49-F238E27FC236}">
                <a16:creationId xmlns:a16="http://schemas.microsoft.com/office/drawing/2014/main" id="{BA807E60-A3C6-4C1C-A426-804F1E580481}"/>
              </a:ext>
            </a:extLst>
          </p:cNvPr>
          <p:cNvSpPr txBox="1"/>
          <p:nvPr/>
        </p:nvSpPr>
        <p:spPr>
          <a:xfrm>
            <a:off x="9304629" y="91864"/>
            <a:ext cx="270298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a:ln>
                  <a:noFill/>
                </a:ln>
                <a:solidFill>
                  <a:prstClr val="white"/>
                </a:solidFill>
                <a:effectLst/>
                <a:uLnTx/>
                <a:uFillTx/>
                <a:latin typeface="Corbel" panose="020B0503020204020204"/>
                <a:ea typeface="+mn-ea"/>
                <a:cs typeface="+mn-cs"/>
              </a:rPr>
              <a:t>East Kilbride</a:t>
            </a:r>
          </a:p>
        </p:txBody>
      </p:sp>
      <p:sp>
        <p:nvSpPr>
          <p:cNvPr id="11" name="Rectangle 10">
            <a:extLst>
              <a:ext uri="{FF2B5EF4-FFF2-40B4-BE49-F238E27FC236}">
                <a16:creationId xmlns:a16="http://schemas.microsoft.com/office/drawing/2014/main" id="{A725829F-A734-4373-846A-45C3DAFBE38A}"/>
              </a:ext>
            </a:extLst>
          </p:cNvPr>
          <p:cNvSpPr/>
          <p:nvPr/>
        </p:nvSpPr>
        <p:spPr>
          <a:xfrm>
            <a:off x="177482" y="1815067"/>
            <a:ext cx="2635623" cy="1723549"/>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Recovery Meetings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Family Support Meetings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AA, CA, &amp; Al-anon groups </a:t>
            </a:r>
          </a:p>
        </p:txBody>
      </p:sp>
      <p:sp>
        <p:nvSpPr>
          <p:cNvPr id="28" name="Rectangle 27">
            <a:extLst>
              <a:ext uri="{FF2B5EF4-FFF2-40B4-BE49-F238E27FC236}">
                <a16:creationId xmlns:a16="http://schemas.microsoft.com/office/drawing/2014/main" id="{A289D700-0A5A-4054-9220-64A3475A0DDC}"/>
              </a:ext>
            </a:extLst>
          </p:cNvPr>
          <p:cNvSpPr/>
          <p:nvPr/>
        </p:nvSpPr>
        <p:spPr>
          <a:xfrm>
            <a:off x="6127470" y="1082594"/>
            <a:ext cx="2884464" cy="741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black"/>
                </a:solidFill>
                <a:effectLst/>
                <a:uLnTx/>
                <a:uFillTx/>
                <a:latin typeface="Corbel" panose="020B0503020204020204"/>
                <a:ea typeface="+mn-ea"/>
                <a:cs typeface="+mn-cs"/>
              </a:rPr>
              <a:t>Activities &amp; Opportunities</a:t>
            </a:r>
          </a:p>
        </p:txBody>
      </p:sp>
      <p:sp>
        <p:nvSpPr>
          <p:cNvPr id="31" name="Rectangle 30">
            <a:extLst>
              <a:ext uri="{FF2B5EF4-FFF2-40B4-BE49-F238E27FC236}">
                <a16:creationId xmlns:a16="http://schemas.microsoft.com/office/drawing/2014/main" id="{F72F69CB-2A18-4F66-894E-48E922265C80}"/>
              </a:ext>
            </a:extLst>
          </p:cNvPr>
          <p:cNvSpPr/>
          <p:nvPr/>
        </p:nvSpPr>
        <p:spPr>
          <a:xfrm>
            <a:off x="2996263" y="1051357"/>
            <a:ext cx="2984158" cy="7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black"/>
                </a:solidFill>
                <a:effectLst/>
                <a:uLnTx/>
                <a:uFillTx/>
                <a:latin typeface="Corbel" panose="020B0503020204020204"/>
                <a:ea typeface="+mn-ea"/>
                <a:cs typeface="+mn-cs"/>
              </a:rPr>
              <a:t>Activities &amp; Opportunities</a:t>
            </a:r>
          </a:p>
        </p:txBody>
      </p:sp>
      <p:sp>
        <p:nvSpPr>
          <p:cNvPr id="32" name="Rectangle 31">
            <a:extLst>
              <a:ext uri="{FF2B5EF4-FFF2-40B4-BE49-F238E27FC236}">
                <a16:creationId xmlns:a16="http://schemas.microsoft.com/office/drawing/2014/main" id="{EB422ABF-7B7B-42BD-9EC7-D47337898715}"/>
              </a:ext>
            </a:extLst>
          </p:cNvPr>
          <p:cNvSpPr/>
          <p:nvPr/>
        </p:nvSpPr>
        <p:spPr>
          <a:xfrm>
            <a:off x="9228040" y="1046967"/>
            <a:ext cx="2754914" cy="766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black"/>
                </a:solidFill>
                <a:effectLst/>
                <a:uLnTx/>
                <a:uFillTx/>
                <a:latin typeface="Corbel" panose="020B0503020204020204"/>
                <a:ea typeface="+mn-ea"/>
                <a:cs typeface="+mn-cs"/>
              </a:rPr>
              <a:t>Activities &amp; Opportunities</a:t>
            </a:r>
          </a:p>
        </p:txBody>
      </p:sp>
      <p:sp>
        <p:nvSpPr>
          <p:cNvPr id="23" name="Rectangle 22">
            <a:extLst>
              <a:ext uri="{FF2B5EF4-FFF2-40B4-BE49-F238E27FC236}">
                <a16:creationId xmlns:a16="http://schemas.microsoft.com/office/drawing/2014/main" id="{35461159-85FB-4AE2-A2A8-8679796677EE}"/>
              </a:ext>
            </a:extLst>
          </p:cNvPr>
          <p:cNvSpPr/>
          <p:nvPr/>
        </p:nvSpPr>
        <p:spPr>
          <a:xfrm>
            <a:off x="120734" y="4892128"/>
            <a:ext cx="2635623" cy="1938992"/>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Arts &amp; Crafts 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Men’s  &amp;  Women's Groups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 Psychological ,  psychosocial  &amp; assorted training opportunities</a:t>
            </a:r>
          </a:p>
        </p:txBody>
      </p:sp>
      <p:sp>
        <p:nvSpPr>
          <p:cNvPr id="24" name="Rectangle 23">
            <a:extLst>
              <a:ext uri="{FF2B5EF4-FFF2-40B4-BE49-F238E27FC236}">
                <a16:creationId xmlns:a16="http://schemas.microsoft.com/office/drawing/2014/main" id="{64170010-B275-46EA-B9A5-71DE39C1E426}"/>
              </a:ext>
            </a:extLst>
          </p:cNvPr>
          <p:cNvSpPr/>
          <p:nvPr/>
        </p:nvSpPr>
        <p:spPr>
          <a:xfrm>
            <a:off x="154435" y="3522875"/>
            <a:ext cx="2635623" cy="1384995"/>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Social Evenings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Walking 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Boxercise &amp; Football</a:t>
            </a:r>
          </a:p>
        </p:txBody>
      </p:sp>
      <p:sp>
        <p:nvSpPr>
          <p:cNvPr id="27" name="Rectangle 26">
            <a:extLst>
              <a:ext uri="{FF2B5EF4-FFF2-40B4-BE49-F238E27FC236}">
                <a16:creationId xmlns:a16="http://schemas.microsoft.com/office/drawing/2014/main" id="{5B89B0AE-95ED-48E0-8AB0-04396AFC749F}"/>
              </a:ext>
            </a:extLst>
          </p:cNvPr>
          <p:cNvSpPr/>
          <p:nvPr/>
        </p:nvSpPr>
        <p:spPr>
          <a:xfrm>
            <a:off x="3155985" y="1873939"/>
            <a:ext cx="2729541" cy="830997"/>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Walking 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Gardening Project  </a:t>
            </a:r>
          </a:p>
        </p:txBody>
      </p:sp>
      <p:sp>
        <p:nvSpPr>
          <p:cNvPr id="35" name="Rectangle 34">
            <a:extLst>
              <a:ext uri="{FF2B5EF4-FFF2-40B4-BE49-F238E27FC236}">
                <a16:creationId xmlns:a16="http://schemas.microsoft.com/office/drawing/2014/main" id="{78964556-1792-40E5-B097-644D28FAD4E2}"/>
              </a:ext>
            </a:extLst>
          </p:cNvPr>
          <p:cNvSpPr/>
          <p:nvPr/>
        </p:nvSpPr>
        <p:spPr>
          <a:xfrm>
            <a:off x="6184531" y="4625613"/>
            <a:ext cx="2840100" cy="1384995"/>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Psychological and psychosocial training,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Assorted Training Opportunities, </a:t>
            </a:r>
          </a:p>
        </p:txBody>
      </p:sp>
      <p:sp>
        <p:nvSpPr>
          <p:cNvPr id="40" name="Rectangle 39">
            <a:extLst>
              <a:ext uri="{FF2B5EF4-FFF2-40B4-BE49-F238E27FC236}">
                <a16:creationId xmlns:a16="http://schemas.microsoft.com/office/drawing/2014/main" id="{C6901921-3FF5-4E23-9C2B-C109485A5835}"/>
              </a:ext>
            </a:extLst>
          </p:cNvPr>
          <p:cNvSpPr/>
          <p:nvPr/>
        </p:nvSpPr>
        <p:spPr>
          <a:xfrm>
            <a:off x="9328968" y="1873939"/>
            <a:ext cx="2635623" cy="4431983"/>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Lived Experience driven programme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NEW Family Service FREE launched in East Kilbride Beacon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Recovery Meetings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Training opportunities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Locality based events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Specific specialist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p:txBody>
      </p:sp>
      <p:sp>
        <p:nvSpPr>
          <p:cNvPr id="41" name="Rectangle 40">
            <a:extLst>
              <a:ext uri="{FF2B5EF4-FFF2-40B4-BE49-F238E27FC236}">
                <a16:creationId xmlns:a16="http://schemas.microsoft.com/office/drawing/2014/main" id="{9EE859C0-2BB8-8454-5387-65526B7172B0}"/>
              </a:ext>
            </a:extLst>
          </p:cNvPr>
          <p:cNvSpPr/>
          <p:nvPr/>
        </p:nvSpPr>
        <p:spPr>
          <a:xfrm>
            <a:off x="3219736" y="2902226"/>
            <a:ext cx="2635623" cy="2000548"/>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Recovery Meetings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Family Support Meetings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Social afternoons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p:txBody>
      </p:sp>
      <p:sp>
        <p:nvSpPr>
          <p:cNvPr id="42" name="Rectangle 41">
            <a:extLst>
              <a:ext uri="{FF2B5EF4-FFF2-40B4-BE49-F238E27FC236}">
                <a16:creationId xmlns:a16="http://schemas.microsoft.com/office/drawing/2014/main" id="{53D1BBD1-61B5-361D-1064-9B1C2D1FAA39}"/>
              </a:ext>
            </a:extLst>
          </p:cNvPr>
          <p:cNvSpPr/>
          <p:nvPr/>
        </p:nvSpPr>
        <p:spPr>
          <a:xfrm>
            <a:off x="6230581" y="3508740"/>
            <a:ext cx="2635623" cy="1446550"/>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Recovery Meetings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Family Support Meetings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p:txBody>
      </p:sp>
      <p:sp>
        <p:nvSpPr>
          <p:cNvPr id="43" name="Rectangle 42">
            <a:extLst>
              <a:ext uri="{FF2B5EF4-FFF2-40B4-BE49-F238E27FC236}">
                <a16:creationId xmlns:a16="http://schemas.microsoft.com/office/drawing/2014/main" id="{502D6039-4E28-C924-72C9-5799A70CB256}"/>
              </a:ext>
            </a:extLst>
          </p:cNvPr>
          <p:cNvSpPr/>
          <p:nvPr/>
        </p:nvSpPr>
        <p:spPr>
          <a:xfrm>
            <a:off x="6192052" y="1863904"/>
            <a:ext cx="2635623" cy="4985980"/>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Arts &amp; Crafts 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a:cs typeface="Open Sans"/>
              </a:rPr>
              <a:t>Saoirse</a:t>
            </a: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Women's Groups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a:cs typeface="Open Sans"/>
              </a:rPr>
              <a:t>Women's Justice Hub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p:txBody>
      </p:sp>
      <p:sp>
        <p:nvSpPr>
          <p:cNvPr id="44" name="Rectangle 43">
            <a:extLst>
              <a:ext uri="{FF2B5EF4-FFF2-40B4-BE49-F238E27FC236}">
                <a16:creationId xmlns:a16="http://schemas.microsoft.com/office/drawing/2014/main" id="{18F52FF1-1623-C2F5-9BEF-AD93D0C0614F}"/>
              </a:ext>
            </a:extLst>
          </p:cNvPr>
          <p:cNvSpPr/>
          <p:nvPr/>
        </p:nvSpPr>
        <p:spPr>
          <a:xfrm>
            <a:off x="3258423" y="4495395"/>
            <a:ext cx="2635623" cy="1384995"/>
          </a:xfrm>
          <a:prstGeom prst="rect">
            <a:avLst/>
          </a:prstGeom>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Psychological and psychosocial training,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prstClr val="white"/>
                </a:solidFill>
                <a:effectLst/>
                <a:uLnTx/>
                <a:uFillTx/>
                <a:latin typeface="Corbel" panose="020B0503020204020204"/>
                <a:ea typeface="Open Sans" panose="020B0606030504020204" pitchFamily="34" charset="0"/>
                <a:cs typeface="Open Sans" panose="020B0606030504020204" pitchFamily="34" charset="0"/>
              </a:rPr>
              <a:t>Assorted Training Opportunities, </a:t>
            </a:r>
          </a:p>
        </p:txBody>
      </p:sp>
    </p:spTree>
    <p:extLst>
      <p:ext uri="{BB962C8B-B14F-4D97-AF65-F5344CB8AC3E}">
        <p14:creationId xmlns:p14="http://schemas.microsoft.com/office/powerpoint/2010/main" val="199273097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112923-1545-A7B5-92EF-CB33441A38E2}"/>
              </a:ext>
            </a:extLst>
          </p:cNvPr>
          <p:cNvSpPr>
            <a:spLocks noGrp="1"/>
          </p:cNvSpPr>
          <p:nvPr/>
        </p:nvSpPr>
        <p:spPr bwMode="gray">
          <a:xfrm>
            <a:off x="1558366" y="351218"/>
            <a:ext cx="8761413" cy="898674"/>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a:ln>
                  <a:noFill/>
                </a:ln>
                <a:solidFill>
                  <a:srgbClr val="4A66AC"/>
                </a:solidFill>
                <a:effectLst/>
                <a:uLnTx/>
                <a:uFillTx/>
                <a:latin typeface="Corbel" panose="020B0503020204020204"/>
                <a:ea typeface="+mj-ea"/>
                <a:cs typeface="+mj-cs"/>
              </a:rPr>
              <a:t>Recovery Orientated System Of Care </a:t>
            </a:r>
          </a:p>
        </p:txBody>
      </p:sp>
      <p:sp>
        <p:nvSpPr>
          <p:cNvPr id="5" name="Content Placeholder 2">
            <a:extLst>
              <a:ext uri="{FF2B5EF4-FFF2-40B4-BE49-F238E27FC236}">
                <a16:creationId xmlns:a16="http://schemas.microsoft.com/office/drawing/2014/main" id="{6E670AD8-CCDF-1110-BC47-13B1BCF1F6E0}"/>
              </a:ext>
            </a:extLst>
          </p:cNvPr>
          <p:cNvSpPr>
            <a:spLocks noGrp="1"/>
          </p:cNvSpPr>
          <p:nvPr/>
        </p:nvSpPr>
        <p:spPr>
          <a:xfrm>
            <a:off x="505013" y="1619732"/>
            <a:ext cx="10860395" cy="4515101"/>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4A66AC"/>
              </a:buClr>
              <a:buSzPct val="80000"/>
              <a:buFont typeface="Wingdings 3" charset="2"/>
              <a:buNone/>
              <a:tabLst/>
              <a:defRPr/>
            </a:pPr>
            <a:r>
              <a:rPr kumimoji="0" lang="en-GB" sz="2400" b="1" i="0" u="none" strike="noStrike" kern="1200" cap="none" spc="0" normalizeH="0" baseline="0" noProof="0">
                <a:ln>
                  <a:noFill/>
                </a:ln>
                <a:solidFill>
                  <a:srgbClr val="4A66AC"/>
                </a:solidFill>
                <a:effectLst/>
                <a:uLnTx/>
                <a:uFillTx/>
                <a:latin typeface="Corbel" panose="020B0503020204020204"/>
                <a:ea typeface="+mn-ea"/>
                <a:cs typeface="+mn-cs"/>
              </a:rPr>
              <a:t>ROSC is a coordinated network of community based services and support that is person-centred and builds on strengths and resilience of individuals, Families and communities…….It recognises there are many pathways to recovery, including treatment (which at times include hospital and/or residential based treatment interventions), mutual aid groups, faith based recovery, cultural recovery, natural recovery, medication-assisted recovery, amongst others…..it offers choice by providing a flexible menu of services and supports designed to meet each individual’s specific needs….It builds on assets rather than emphasising deficits and pathologies……(Bill White)</a:t>
            </a:r>
            <a:endParaRPr kumimoji="0" lang="en-GB" sz="2400" b="0" i="0" u="none" strike="noStrike" kern="1200" cap="none" spc="0" normalizeH="0" baseline="0" noProof="0">
              <a:ln>
                <a:noFill/>
              </a:ln>
              <a:solidFill>
                <a:srgbClr val="4A66AC"/>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57363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290C-077E-1197-7B56-097B46E13954}"/>
              </a:ext>
            </a:extLst>
          </p:cNvPr>
          <p:cNvSpPr>
            <a:spLocks noGrp="1"/>
          </p:cNvSpPr>
          <p:nvPr>
            <p:ph type="title"/>
          </p:nvPr>
        </p:nvSpPr>
        <p:spPr>
          <a:xfrm>
            <a:off x="862853" y="318247"/>
            <a:ext cx="9875520" cy="975360"/>
          </a:xfrm>
        </p:spPr>
        <p:txBody>
          <a:bodyPr>
            <a:normAutofit/>
          </a:bodyPr>
          <a:lstStyle/>
          <a:p>
            <a:r>
              <a:rPr lang="en-GB" b="1"/>
              <a:t>ROSC/Partnerships</a:t>
            </a:r>
          </a:p>
        </p:txBody>
      </p:sp>
      <p:graphicFrame>
        <p:nvGraphicFramePr>
          <p:cNvPr id="36" name="Content Placeholder 2">
            <a:extLst>
              <a:ext uri="{FF2B5EF4-FFF2-40B4-BE49-F238E27FC236}">
                <a16:creationId xmlns:a16="http://schemas.microsoft.com/office/drawing/2014/main" id="{5E7FB4CA-6BEE-4A85-5DE2-1BD33469D3FD}"/>
              </a:ext>
            </a:extLst>
          </p:cNvPr>
          <p:cNvGraphicFramePr>
            <a:graphicFrameLocks noGrp="1"/>
          </p:cNvGraphicFramePr>
          <p:nvPr>
            <p:ph idx="1"/>
          </p:nvPr>
        </p:nvGraphicFramePr>
        <p:xfrm>
          <a:off x="862853" y="1222766"/>
          <a:ext cx="10690692" cy="5254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45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53B16C-47A6-4241-AD0B-94C62271A7C3}"/>
              </a:ext>
            </a:extLst>
          </p:cNvPr>
          <p:cNvSpPr>
            <a:spLocks noGrp="1"/>
          </p:cNvSpPr>
          <p:nvPr>
            <p:ph idx="1"/>
          </p:nvPr>
        </p:nvSpPr>
        <p:spPr>
          <a:xfrm>
            <a:off x="728980" y="436880"/>
            <a:ext cx="10734040" cy="5963920"/>
          </a:xfrm>
        </p:spPr>
        <p:txBody>
          <a:bodyPr>
            <a:normAutofit fontScale="70000" lnSpcReduction="20000"/>
          </a:bodyPr>
          <a:lstStyle/>
          <a:p>
            <a:endParaRPr lang="en-GB"/>
          </a:p>
          <a:p>
            <a:pPr marL="45720" indent="0" algn="ctr">
              <a:buNone/>
            </a:pPr>
            <a:r>
              <a:rPr lang="en-GB" sz="7100" b="1"/>
              <a:t>The Beacons </a:t>
            </a:r>
          </a:p>
          <a:p>
            <a:pPr marL="45720" indent="0" algn="ctr">
              <a:buNone/>
            </a:pPr>
            <a:endParaRPr lang="en-GB" sz="7100" b="1"/>
          </a:p>
          <a:p>
            <a:pPr marL="45720" indent="0" algn="ctr">
              <a:buNone/>
            </a:pPr>
            <a:r>
              <a:rPr lang="en-GB" sz="6300">
                <a:solidFill>
                  <a:srgbClr val="0E58C4"/>
                </a:solidFill>
                <a:hlinkClick r:id="rId3">
                  <a:extLst>
                    <a:ext uri="{A12FA001-AC4F-418D-AE19-62706E023703}">
                      <ahyp:hlinkClr xmlns:ahyp="http://schemas.microsoft.com/office/drawing/2018/hyperlinkcolor" val="tx"/>
                    </a:ext>
                  </a:extLst>
                </a:hlinkClick>
              </a:rPr>
              <a:t>info@thebeacons.org.uk</a:t>
            </a:r>
            <a:r>
              <a:rPr lang="en-GB" sz="6300">
                <a:solidFill>
                  <a:srgbClr val="0E58C4"/>
                </a:solidFill>
              </a:rPr>
              <a:t> </a:t>
            </a:r>
          </a:p>
          <a:p>
            <a:pPr marL="45720" indent="0" algn="ctr">
              <a:buNone/>
            </a:pPr>
            <a:endParaRPr lang="en-GB" sz="6300">
              <a:solidFill>
                <a:srgbClr val="0E58C4"/>
              </a:solidFill>
            </a:endParaRPr>
          </a:p>
          <a:p>
            <a:pPr marL="45720" indent="0" algn="ctr">
              <a:buNone/>
            </a:pPr>
            <a:r>
              <a:rPr lang="en-GB" sz="6300">
                <a:solidFill>
                  <a:srgbClr val="0E58C4"/>
                </a:solidFill>
                <a:hlinkClick r:id="rId4">
                  <a:extLst>
                    <a:ext uri="{A12FA001-AC4F-418D-AE19-62706E023703}">
                      <ahyp:hlinkClr xmlns:ahyp="http://schemas.microsoft.com/office/drawing/2018/hyperlinkcolor" val="tx"/>
                    </a:ext>
                  </a:extLst>
                </a:hlinkClick>
              </a:rPr>
              <a:t>admin@thebeacons.org.uk</a:t>
            </a:r>
            <a:r>
              <a:rPr lang="en-GB" sz="6300">
                <a:solidFill>
                  <a:srgbClr val="0E58C4"/>
                </a:solidFill>
              </a:rPr>
              <a:t> </a:t>
            </a:r>
          </a:p>
          <a:p>
            <a:pPr marL="822960" lvl="3" indent="0" algn="ctr">
              <a:buNone/>
            </a:pPr>
            <a:endParaRPr lang="en-GB" sz="6300">
              <a:solidFill>
                <a:srgbClr val="0E58C4"/>
              </a:solidFill>
              <a:hlinkClick r:id="" action="ppaction://noaction">
                <a:extLst>
                  <a:ext uri="{A12FA001-AC4F-418D-AE19-62706E023703}">
                    <ahyp:hlinkClr xmlns:ahyp="http://schemas.microsoft.com/office/drawing/2018/hyperlinkcolor" val="tx"/>
                  </a:ext>
                </a:extLst>
              </a:hlinkClick>
            </a:endParaRPr>
          </a:p>
          <a:p>
            <a:pPr marL="1717120" lvl="6" indent="0" algn="ctr">
              <a:buNone/>
            </a:pPr>
            <a:r>
              <a:rPr lang="en-GB" sz="6300">
                <a:solidFill>
                  <a:srgbClr val="0E58C4"/>
                </a:solidFill>
                <a:hlinkClick r:id="" action="ppaction://noaction">
                  <a:extLst>
                    <a:ext uri="{A12FA001-AC4F-418D-AE19-62706E023703}">
                      <ahyp:hlinkClr xmlns:ahyp="http://schemas.microsoft.com/office/drawing/2018/hyperlinkcolor" val="tx"/>
                    </a:ext>
                  </a:extLst>
                </a:hlinkClick>
              </a:rPr>
              <a:t> www.thebeacons.org.uk</a:t>
            </a:r>
            <a:endParaRPr lang="en-GB" sz="6300">
              <a:solidFill>
                <a:srgbClr val="0E58C4"/>
              </a:solidFill>
            </a:endParaRPr>
          </a:p>
          <a:p>
            <a:pPr marL="1717120" lvl="6" indent="0" algn="ctr">
              <a:buNone/>
            </a:pPr>
            <a:endParaRPr lang="en-GB" sz="4400"/>
          </a:p>
          <a:p>
            <a:pPr marL="45720" indent="0" algn="ctr">
              <a:buNone/>
            </a:pPr>
            <a:r>
              <a:rPr lang="en-GB" sz="5600" b="1"/>
              <a:t>01698 755 926</a:t>
            </a:r>
          </a:p>
        </p:txBody>
      </p:sp>
      <p:pic>
        <p:nvPicPr>
          <p:cNvPr id="4" name="Picture 3">
            <a:extLst>
              <a:ext uri="{FF2B5EF4-FFF2-40B4-BE49-F238E27FC236}">
                <a16:creationId xmlns:a16="http://schemas.microsoft.com/office/drawing/2014/main" id="{21622EED-6E2B-4078-8F9A-FBACF5E10D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3606" y="251519"/>
            <a:ext cx="2319923" cy="2002583"/>
          </a:xfrm>
          <a:prstGeom prst="rect">
            <a:avLst/>
          </a:prstGeom>
        </p:spPr>
      </p:pic>
      <p:pic>
        <p:nvPicPr>
          <p:cNvPr id="5" name="Picture 4">
            <a:extLst>
              <a:ext uri="{FF2B5EF4-FFF2-40B4-BE49-F238E27FC236}">
                <a16:creationId xmlns:a16="http://schemas.microsoft.com/office/drawing/2014/main" id="{65EE7E30-8333-4426-B61D-CC9D1DE0C9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662" y="251519"/>
            <a:ext cx="2319923" cy="2002583"/>
          </a:xfrm>
          <a:prstGeom prst="rect">
            <a:avLst/>
          </a:prstGeom>
        </p:spPr>
      </p:pic>
    </p:spTree>
    <p:extLst>
      <p:ext uri="{BB962C8B-B14F-4D97-AF65-F5344CB8AC3E}">
        <p14:creationId xmlns:p14="http://schemas.microsoft.com/office/powerpoint/2010/main" val="2650330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94AAAE-4BE9-456A-AB68-CFB5B1C77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880" y="421640"/>
            <a:ext cx="7056120" cy="6090920"/>
          </a:xfrm>
          <a:prstGeom prst="rect">
            <a:avLst/>
          </a:prstGeom>
        </p:spPr>
      </p:pic>
    </p:spTree>
    <p:extLst>
      <p:ext uri="{BB962C8B-B14F-4D97-AF65-F5344CB8AC3E}">
        <p14:creationId xmlns:p14="http://schemas.microsoft.com/office/powerpoint/2010/main" val="384454611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08373" y="48289"/>
            <a:ext cx="2851573" cy="2330026"/>
          </a:xfrm>
          <a:prstGeom prst="rect">
            <a:avLst/>
          </a:prstGeom>
        </p:spPr>
      </p:pic>
      <p:sp>
        <p:nvSpPr>
          <p:cNvPr id="4" name="Title 1"/>
          <p:cNvSpPr>
            <a:spLocks noGrp="1"/>
          </p:cNvSpPr>
          <p:nvPr>
            <p:ph type="title"/>
          </p:nvPr>
        </p:nvSpPr>
        <p:spPr>
          <a:xfrm>
            <a:off x="838200" y="365125"/>
            <a:ext cx="10515600" cy="5370657"/>
          </a:xfrm>
        </p:spPr>
        <p:txBody>
          <a:bodyPr>
            <a:normAutofit fontScale="90000"/>
          </a:bodyPr>
          <a:lstStyle/>
          <a:p>
            <a:pPr algn="ctr"/>
            <a:br>
              <a:rPr lang="en-GB" dirty="0"/>
            </a:br>
            <a:br>
              <a:rPr lang="en-GB" dirty="0"/>
            </a:br>
            <a:br>
              <a:rPr lang="en-GB" dirty="0"/>
            </a:br>
            <a:r>
              <a:rPr lang="en-GB" sz="6700" b="1" i="1" dirty="0"/>
              <a:t>Yes we can!</a:t>
            </a:r>
            <a:br>
              <a:rPr lang="en-GB" b="1" i="1" dirty="0"/>
            </a:br>
            <a:br>
              <a:rPr lang="en-GB" b="1" i="1" dirty="0"/>
            </a:br>
            <a:r>
              <a:rPr lang="en-GB" dirty="0"/>
              <a:t>How to build and embed a </a:t>
            </a:r>
            <a:br>
              <a:rPr lang="en-GB" dirty="0"/>
            </a:br>
            <a:r>
              <a:rPr lang="en-GB" dirty="0"/>
              <a:t>Whole Family Approach in </a:t>
            </a:r>
            <a:br>
              <a:rPr lang="en-GB" dirty="0"/>
            </a:br>
            <a:r>
              <a:rPr lang="en-GB" dirty="0"/>
              <a:t>practice</a:t>
            </a:r>
            <a:br>
              <a:rPr lang="en-GB" dirty="0"/>
            </a:br>
            <a:endParaRPr lang="en-GB" sz="3600" b="1" dirty="0"/>
          </a:p>
        </p:txBody>
      </p:sp>
      <p:sp>
        <p:nvSpPr>
          <p:cNvPr id="6" name="Text Box 8"/>
          <p:cNvSpPr txBox="1">
            <a:spLocks noChangeArrowheads="1"/>
          </p:cNvSpPr>
          <p:nvPr/>
        </p:nvSpPr>
        <p:spPr bwMode="auto">
          <a:xfrm>
            <a:off x="3877152" y="6052618"/>
            <a:ext cx="4454948" cy="613728"/>
          </a:xfrm>
          <a:prstGeom prst="rect">
            <a:avLst/>
          </a:prstGeom>
          <a:gradFill rotWithShape="1">
            <a:gsLst>
              <a:gs pos="0">
                <a:srgbClr val="C0504D"/>
              </a:gs>
              <a:gs pos="100000">
                <a:srgbClr val="DFA7A6"/>
              </a:gs>
            </a:gsLst>
            <a:lin ang="16200000"/>
          </a:gradFill>
          <a:ln w="9525">
            <a:solidFill>
              <a:srgbClr val="BC4542"/>
            </a:solid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Rosie Welsh </a:t>
            </a:r>
          </a:p>
        </p:txBody>
      </p:sp>
    </p:spTree>
    <p:extLst>
      <p:ext uri="{BB962C8B-B14F-4D97-AF65-F5344CB8AC3E}">
        <p14:creationId xmlns:p14="http://schemas.microsoft.com/office/powerpoint/2010/main" val="3538666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a:xfrm>
            <a:off x="4488024" y="212108"/>
            <a:ext cx="7888513" cy="963549"/>
          </a:xfrm>
        </p:spPr>
        <p:txBody>
          <a:bodyPr>
            <a:normAutofit fontScale="90000"/>
          </a:bodyPr>
          <a:lstStyle/>
          <a:p>
            <a:pPr algn="ctr"/>
            <a:r>
              <a:rPr lang="en-US" sz="3100" dirty="0">
                <a:solidFill>
                  <a:srgbClr val="FF2625"/>
                </a:solidFill>
              </a:rPr>
              <a:t>Lived experience set the foundations for change in our community. </a:t>
            </a:r>
            <a:br>
              <a:rPr lang="en-US" dirty="0">
                <a:solidFill>
                  <a:srgbClr val="FF2625"/>
                </a:solidFill>
              </a:rPr>
            </a:br>
            <a:endParaRPr lang="en-US" dirty="0"/>
          </a:p>
        </p:txBody>
      </p:sp>
      <p:pic>
        <p:nvPicPr>
          <p:cNvPr id="4" name="Picture 3" descr="Diagram, icon&#10;&#10;Description automatically generated">
            <a:extLst>
              <a:ext uri="{FF2B5EF4-FFF2-40B4-BE49-F238E27FC236}">
                <a16:creationId xmlns:a16="http://schemas.microsoft.com/office/drawing/2014/main" id="{245F39F7-E8D3-73A2-E694-CBD1546A33D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99787" y="1022985"/>
            <a:ext cx="5913555" cy="5835015"/>
          </a:xfrm>
          <a:prstGeom prst="rect">
            <a:avLst/>
          </a:prstGeom>
        </p:spPr>
      </p:pic>
      <p:pic>
        <p:nvPicPr>
          <p:cNvPr id="7" name="Picture 6" descr="A picture containing text, posing&#10;&#10;Description automatically generated">
            <a:extLst>
              <a:ext uri="{FF2B5EF4-FFF2-40B4-BE49-F238E27FC236}">
                <a16:creationId xmlns:a16="http://schemas.microsoft.com/office/drawing/2014/main" id="{9E0EE4BA-2367-7554-8C0D-ECEF00872A6B}"/>
              </a:ext>
            </a:extLst>
          </p:cNvPr>
          <p:cNvPicPr>
            <a:picLocks noChangeAspect="1"/>
          </p:cNvPicPr>
          <p:nvPr/>
        </p:nvPicPr>
        <p:blipFill>
          <a:blip r:embed="rId5"/>
          <a:stretch>
            <a:fillRect/>
          </a:stretch>
        </p:blipFill>
        <p:spPr>
          <a:xfrm>
            <a:off x="8261681" y="1166326"/>
            <a:ext cx="1369259" cy="1334277"/>
          </a:xfrm>
          <a:prstGeom prst="rect">
            <a:avLst/>
          </a:prstGeom>
        </p:spPr>
      </p:pic>
      <p:pic>
        <p:nvPicPr>
          <p:cNvPr id="9" name="Picture 8" descr="A picture containing person, baby, sitting, indoor&#10;&#10;Description automatically generated">
            <a:extLst>
              <a:ext uri="{FF2B5EF4-FFF2-40B4-BE49-F238E27FC236}">
                <a16:creationId xmlns:a16="http://schemas.microsoft.com/office/drawing/2014/main" id="{6B61D861-36D2-8D0B-AC5D-48ECAE5877EA}"/>
              </a:ext>
            </a:extLst>
          </p:cNvPr>
          <p:cNvPicPr>
            <a:picLocks noChangeAspect="1"/>
          </p:cNvPicPr>
          <p:nvPr/>
        </p:nvPicPr>
        <p:blipFill>
          <a:blip r:embed="rId6"/>
          <a:stretch>
            <a:fillRect/>
          </a:stretch>
        </p:blipFill>
        <p:spPr>
          <a:xfrm>
            <a:off x="8699980" y="3051110"/>
            <a:ext cx="1465659" cy="1431254"/>
          </a:xfrm>
          <a:prstGeom prst="rect">
            <a:avLst/>
          </a:prstGeom>
        </p:spPr>
      </p:pic>
      <p:pic>
        <p:nvPicPr>
          <p:cNvPr id="11" name="Picture 10" descr="A child and child posing for a picture&#10;&#10;Description automatically generated with medium confidence">
            <a:extLst>
              <a:ext uri="{FF2B5EF4-FFF2-40B4-BE49-F238E27FC236}">
                <a16:creationId xmlns:a16="http://schemas.microsoft.com/office/drawing/2014/main" id="{F44B13CC-9BB2-9C42-B832-969EA697FECA}"/>
              </a:ext>
            </a:extLst>
          </p:cNvPr>
          <p:cNvPicPr>
            <a:picLocks noChangeAspect="1"/>
          </p:cNvPicPr>
          <p:nvPr/>
        </p:nvPicPr>
        <p:blipFill>
          <a:blip r:embed="rId7"/>
          <a:stretch>
            <a:fillRect/>
          </a:stretch>
        </p:blipFill>
        <p:spPr>
          <a:xfrm>
            <a:off x="6139543" y="3792516"/>
            <a:ext cx="1424570" cy="1393261"/>
          </a:xfrm>
          <a:prstGeom prst="rect">
            <a:avLst/>
          </a:prstGeom>
        </p:spPr>
      </p:pic>
    </p:spTree>
    <p:extLst>
      <p:ext uri="{BB962C8B-B14F-4D97-AF65-F5344CB8AC3E}">
        <p14:creationId xmlns:p14="http://schemas.microsoft.com/office/powerpoint/2010/main" val="39478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818" y="3716919"/>
            <a:ext cx="3737398" cy="2309707"/>
          </a:xfrm>
          <a:prstGeom prst="rect">
            <a:avLst/>
          </a:prstGeom>
          <a:effectLst>
            <a:outerShdw blurRad="50800" dist="38100" dir="16200000" rotWithShape="0">
              <a:prstClr val="black">
                <a:alpha val="40000"/>
              </a:prstClr>
            </a:outerShdw>
            <a:softEdge rad="355600"/>
          </a:effectLst>
        </p:spPr>
      </p:pic>
      <p:sp>
        <p:nvSpPr>
          <p:cNvPr id="4" name="Title 3"/>
          <p:cNvSpPr>
            <a:spLocks noGrp="1"/>
          </p:cNvSpPr>
          <p:nvPr>
            <p:ph type="ctrTitle"/>
          </p:nvPr>
        </p:nvSpPr>
        <p:spPr>
          <a:xfrm>
            <a:off x="1187570" y="1175377"/>
            <a:ext cx="9144000" cy="3081759"/>
          </a:xfrm>
        </p:spPr>
        <p:txBody>
          <a:bodyPr>
            <a:normAutofit fontScale="90000"/>
          </a:bodyPr>
          <a:lstStyle/>
          <a:p>
            <a:br>
              <a:rPr lang="en-GB" dirty="0"/>
            </a:br>
            <a:br>
              <a:rPr lang="en-GB" dirty="0"/>
            </a:br>
            <a:r>
              <a:rPr lang="en-GB" dirty="0"/>
              <a:t>“No man is an island entire of itself”</a:t>
            </a:r>
            <a:br>
              <a:rPr lang="en-GB" dirty="0"/>
            </a:br>
            <a:r>
              <a:rPr lang="en-GB" sz="3100" i="1" dirty="0"/>
              <a:t>John Donne. </a:t>
            </a:r>
            <a:r>
              <a:rPr lang="en-GB" sz="2000" i="1" dirty="0"/>
              <a:t>1623</a:t>
            </a:r>
            <a:br>
              <a:rPr lang="en-GB" dirty="0"/>
            </a:br>
            <a:endParaRPr lang="en-GB" dirty="0"/>
          </a:p>
        </p:txBody>
      </p:sp>
      <p:sp>
        <p:nvSpPr>
          <p:cNvPr id="2" name="AutoShape 2" descr="No Man Is An Isl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651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GB" dirty="0"/>
              <a:t>South Lanarkshire Alcohol and Drug Partnership (SLADP) established in 2017</a:t>
            </a:r>
          </a:p>
          <a:p>
            <a:pPr marL="0" indent="0">
              <a:buNone/>
            </a:pPr>
            <a:endParaRPr lang="en-GB" dirty="0"/>
          </a:p>
          <a:p>
            <a:pPr marL="0" indent="0">
              <a:buNone/>
            </a:pPr>
            <a:r>
              <a:rPr lang="en-GB" sz="2400" dirty="0"/>
              <a:t>SLADP want to ensure South Lanarkshire is a place where:</a:t>
            </a:r>
          </a:p>
          <a:p>
            <a:r>
              <a:rPr lang="en-GB" sz="2400" dirty="0"/>
              <a:t>All people have the right to a long, purposeful, meaningful life and for this life to be free from the harms of alcohol and drugs. </a:t>
            </a:r>
          </a:p>
          <a:p>
            <a:r>
              <a:rPr lang="en-GB" sz="2400" dirty="0"/>
              <a:t>Individuals and families are treated with dignity and respect.</a:t>
            </a:r>
          </a:p>
          <a:p>
            <a:r>
              <a:rPr lang="en-GB" sz="2400" dirty="0"/>
              <a:t>Individuals, families and communities are included and fully supported to find their own unique concept and working model of recovery.</a:t>
            </a:r>
          </a:p>
          <a:p>
            <a:endParaRPr lang="en-GB" dirty="0"/>
          </a:p>
          <a:p>
            <a:endParaRPr lang="en-GB" dirty="0"/>
          </a:p>
        </p:txBody>
      </p:sp>
      <p:sp>
        <p:nvSpPr>
          <p:cNvPr id="6" name="Text Box 8"/>
          <p:cNvSpPr txBox="1">
            <a:spLocks noChangeArrowheads="1"/>
          </p:cNvSpPr>
          <p:nvPr/>
        </p:nvSpPr>
        <p:spPr bwMode="auto">
          <a:xfrm>
            <a:off x="3598544" y="516524"/>
            <a:ext cx="4454948" cy="614623"/>
          </a:xfrm>
          <a:prstGeom prst="rect">
            <a:avLst/>
          </a:prstGeom>
          <a:gradFill rotWithShape="1">
            <a:gsLst>
              <a:gs pos="0">
                <a:srgbClr val="C0504D"/>
              </a:gs>
              <a:gs pos="100000">
                <a:srgbClr val="DFA7A6"/>
              </a:gs>
            </a:gsLst>
            <a:lin ang="16200000"/>
          </a:gradFill>
          <a:ln w="9525">
            <a:solidFill>
              <a:srgbClr val="BC4542"/>
            </a:solid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Setting The Scene</a:t>
            </a:r>
          </a:p>
        </p:txBody>
      </p:sp>
    </p:spTree>
    <p:extLst>
      <p:ext uri="{BB962C8B-B14F-4D97-AF65-F5344CB8AC3E}">
        <p14:creationId xmlns:p14="http://schemas.microsoft.com/office/powerpoint/2010/main" val="2712857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Scottish government directive 2018</a:t>
            </a:r>
          </a:p>
          <a:p>
            <a:r>
              <a:rPr lang="en-GB" dirty="0"/>
              <a:t>Funding released</a:t>
            </a:r>
          </a:p>
          <a:p>
            <a:r>
              <a:rPr lang="en-GB" dirty="0"/>
              <a:t>Consultation- Stakeholders, grass roots activists</a:t>
            </a:r>
          </a:p>
          <a:p>
            <a:endParaRPr lang="en-GB" dirty="0"/>
          </a:p>
          <a:p>
            <a:pPr marL="0" indent="0">
              <a:buNone/>
            </a:pPr>
            <a:r>
              <a:rPr lang="en-GB" dirty="0"/>
              <a:t>Consultation Outcome: There was a  </a:t>
            </a:r>
            <a:r>
              <a:rPr lang="en-GB" b="1" dirty="0"/>
              <a:t>transformational change </a:t>
            </a:r>
            <a:r>
              <a:rPr lang="en-GB" dirty="0"/>
              <a:t>required – developing systems </a:t>
            </a:r>
            <a:r>
              <a:rPr lang="en-GB" b="1" dirty="0"/>
              <a:t>(whole population approach</a:t>
            </a:r>
            <a:r>
              <a:rPr lang="en-GB" dirty="0"/>
              <a:t>) that embrace a blend of strategies addressing mental health and addictions, problematic substance use, and based very much on trauma informed practice and a </a:t>
            </a:r>
            <a:r>
              <a:rPr lang="en-GB" b="1" dirty="0"/>
              <a:t>whole family approach</a:t>
            </a:r>
            <a:r>
              <a:rPr lang="en-GB" dirty="0"/>
              <a:t>. </a:t>
            </a:r>
          </a:p>
          <a:p>
            <a:pPr marL="0" indent="0">
              <a:buNone/>
            </a:pPr>
            <a:endParaRPr lang="en-GB" dirty="0"/>
          </a:p>
        </p:txBody>
      </p:sp>
      <p:sp>
        <p:nvSpPr>
          <p:cNvPr id="5" name="Text Box 8"/>
          <p:cNvSpPr txBox="1">
            <a:spLocks noChangeArrowheads="1"/>
          </p:cNvSpPr>
          <p:nvPr/>
        </p:nvSpPr>
        <p:spPr bwMode="auto">
          <a:xfrm>
            <a:off x="3598544" y="516524"/>
            <a:ext cx="4454948" cy="614623"/>
          </a:xfrm>
          <a:prstGeom prst="rect">
            <a:avLst/>
          </a:prstGeom>
          <a:gradFill rotWithShape="1">
            <a:gsLst>
              <a:gs pos="0">
                <a:srgbClr val="C0504D"/>
              </a:gs>
              <a:gs pos="100000">
                <a:srgbClr val="DFA7A6"/>
              </a:gs>
            </a:gsLst>
            <a:lin ang="16200000"/>
          </a:gradFill>
          <a:ln w="9525">
            <a:solidFill>
              <a:srgbClr val="BC4542"/>
            </a:solid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Beginning</a:t>
            </a:r>
          </a:p>
        </p:txBody>
      </p:sp>
    </p:spTree>
    <p:extLst>
      <p:ext uri="{BB962C8B-B14F-4D97-AF65-F5344CB8AC3E}">
        <p14:creationId xmlns:p14="http://schemas.microsoft.com/office/powerpoint/2010/main" val="3752162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SL Recovery Beacons Established.</a:t>
            </a:r>
          </a:p>
          <a:p>
            <a:endParaRPr lang="en-GB" dirty="0"/>
          </a:p>
          <a:p>
            <a:r>
              <a:rPr lang="en-GB" dirty="0"/>
              <a:t> My Support Day</a:t>
            </a:r>
          </a:p>
          <a:p>
            <a:endParaRPr lang="en-GB" dirty="0"/>
          </a:p>
          <a:p>
            <a:r>
              <a:rPr lang="en-GB" dirty="0"/>
              <a:t>CORRA/SLADP Funding</a:t>
            </a:r>
          </a:p>
          <a:p>
            <a:endParaRPr lang="en-GB" dirty="0"/>
          </a:p>
          <a:p>
            <a:r>
              <a:rPr lang="en-GB" dirty="0"/>
              <a:t>COVID</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Text Box 8"/>
          <p:cNvSpPr txBox="1">
            <a:spLocks noChangeArrowheads="1"/>
          </p:cNvSpPr>
          <p:nvPr/>
        </p:nvSpPr>
        <p:spPr bwMode="auto">
          <a:xfrm>
            <a:off x="3598544" y="516524"/>
            <a:ext cx="4454948" cy="614623"/>
          </a:xfrm>
          <a:prstGeom prst="rect">
            <a:avLst/>
          </a:prstGeom>
          <a:gradFill rotWithShape="1">
            <a:gsLst>
              <a:gs pos="0">
                <a:srgbClr val="C0504D"/>
              </a:gs>
              <a:gs pos="100000">
                <a:srgbClr val="DFA7A6"/>
              </a:gs>
            </a:gsLst>
            <a:lin ang="16200000"/>
          </a:gradFill>
          <a:ln w="9525">
            <a:solidFill>
              <a:srgbClr val="BC4542"/>
            </a:solid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Starting the Journey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516" y="1741063"/>
            <a:ext cx="1586337" cy="1586337"/>
          </a:xfrm>
          <a:prstGeom prst="rect">
            <a:avLst/>
          </a:prstGeom>
          <a:effectLst>
            <a:softEdge rad="1270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770" y="3045037"/>
            <a:ext cx="1435100" cy="876300"/>
          </a:xfrm>
          <a:prstGeom prst="rect">
            <a:avLst/>
          </a:prstGeom>
          <a:effectLst>
            <a:softEdge rad="63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9707" y="3065690"/>
            <a:ext cx="1901930" cy="834994"/>
          </a:xfrm>
          <a:prstGeom prst="rect">
            <a:avLst/>
          </a:prstGeom>
          <a:effectLst>
            <a:softEdge rad="1270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9534" y="3773389"/>
            <a:ext cx="1384300" cy="1384300"/>
          </a:xfrm>
          <a:prstGeom prst="rect">
            <a:avLst/>
          </a:prstGeom>
          <a:effectLst>
            <a:softEdge rad="127000"/>
          </a:effectLst>
        </p:spPr>
      </p:pic>
    </p:spTree>
    <p:extLst>
      <p:ext uri="{BB962C8B-B14F-4D97-AF65-F5344CB8AC3E}">
        <p14:creationId xmlns:p14="http://schemas.microsoft.com/office/powerpoint/2010/main" val="2221982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a:t>Whole family approach framework </a:t>
            </a:r>
          </a:p>
          <a:p>
            <a:endParaRPr lang="en-GB" dirty="0"/>
          </a:p>
          <a:p>
            <a:r>
              <a:rPr lang="en-GB" dirty="0"/>
              <a:t>Funding </a:t>
            </a:r>
          </a:p>
          <a:p>
            <a:endParaRPr lang="en-GB" dirty="0"/>
          </a:p>
          <a:p>
            <a:r>
              <a:rPr lang="en-GB" dirty="0"/>
              <a:t>Family members consultations</a:t>
            </a:r>
          </a:p>
          <a:p>
            <a:endParaRPr lang="en-GB" dirty="0"/>
          </a:p>
          <a:p>
            <a:r>
              <a:rPr lang="en-GB" dirty="0"/>
              <a:t>Blueprint event</a:t>
            </a:r>
          </a:p>
          <a:p>
            <a:endParaRPr lang="en-GB" dirty="0"/>
          </a:p>
          <a:p>
            <a:r>
              <a:rPr lang="en-GB" dirty="0"/>
              <a:t>Co-production</a:t>
            </a:r>
          </a:p>
          <a:p>
            <a:pPr marL="0" indent="0">
              <a:buNone/>
            </a:pPr>
            <a:endParaRPr lang="en-GB" dirty="0"/>
          </a:p>
        </p:txBody>
      </p:sp>
      <p:sp>
        <p:nvSpPr>
          <p:cNvPr id="5" name="Text Box 8"/>
          <p:cNvSpPr txBox="1">
            <a:spLocks noChangeArrowheads="1"/>
          </p:cNvSpPr>
          <p:nvPr/>
        </p:nvSpPr>
        <p:spPr bwMode="auto">
          <a:xfrm>
            <a:off x="3070223" y="536844"/>
            <a:ext cx="5491269" cy="614623"/>
          </a:xfrm>
          <a:prstGeom prst="rect">
            <a:avLst/>
          </a:prstGeom>
          <a:gradFill rotWithShape="1">
            <a:gsLst>
              <a:gs pos="0">
                <a:srgbClr val="C0504D"/>
              </a:gs>
              <a:gs pos="100000">
                <a:srgbClr val="DFA7A6"/>
              </a:gs>
            </a:gsLst>
            <a:lin ang="16200000"/>
          </a:gradFill>
          <a:ln w="9525">
            <a:solidFill>
              <a:srgbClr val="BC4542"/>
            </a:solid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Moving on – Family Recovery</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7502313" y="4863888"/>
            <a:ext cx="4191000" cy="1085850"/>
          </a:xfrm>
          <a:prstGeom prst="rect">
            <a:avLst/>
          </a:prstGeom>
          <a:effectLst>
            <a:glow rad="63500">
              <a:schemeClr val="accent6">
                <a:alpha val="10000"/>
              </a:schemeClr>
            </a:glow>
            <a:outerShdw blurRad="50800" dist="50800" dir="5400000" algn="ctr" rotWithShape="0">
              <a:srgbClr val="000000">
                <a:alpha val="86000"/>
              </a:srgbClr>
            </a:outerShdw>
            <a:softEdge rad="63500"/>
          </a:effectLst>
        </p:spPr>
      </p:pic>
    </p:spTree>
    <p:extLst>
      <p:ext uri="{BB962C8B-B14F-4D97-AF65-F5344CB8AC3E}">
        <p14:creationId xmlns:p14="http://schemas.microsoft.com/office/powerpoint/2010/main" val="3077482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GB" sz="2400" b="1" dirty="0"/>
              <a:t>Residential Rehabilitation</a:t>
            </a:r>
            <a:endParaRPr lang="en-GB" sz="2400" dirty="0"/>
          </a:p>
          <a:p>
            <a:pPr marL="0" indent="0">
              <a:buNone/>
            </a:pPr>
            <a:r>
              <a:rPr lang="en-GB" sz="2400" dirty="0"/>
              <a:t>Support and guidance were recognised as being an essential need in order to achieve a whole family approach to recovery. To achieve this families, need to be fully informed and involved every step of the way. </a:t>
            </a:r>
          </a:p>
          <a:p>
            <a:r>
              <a:rPr lang="en-GB" sz="2400" b="1" dirty="0"/>
              <a:t>Equity of gender</a:t>
            </a:r>
            <a:endParaRPr lang="en-GB" sz="2400" dirty="0"/>
          </a:p>
          <a:p>
            <a:pPr marL="0" indent="0">
              <a:buNone/>
            </a:pPr>
            <a:r>
              <a:rPr lang="en-GB" sz="2400" dirty="0"/>
              <a:t>Historically in South Lanarkshire more female than male family members will engage with family support services. As a result, the need to provide a focus on engaging families; in particular, the male members of the family to support and signpost to the wider community family support networks was identified. </a:t>
            </a:r>
          </a:p>
        </p:txBody>
      </p:sp>
      <p:sp>
        <p:nvSpPr>
          <p:cNvPr id="5" name="Text Box 8"/>
          <p:cNvSpPr txBox="1">
            <a:spLocks noChangeArrowheads="1"/>
          </p:cNvSpPr>
          <p:nvPr/>
        </p:nvSpPr>
        <p:spPr bwMode="auto">
          <a:xfrm>
            <a:off x="3171824" y="550390"/>
            <a:ext cx="4454948" cy="614623"/>
          </a:xfrm>
          <a:prstGeom prst="rect">
            <a:avLst/>
          </a:prstGeom>
          <a:gradFill rotWithShape="1">
            <a:gsLst>
              <a:gs pos="0">
                <a:srgbClr val="C0504D"/>
              </a:gs>
              <a:gs pos="100000">
                <a:srgbClr val="DFA7A6"/>
              </a:gs>
            </a:gsLst>
            <a:lin ang="16200000"/>
          </a:gradFill>
          <a:ln w="9525">
            <a:solidFill>
              <a:srgbClr val="BC4542"/>
            </a:solid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Blueprint – Co-Production</a:t>
            </a:r>
          </a:p>
        </p:txBody>
      </p:sp>
    </p:spTree>
    <p:extLst>
      <p:ext uri="{BB962C8B-B14F-4D97-AF65-F5344CB8AC3E}">
        <p14:creationId xmlns:p14="http://schemas.microsoft.com/office/powerpoint/2010/main" val="3853547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693" y="870585"/>
            <a:ext cx="10927080" cy="5015442"/>
          </a:xfrm>
        </p:spPr>
        <p:txBody>
          <a:bodyPr>
            <a:normAutofit fontScale="62500" lnSpcReduction="20000"/>
          </a:bodyPr>
          <a:lstStyle/>
          <a:p>
            <a:pPr lvl="0"/>
            <a:r>
              <a:rPr lang="en-GB" sz="3800" b="1" dirty="0"/>
              <a:t>Mediation</a:t>
            </a:r>
            <a:endParaRPr lang="en-GB" sz="3800" dirty="0"/>
          </a:p>
          <a:p>
            <a:pPr marL="0" indent="0">
              <a:buNone/>
            </a:pPr>
            <a:r>
              <a:rPr lang="en-GB" sz="3800" dirty="0"/>
              <a:t>Family members expressed the need to consider/embed mediation as part of service delivery to bring the family together where fragmentation has occurred as a result of substance use. The use of advocacy services requires to be considered within this approach as well.</a:t>
            </a:r>
          </a:p>
          <a:p>
            <a:pPr marL="0" indent="0">
              <a:buNone/>
            </a:pPr>
            <a:endParaRPr lang="en-GB" sz="3800" dirty="0"/>
          </a:p>
          <a:p>
            <a:pPr lvl="0"/>
            <a:r>
              <a:rPr lang="en-GB" sz="3800" b="1" dirty="0"/>
              <a:t>Website for families</a:t>
            </a:r>
            <a:endParaRPr lang="en-GB" sz="3800" dirty="0"/>
          </a:p>
          <a:p>
            <a:pPr marL="0" indent="0">
              <a:buNone/>
            </a:pPr>
            <a:r>
              <a:rPr lang="en-GB" sz="3800" dirty="0"/>
              <a:t>Families who have been impacted by their loved ones’ substance use expressed a difficulty accessing support/information online with a South Lanarkshire focus. </a:t>
            </a:r>
          </a:p>
          <a:p>
            <a:pPr marL="0" indent="0">
              <a:buNone/>
            </a:pPr>
            <a:endParaRPr lang="en-GB" sz="3800" dirty="0"/>
          </a:p>
          <a:p>
            <a:r>
              <a:rPr lang="en-GB" sz="3800" b="1" dirty="0"/>
              <a:t>Prison</a:t>
            </a:r>
            <a:endParaRPr lang="en-GB" sz="3800" dirty="0"/>
          </a:p>
          <a:p>
            <a:pPr marL="0" indent="0">
              <a:buNone/>
            </a:pPr>
            <a:r>
              <a:rPr lang="en-GB" sz="3800" dirty="0"/>
              <a:t>Support for families who have been impacted by their loved ones’ substance use which has resulted in their loved one receiving a custodial sentence. Families need support and guidance as to treatment/recovery options available on their loved ones’ liberation. </a:t>
            </a:r>
          </a:p>
          <a:p>
            <a:endParaRPr lang="en-GB" dirty="0"/>
          </a:p>
          <a:p>
            <a:endParaRPr lang="en-GB" dirty="0"/>
          </a:p>
        </p:txBody>
      </p:sp>
    </p:spTree>
    <p:extLst>
      <p:ext uri="{BB962C8B-B14F-4D97-AF65-F5344CB8AC3E}">
        <p14:creationId xmlns:p14="http://schemas.microsoft.com/office/powerpoint/2010/main" val="4033463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720" y="2062691"/>
            <a:ext cx="10515600" cy="4351338"/>
          </a:xfrm>
        </p:spPr>
        <p:txBody>
          <a:bodyPr/>
          <a:lstStyle/>
          <a:p>
            <a:r>
              <a:rPr lang="en-GB" dirty="0"/>
              <a:t>Tender</a:t>
            </a:r>
          </a:p>
          <a:p>
            <a:r>
              <a:rPr lang="en-GB" dirty="0"/>
              <a:t>Interview</a:t>
            </a:r>
          </a:p>
          <a:p>
            <a:r>
              <a:rPr lang="en-GB" dirty="0"/>
              <a:t>Award </a:t>
            </a:r>
          </a:p>
          <a:p>
            <a:r>
              <a:rPr lang="en-GB" dirty="0"/>
              <a:t>Implementation </a:t>
            </a:r>
          </a:p>
          <a:p>
            <a:r>
              <a:rPr lang="en-GB" b="1" dirty="0"/>
              <a:t>The Family Recovery Everywhere for Everyone(FREE) </a:t>
            </a:r>
          </a:p>
        </p:txBody>
      </p:sp>
      <p:sp>
        <p:nvSpPr>
          <p:cNvPr id="5" name="Text Box 8"/>
          <p:cNvSpPr txBox="1">
            <a:spLocks noChangeArrowheads="1"/>
          </p:cNvSpPr>
          <p:nvPr/>
        </p:nvSpPr>
        <p:spPr bwMode="auto">
          <a:xfrm>
            <a:off x="3171824" y="550390"/>
            <a:ext cx="4454948" cy="614623"/>
          </a:xfrm>
          <a:prstGeom prst="rect">
            <a:avLst/>
          </a:prstGeom>
          <a:gradFill rotWithShape="1">
            <a:gsLst>
              <a:gs pos="0">
                <a:srgbClr val="C0504D"/>
              </a:gs>
              <a:gs pos="100000">
                <a:srgbClr val="DFA7A6"/>
              </a:gs>
            </a:gsLst>
            <a:lin ang="16200000"/>
          </a:gradFill>
          <a:ln w="9525">
            <a:solidFill>
              <a:srgbClr val="BC4542"/>
            </a:solidFill>
            <a:miter lim="800000"/>
            <a:headEnd/>
            <a:tailEnd/>
          </a:ln>
          <a:effectLst>
            <a:outerShdw dist="23000" dir="5400000" rotWithShape="0">
              <a:srgbClr val="000000">
                <a:alpha val="34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Results are In!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3491" y="1739223"/>
            <a:ext cx="3118104" cy="2959608"/>
          </a:xfrm>
          <a:prstGeom prst="rect">
            <a:avLst/>
          </a:prstGeom>
          <a:effectLst>
            <a:softEdge rad="127000"/>
          </a:effectLst>
        </p:spPr>
      </p:pic>
    </p:spTree>
    <p:extLst>
      <p:ext uri="{BB962C8B-B14F-4D97-AF65-F5344CB8AC3E}">
        <p14:creationId xmlns:p14="http://schemas.microsoft.com/office/powerpoint/2010/main" val="1463256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5195" y="300943"/>
            <a:ext cx="11458165" cy="20928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2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We honour ourselves when we speak out for recovery. We show the world that recovery matters because it brings hope and peace into the lives of individuals and their loved ones.”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Beth Wilson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AutoShape 2" descr="Addiction Quotes For Family"/>
          <p:cNvSpPr>
            <a:spLocks noChangeAspect="1" noChangeArrowheads="1"/>
          </p:cNvSpPr>
          <p:nvPr/>
        </p:nvSpPr>
        <p:spPr bwMode="auto">
          <a:xfrm>
            <a:off x="155575" y="-2628900"/>
            <a:ext cx="9753600" cy="548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utoShape 4" descr="Addiction Quotes For Family"/>
          <p:cNvSpPr>
            <a:spLocks noChangeAspect="1" noChangeArrowheads="1"/>
          </p:cNvSpPr>
          <p:nvPr/>
        </p:nvSpPr>
        <p:spPr bwMode="auto">
          <a:xfrm>
            <a:off x="7846736" y="2523281"/>
            <a:ext cx="4144636" cy="36006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3"/>
          <a:stretch>
            <a:fillRect/>
          </a:stretch>
        </p:blipFill>
        <p:spPr>
          <a:xfrm>
            <a:off x="2189190" y="2200791"/>
            <a:ext cx="7719985" cy="3923129"/>
          </a:xfrm>
          <a:prstGeom prst="rect">
            <a:avLst/>
          </a:prstGeom>
          <a:effectLst>
            <a:softEdge rad="317500"/>
          </a:effectLst>
        </p:spPr>
      </p:pic>
    </p:spTree>
    <p:extLst>
      <p:ext uri="{BB962C8B-B14F-4D97-AF65-F5344CB8AC3E}">
        <p14:creationId xmlns:p14="http://schemas.microsoft.com/office/powerpoint/2010/main" val="2643621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8000" dirty="0"/>
              <a:t>          THANK YOU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724" y="3403282"/>
            <a:ext cx="4068022" cy="2034011"/>
          </a:xfrm>
          <a:prstGeom prst="rect">
            <a:avLst/>
          </a:prstGeom>
          <a:effectLst>
            <a:softEdge rad="317500"/>
          </a:effectLst>
        </p:spPr>
      </p:pic>
    </p:spTree>
    <p:extLst>
      <p:ext uri="{BB962C8B-B14F-4D97-AF65-F5344CB8AC3E}">
        <p14:creationId xmlns:p14="http://schemas.microsoft.com/office/powerpoint/2010/main" val="301506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p:txBody>
          <a:bodyPr/>
          <a:lstStyle/>
          <a:p>
            <a:r>
              <a:rPr lang="en-US" dirty="0"/>
              <a:t> </a:t>
            </a:r>
          </a:p>
        </p:txBody>
      </p:sp>
      <p:pic>
        <p:nvPicPr>
          <p:cNvPr id="4" name="Picture 3" descr="A picture containing map&#10;&#10;Description automatically generated">
            <a:extLst>
              <a:ext uri="{FF2B5EF4-FFF2-40B4-BE49-F238E27FC236}">
                <a16:creationId xmlns:a16="http://schemas.microsoft.com/office/drawing/2014/main" id="{EFAA6B45-0D90-06E6-B524-AF873320998E}"/>
              </a:ext>
            </a:extLst>
          </p:cNvPr>
          <p:cNvPicPr>
            <a:picLocks noChangeAspect="1"/>
          </p:cNvPicPr>
          <p:nvPr/>
        </p:nvPicPr>
        <p:blipFill>
          <a:blip r:embed="rId3"/>
          <a:stretch>
            <a:fillRect/>
          </a:stretch>
        </p:blipFill>
        <p:spPr>
          <a:xfrm>
            <a:off x="0" y="1"/>
            <a:ext cx="7763069" cy="6858000"/>
          </a:xfrm>
          <a:prstGeom prst="rect">
            <a:avLst/>
          </a:prstGeom>
        </p:spPr>
      </p:pic>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438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056C-E120-B7E1-77DA-A38777E995A3}"/>
              </a:ext>
            </a:extLst>
          </p:cNvPr>
          <p:cNvSpPr>
            <a:spLocks noGrp="1"/>
          </p:cNvSpPr>
          <p:nvPr>
            <p:ph type="title"/>
          </p:nvPr>
        </p:nvSpPr>
        <p:spPr/>
        <p:txBody>
          <a:bodyPr/>
          <a:lstStyle/>
          <a:p>
            <a:r>
              <a:rPr lang="en-GB" dirty="0"/>
              <a:t>Family First Responders</a:t>
            </a:r>
          </a:p>
        </p:txBody>
      </p:sp>
      <p:sp>
        <p:nvSpPr>
          <p:cNvPr id="3" name="Text Placeholder 2">
            <a:extLst>
              <a:ext uri="{FF2B5EF4-FFF2-40B4-BE49-F238E27FC236}">
                <a16:creationId xmlns:a16="http://schemas.microsoft.com/office/drawing/2014/main" id="{FF344A23-73EA-8132-5BF1-BFDE4051117F}"/>
              </a:ext>
            </a:extLst>
          </p:cNvPr>
          <p:cNvSpPr>
            <a:spLocks noGrp="1"/>
          </p:cNvSpPr>
          <p:nvPr>
            <p:ph type="body" idx="1"/>
          </p:nvPr>
        </p:nvSpPr>
        <p:spPr/>
        <p:txBody>
          <a:bodyPr>
            <a:normAutofit fontScale="92500"/>
          </a:bodyPr>
          <a:lstStyle/>
          <a:p>
            <a:r>
              <a:rPr lang="en-GB" dirty="0"/>
              <a:t>Key Points </a:t>
            </a:r>
          </a:p>
        </p:txBody>
      </p:sp>
      <p:graphicFrame>
        <p:nvGraphicFramePr>
          <p:cNvPr id="17" name="Content Placeholder 3">
            <a:extLst>
              <a:ext uri="{FF2B5EF4-FFF2-40B4-BE49-F238E27FC236}">
                <a16:creationId xmlns:a16="http://schemas.microsoft.com/office/drawing/2014/main" id="{7BF9354D-BC76-0EF4-BC68-3F0F17544B3E}"/>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9FA3B4B2-2837-E2B0-C58B-51483A634818}"/>
              </a:ext>
            </a:extLst>
          </p:cNvPr>
          <p:cNvSpPr>
            <a:spLocks noGrp="1"/>
          </p:cNvSpPr>
          <p:nvPr>
            <p:ph type="body" sz="quarter" idx="3"/>
          </p:nvPr>
        </p:nvSpPr>
        <p:spPr/>
        <p:txBody>
          <a:bodyPr>
            <a:normAutofit fontScale="92500"/>
          </a:bodyPr>
          <a:lstStyle/>
          <a:p>
            <a:r>
              <a:rPr lang="en-GB" dirty="0"/>
              <a:t>“Family recovery should be visible…” </a:t>
            </a:r>
          </a:p>
          <a:p>
            <a:r>
              <a:rPr lang="en-GB" sz="1600" b="0" i="1" dirty="0"/>
              <a:t>( My Support Day - Family First Responder)</a:t>
            </a:r>
          </a:p>
        </p:txBody>
      </p:sp>
      <p:pic>
        <p:nvPicPr>
          <p:cNvPr id="12" name="Content Placeholder 11" descr="Sea of hands in the middle">
            <a:extLst>
              <a:ext uri="{FF2B5EF4-FFF2-40B4-BE49-F238E27FC236}">
                <a16:creationId xmlns:a16="http://schemas.microsoft.com/office/drawing/2014/main" id="{81CC538E-D94E-2869-7931-E7DA99A0E5FD}"/>
              </a:ext>
            </a:extLst>
          </p:cNvPr>
          <p:cNvPicPr>
            <a:picLocks noGrp="1" noChangeAspect="1"/>
          </p:cNvPicPr>
          <p:nvPr>
            <p:ph sz="quarter" idx="4"/>
          </p:nvPr>
        </p:nvPicPr>
        <p:blipFill>
          <a:blip r:embed="rId7"/>
          <a:stretch>
            <a:fillRect/>
          </a:stretch>
        </p:blipFill>
        <p:spPr>
          <a:xfrm>
            <a:off x="6172200" y="2620061"/>
            <a:ext cx="5183188" cy="3454615"/>
          </a:xfrm>
        </p:spPr>
      </p:pic>
      <p:sp>
        <p:nvSpPr>
          <p:cNvPr id="7" name="Date Placeholder 6">
            <a:extLst>
              <a:ext uri="{FF2B5EF4-FFF2-40B4-BE49-F238E27FC236}">
                <a16:creationId xmlns:a16="http://schemas.microsoft.com/office/drawing/2014/main" id="{973439A8-078E-DB0E-9164-D5D1D587717E}"/>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1214A092-0736-D0BF-4A84-F06F2AD37F37}"/>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0A8C3185-A334-F530-DD0A-B9E1B181978E}"/>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1963788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outdoor, people, posing&#10;&#10;Description automatically generated">
            <a:extLst>
              <a:ext uri="{FF2B5EF4-FFF2-40B4-BE49-F238E27FC236}">
                <a16:creationId xmlns:a16="http://schemas.microsoft.com/office/drawing/2014/main" id="{A90C2EDB-7A80-D9F6-56D8-14B6206E2EF3}"/>
              </a:ext>
            </a:extLst>
          </p:cNvPr>
          <p:cNvPicPr>
            <a:picLocks noChangeAspect="1"/>
          </p:cNvPicPr>
          <p:nvPr/>
        </p:nvPicPr>
        <p:blipFill rotWithShape="1">
          <a:blip r:embed="rId2"/>
          <a:srcRect b="16120"/>
          <a:stretch/>
        </p:blipFill>
        <p:spPr>
          <a:xfrm>
            <a:off x="6858000" y="715963"/>
            <a:ext cx="4572000" cy="5113336"/>
          </a:xfrm>
          <a:prstGeom prst="rect">
            <a:avLst/>
          </a:prstGeom>
          <a:noFill/>
        </p:spPr>
      </p:pic>
      <p:sp>
        <p:nvSpPr>
          <p:cNvPr id="5" name="Title 4">
            <a:extLst>
              <a:ext uri="{FF2B5EF4-FFF2-40B4-BE49-F238E27FC236}">
                <a16:creationId xmlns:a16="http://schemas.microsoft.com/office/drawing/2014/main" id="{A3EA6602-30A1-4051-A288-1510D0F072DB}"/>
              </a:ext>
            </a:extLst>
          </p:cNvPr>
          <p:cNvSpPr>
            <a:spLocks noGrp="1"/>
          </p:cNvSpPr>
          <p:nvPr>
            <p:ph type="title"/>
          </p:nvPr>
        </p:nvSpPr>
        <p:spPr>
          <a:xfrm>
            <a:off x="782320" y="1864042"/>
            <a:ext cx="4348480" cy="2474278"/>
          </a:xfrm>
        </p:spPr>
        <p:txBody>
          <a:bodyPr anchor="t">
            <a:normAutofit/>
          </a:bodyPr>
          <a:lstStyle/>
          <a:p>
            <a:pPr algn="ctr"/>
            <a:r>
              <a:rPr lang="en-US" sz="5400" dirty="0"/>
              <a:t>Meet our Family First Responders. </a:t>
            </a:r>
          </a:p>
        </p:txBody>
      </p:sp>
    </p:spTree>
    <p:extLst>
      <p:ext uri="{BB962C8B-B14F-4D97-AF65-F5344CB8AC3E}">
        <p14:creationId xmlns:p14="http://schemas.microsoft.com/office/powerpoint/2010/main" val="3992488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5C6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p:txBody>
          <a:bodyPr/>
          <a:lstStyle/>
          <a:p>
            <a:r>
              <a:rPr lang="en-US"/>
              <a:t>Questions </a:t>
            </a:r>
            <a:r>
              <a:rPr lang="en-US">
                <a:solidFill>
                  <a:schemeClr val="accent5"/>
                </a:solidFill>
              </a:rPr>
              <a:t>&amp;</a:t>
            </a:r>
            <a:r>
              <a:rPr lang="en-US"/>
              <a:t> </a:t>
            </a:r>
            <a:r>
              <a:rPr lang="en-US" dirty="0"/>
              <a:t>answers</a:t>
            </a:r>
          </a:p>
        </p:txBody>
      </p:sp>
      <p:sp>
        <p:nvSpPr>
          <p:cNvPr id="7" name="Text Placeholder 6">
            <a:extLst>
              <a:ext uri="{FF2B5EF4-FFF2-40B4-BE49-F238E27FC236}">
                <a16:creationId xmlns:a16="http://schemas.microsoft.com/office/drawing/2014/main" id="{C3BC92DE-1779-4A44-AED9-0261C2497DD9}"/>
              </a:ext>
            </a:extLst>
          </p:cNvPr>
          <p:cNvSpPr>
            <a:spLocks noGrp="1"/>
          </p:cNvSpPr>
          <p:nvPr>
            <p:ph type="body" sz="quarter" idx="12"/>
          </p:nvPr>
        </p:nvSpPr>
        <p:spPr/>
        <p:txBody>
          <a:bodyPr/>
          <a:lstStyle/>
          <a:p>
            <a:r>
              <a:rPr lang="en-US" altLang="en-US" sz="1800"/>
              <a:t>Invite questions from the audience</a:t>
            </a:r>
          </a:p>
          <a:p>
            <a:endParaRPr lang="en-US" dirty="0"/>
          </a:p>
        </p:txBody>
      </p:sp>
      <p:pic>
        <p:nvPicPr>
          <p:cNvPr id="3" name="Picture 2" descr="A group of people standing outside&#10;&#10;Description automatically generated with low confidence">
            <a:extLst>
              <a:ext uri="{FF2B5EF4-FFF2-40B4-BE49-F238E27FC236}">
                <a16:creationId xmlns:a16="http://schemas.microsoft.com/office/drawing/2014/main" id="{89F1CCF3-B46A-1AA9-7AA4-6C2BE8F7CF9E}"/>
              </a:ext>
            </a:extLst>
          </p:cNvPr>
          <p:cNvPicPr>
            <a:picLocks noChangeAspect="1"/>
          </p:cNvPicPr>
          <p:nvPr/>
        </p:nvPicPr>
        <p:blipFill>
          <a:blip r:embed="rId3"/>
          <a:stretch>
            <a:fillRect/>
          </a:stretch>
        </p:blipFill>
        <p:spPr>
          <a:xfrm>
            <a:off x="1797992" y="104550"/>
            <a:ext cx="8341360" cy="4692015"/>
          </a:xfrm>
          <a:prstGeom prst="rect">
            <a:avLst/>
          </a:prstGeom>
          <a:effectLst>
            <a:glow rad="63500">
              <a:schemeClr val="accent2">
                <a:satMod val="175000"/>
                <a:alpha val="40000"/>
              </a:schemeClr>
            </a:glow>
            <a:softEdge rad="12700"/>
          </a:effectLst>
        </p:spPr>
      </p:pic>
      <p:sp>
        <p:nvSpPr>
          <p:cNvPr id="5" name="TextBox 4">
            <a:extLst>
              <a:ext uri="{FF2B5EF4-FFF2-40B4-BE49-F238E27FC236}">
                <a16:creationId xmlns:a16="http://schemas.microsoft.com/office/drawing/2014/main" id="{0699A8B8-3C9D-0682-49B7-C136E86422BE}"/>
              </a:ext>
            </a:extLst>
          </p:cNvPr>
          <p:cNvSpPr txBox="1"/>
          <p:nvPr/>
        </p:nvSpPr>
        <p:spPr>
          <a:xfrm>
            <a:off x="1986116" y="4699818"/>
            <a:ext cx="7669161" cy="1569660"/>
          </a:xfrm>
          <a:prstGeom prst="rect">
            <a:avLst/>
          </a:prstGeom>
          <a:noFill/>
        </p:spPr>
        <p:txBody>
          <a:bodyPr wrap="square" rtlCol="0">
            <a:spAutoFit/>
          </a:bodyPr>
          <a:lstStyle/>
          <a:p>
            <a:pPr algn="ctr"/>
            <a:r>
              <a:rPr lang="en-GB" sz="3200" b="1" dirty="0"/>
              <a:t>We are making Family Recovery visible in our community how will you make it visible in yours? </a:t>
            </a:r>
          </a:p>
        </p:txBody>
      </p:sp>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4004F6-2668-4FC1-838D-4ECB627E3359}"/>
              </a:ext>
            </a:extLst>
          </p:cNvPr>
          <p:cNvSpPr>
            <a:spLocks noGrp="1"/>
          </p:cNvSpPr>
          <p:nvPr>
            <p:ph type="title"/>
          </p:nvPr>
        </p:nvSpPr>
        <p:spPr/>
        <p:txBody>
          <a:bodyPr/>
          <a:lstStyle/>
          <a:p>
            <a:r>
              <a:rPr lang="en-US" sz="3600" dirty="0"/>
              <a:t>One small pot of funding …. One large step to family recovery in South Lanarkshire. </a:t>
            </a:r>
          </a:p>
        </p:txBody>
      </p:sp>
      <p:sp>
        <p:nvSpPr>
          <p:cNvPr id="9219" name="Rectangle 8">
            <a:extLst>
              <a:ext uri="{FF2B5EF4-FFF2-40B4-BE49-F238E27FC236}">
                <a16:creationId xmlns:a16="http://schemas.microsoft.com/office/drawing/2014/main" id="{A17D04F1-4318-4DD6-B27E-D66AE4D426B2}"/>
              </a:ext>
            </a:extLst>
          </p:cNvPr>
          <p:cNvSpPr>
            <a:spLocks noGrp="1" noChangeArrowheads="1"/>
          </p:cNvSpPr>
          <p:nvPr>
            <p:ph type="body" sz="quarter" idx="11"/>
          </p:nvPr>
        </p:nvSpPr>
        <p:spPr>
          <a:xfrm>
            <a:off x="668694" y="3267270"/>
            <a:ext cx="5334000" cy="3276600"/>
          </a:xfrm>
        </p:spPr>
        <p:txBody>
          <a:bodyPr/>
          <a:lstStyle/>
          <a:p>
            <a:pPr lvl="1"/>
            <a:r>
              <a:rPr lang="en-US" dirty="0"/>
              <a:t>My Support Day (MSD) received their first pot of funding from CORRA Family Recovery Initiative  Funding (FRIF) in 2019. </a:t>
            </a:r>
          </a:p>
          <a:p>
            <a:pPr lvl="1"/>
            <a:r>
              <a:rPr lang="en-US" dirty="0"/>
              <a:t>This enabled for staff training in Community Reinforcement Approach and Family Training (C.R.A.F.T) and to hire a room for 2 hrs. every week for 7 months in East </a:t>
            </a:r>
            <a:r>
              <a:rPr lang="en-US" dirty="0" err="1"/>
              <a:t>Kilbride</a:t>
            </a:r>
            <a:r>
              <a:rPr lang="en-US" dirty="0"/>
              <a:t>. </a:t>
            </a:r>
          </a:p>
          <a:p>
            <a:pPr lvl="1"/>
            <a:r>
              <a:rPr lang="en-US" dirty="0"/>
              <a:t>MSD became part of the working group for Scottish government on developing the new strategy for the Whole Family Approach. </a:t>
            </a:r>
          </a:p>
          <a:p>
            <a:pPr lvl="1"/>
            <a:endParaRPr lang="en-US" dirty="0"/>
          </a:p>
          <a:p>
            <a:pPr lvl="1"/>
            <a:endParaRPr lang="en-US" altLang="en-US" dirty="0"/>
          </a:p>
        </p:txBody>
      </p:sp>
      <p:pic>
        <p:nvPicPr>
          <p:cNvPr id="5" name="Picture Placeholder 4">
            <a:extLst>
              <a:ext uri="{FF2B5EF4-FFF2-40B4-BE49-F238E27FC236}">
                <a16:creationId xmlns:a16="http://schemas.microsoft.com/office/drawing/2014/main" id="{FB9A1079-DA0A-CD5C-154D-DC4451197153}"/>
              </a:ext>
            </a:extLst>
          </p:cNvPr>
          <p:cNvPicPr>
            <a:picLocks noGrp="1" noChangeAspect="1"/>
          </p:cNvPicPr>
          <p:nvPr>
            <p:ph type="pic" sz="quarter" idx="10"/>
          </p:nvPr>
        </p:nvPicPr>
        <p:blipFill>
          <a:blip r:embed="rId3"/>
          <a:srcRect l="24964" r="24964"/>
          <a:stretch>
            <a:fillRect/>
          </a:stretch>
        </p:blipFill>
        <p:spPr>
          <a:xfrm>
            <a:off x="6887497" y="725795"/>
            <a:ext cx="4572000" cy="5113336"/>
          </a:xfrm>
        </p:spPr>
      </p:pic>
    </p:spTree>
    <p:extLst>
      <p:ext uri="{BB962C8B-B14F-4D97-AF65-F5344CB8AC3E}">
        <p14:creationId xmlns:p14="http://schemas.microsoft.com/office/powerpoint/2010/main" val="39449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8B51BF-780C-45D4-A1D0-32D55EA0F2B4}"/>
              </a:ext>
            </a:extLst>
          </p:cNvPr>
          <p:cNvSpPr>
            <a:spLocks noGrp="1"/>
          </p:cNvSpPr>
          <p:nvPr>
            <p:ph type="title"/>
          </p:nvPr>
        </p:nvSpPr>
        <p:spPr>
          <a:xfrm>
            <a:off x="732503" y="312841"/>
            <a:ext cx="5098026" cy="985018"/>
          </a:xfrm>
        </p:spPr>
        <p:txBody>
          <a:bodyPr>
            <a:normAutofit fontScale="90000"/>
          </a:bodyPr>
          <a:lstStyle/>
          <a:p>
            <a:r>
              <a:rPr lang="en-US" dirty="0"/>
              <a:t>Collaborative working starts to make tracks for families. </a:t>
            </a:r>
          </a:p>
        </p:txBody>
      </p:sp>
      <p:sp>
        <p:nvSpPr>
          <p:cNvPr id="9219" name="Rectangle 8">
            <a:extLst>
              <a:ext uri="{FF2B5EF4-FFF2-40B4-BE49-F238E27FC236}">
                <a16:creationId xmlns:a16="http://schemas.microsoft.com/office/drawing/2014/main" id="{A17D04F1-4318-4DD6-B27E-D66AE4D426B2}"/>
              </a:ext>
            </a:extLst>
          </p:cNvPr>
          <p:cNvSpPr>
            <a:spLocks noGrp="1" noChangeArrowheads="1"/>
          </p:cNvSpPr>
          <p:nvPr>
            <p:ph type="body" sz="quarter" idx="11"/>
          </p:nvPr>
        </p:nvSpPr>
        <p:spPr>
          <a:xfrm>
            <a:off x="634181" y="2268794"/>
            <a:ext cx="5334000" cy="3276600"/>
          </a:xfrm>
        </p:spPr>
        <p:txBody>
          <a:bodyPr>
            <a:normAutofit fontScale="77500" lnSpcReduction="20000"/>
          </a:bodyPr>
          <a:lstStyle/>
          <a:p>
            <a:pPr marL="285750" indent="-285750">
              <a:buFont typeface="Arial" panose="020B0604020202020204" pitchFamily="34" charset="0"/>
              <a:buChar char="•"/>
            </a:pPr>
            <a:r>
              <a:rPr lang="en-US" altLang="en-US" sz="1900" b="0" dirty="0"/>
              <a:t>South Lanarkshire ADP and SFAD were moving forward on a scoping exercise to identify the needs of family support and a   Whole Family Approach through out SL. </a:t>
            </a:r>
          </a:p>
          <a:p>
            <a:pPr lvl="1"/>
            <a:r>
              <a:rPr lang="en-US" altLang="en-US" sz="1900" dirty="0"/>
              <a:t>The outcome was that there was a need for both within the community of South Lanarkshire as there was little to no support for families in South Lanarkshire. </a:t>
            </a:r>
          </a:p>
          <a:p>
            <a:pPr lvl="1"/>
            <a:r>
              <a:rPr lang="en-US" altLang="en-US" sz="1900" dirty="0"/>
              <a:t>The outcome was for SFAD and MSD to collaborate to deliver the service All In The Family within the 4 Beacons throughout South Lanarkshire . This was to embed a Whole Family Approach throughout South Lanarkshire. </a:t>
            </a:r>
          </a:p>
          <a:p>
            <a:pPr lvl="1"/>
            <a:r>
              <a:rPr lang="en-US" altLang="en-US" sz="1900" dirty="0"/>
              <a:t>From July 2020 – July 2022 we had supported </a:t>
            </a:r>
          </a:p>
          <a:p>
            <a:pPr marL="0" lvl="1" indent="0">
              <a:buNone/>
            </a:pPr>
            <a:r>
              <a:rPr lang="en-US" altLang="en-US" sz="2400" b="1" dirty="0"/>
              <a:t>172 </a:t>
            </a:r>
            <a:r>
              <a:rPr lang="en-US" altLang="en-US" sz="2400" dirty="0"/>
              <a:t>Individuals ran 416 family support groups and indirectly supported 444 children</a:t>
            </a:r>
            <a:r>
              <a:rPr lang="en-US" altLang="en-US" sz="1900" dirty="0"/>
              <a:t>. </a:t>
            </a:r>
          </a:p>
          <a:p>
            <a:pPr lvl="1"/>
            <a:endParaRPr lang="en-US" altLang="en-US" dirty="0"/>
          </a:p>
          <a:p>
            <a:endParaRPr lang="en-US" altLang="en-US" dirty="0"/>
          </a:p>
        </p:txBody>
      </p:sp>
      <p:pic>
        <p:nvPicPr>
          <p:cNvPr id="16" name="Picture Placeholder 15" descr="Logo, company name&#10;&#10;Description automatically generated">
            <a:extLst>
              <a:ext uri="{FF2B5EF4-FFF2-40B4-BE49-F238E27FC236}">
                <a16:creationId xmlns:a16="http://schemas.microsoft.com/office/drawing/2014/main" id="{5C83DF1C-0C5B-14A6-2923-4C984436E522}"/>
              </a:ext>
            </a:extLst>
          </p:cNvPr>
          <p:cNvPicPr>
            <a:picLocks noGrp="1" noChangeAspect="1"/>
          </p:cNvPicPr>
          <p:nvPr>
            <p:ph type="pic" sz="quarter" idx="13"/>
          </p:nvPr>
        </p:nvPicPr>
        <p:blipFill>
          <a:blip r:embed="rId3"/>
          <a:srcRect t="10256" b="10256"/>
          <a:stretch>
            <a:fillRect/>
          </a:stretch>
        </p:blipFill>
        <p:spPr>
          <a:xfrm>
            <a:off x="7207045" y="3650559"/>
            <a:ext cx="4340942" cy="2242820"/>
          </a:xfrm>
        </p:spPr>
      </p:pic>
      <p:pic>
        <p:nvPicPr>
          <p:cNvPr id="8" name="Picture Placeholder 7" descr="Logo&#10;&#10;Description automatically generated with medium confidence">
            <a:extLst>
              <a:ext uri="{FF2B5EF4-FFF2-40B4-BE49-F238E27FC236}">
                <a16:creationId xmlns:a16="http://schemas.microsoft.com/office/drawing/2014/main" id="{CD7E02E0-7D8A-543F-C29B-3BF4148F8322}"/>
              </a:ext>
            </a:extLst>
          </p:cNvPr>
          <p:cNvPicPr>
            <a:picLocks noGrp="1" noChangeAspect="1"/>
          </p:cNvPicPr>
          <p:nvPr>
            <p:ph type="pic" sz="quarter" idx="14"/>
          </p:nvPr>
        </p:nvPicPr>
        <p:blipFill>
          <a:blip r:embed="rId4"/>
          <a:srcRect l="7875" r="7875"/>
          <a:stretch>
            <a:fillRect/>
          </a:stretch>
        </p:blipFill>
        <p:spPr>
          <a:xfrm>
            <a:off x="7153765" y="175189"/>
            <a:ext cx="4458131" cy="2233714"/>
          </a:xfrm>
        </p:spPr>
      </p:pic>
      <p:pic>
        <p:nvPicPr>
          <p:cNvPr id="18" name="Picture 17" descr="A picture containing text&#10;&#10;Description automatically generated">
            <a:extLst>
              <a:ext uri="{FF2B5EF4-FFF2-40B4-BE49-F238E27FC236}">
                <a16:creationId xmlns:a16="http://schemas.microsoft.com/office/drawing/2014/main" id="{8CC9A5F2-8464-F767-157B-CC529F0F050A}"/>
              </a:ext>
            </a:extLst>
          </p:cNvPr>
          <p:cNvPicPr>
            <a:picLocks noChangeAspect="1"/>
          </p:cNvPicPr>
          <p:nvPr/>
        </p:nvPicPr>
        <p:blipFill>
          <a:blip r:embed="rId5"/>
          <a:stretch>
            <a:fillRect/>
          </a:stretch>
        </p:blipFill>
        <p:spPr>
          <a:xfrm>
            <a:off x="7192149" y="2536723"/>
            <a:ext cx="4409916" cy="9832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7C582-D6C4-5C6D-D62B-D36C889DF3B0}"/>
              </a:ext>
            </a:extLst>
          </p:cNvPr>
          <p:cNvSpPr>
            <a:spLocks noGrp="1"/>
          </p:cNvSpPr>
          <p:nvPr>
            <p:ph type="title"/>
          </p:nvPr>
        </p:nvSpPr>
        <p:spPr/>
        <p:txBody>
          <a:bodyPr/>
          <a:lstStyle/>
          <a:p>
            <a:pPr algn="ctr"/>
            <a:r>
              <a:rPr lang="en-GB" dirty="0"/>
              <a:t>What Our Service Offers.</a:t>
            </a:r>
          </a:p>
        </p:txBody>
      </p:sp>
      <p:sp>
        <p:nvSpPr>
          <p:cNvPr id="3" name="Text Placeholder 2">
            <a:extLst>
              <a:ext uri="{FF2B5EF4-FFF2-40B4-BE49-F238E27FC236}">
                <a16:creationId xmlns:a16="http://schemas.microsoft.com/office/drawing/2014/main" id="{9CCC41F6-265B-DD32-E47F-E1A88C90BB02}"/>
              </a:ext>
            </a:extLst>
          </p:cNvPr>
          <p:cNvSpPr>
            <a:spLocks noGrp="1"/>
          </p:cNvSpPr>
          <p:nvPr>
            <p:ph type="body" idx="1"/>
          </p:nvPr>
        </p:nvSpPr>
        <p:spPr>
          <a:xfrm>
            <a:off x="777001" y="1445419"/>
            <a:ext cx="3291840" cy="823912"/>
          </a:xfrm>
        </p:spPr>
        <p:txBody>
          <a:bodyPr/>
          <a:lstStyle/>
          <a:p>
            <a:pPr algn="ctr"/>
            <a:r>
              <a:rPr lang="en-GB" dirty="0"/>
              <a:t>Who We Support.</a:t>
            </a:r>
          </a:p>
        </p:txBody>
      </p:sp>
      <p:sp>
        <p:nvSpPr>
          <p:cNvPr id="4" name="Content Placeholder 3">
            <a:extLst>
              <a:ext uri="{FF2B5EF4-FFF2-40B4-BE49-F238E27FC236}">
                <a16:creationId xmlns:a16="http://schemas.microsoft.com/office/drawing/2014/main" id="{B1712A2E-6D2B-CB74-9A1A-0E5AAC394918}"/>
              </a:ext>
            </a:extLst>
          </p:cNvPr>
          <p:cNvSpPr>
            <a:spLocks noGrp="1"/>
          </p:cNvSpPr>
          <p:nvPr>
            <p:ph sz="half" idx="2"/>
          </p:nvPr>
        </p:nvSpPr>
        <p:spPr/>
        <p:txBody>
          <a:bodyPr/>
          <a:lstStyle/>
          <a:p>
            <a:r>
              <a:rPr lang="en-GB" dirty="0"/>
              <a:t>Families and individuals that have been affected by someone else’s substance use.</a:t>
            </a:r>
          </a:p>
        </p:txBody>
      </p:sp>
      <p:sp>
        <p:nvSpPr>
          <p:cNvPr id="5" name="Text Placeholder 4">
            <a:extLst>
              <a:ext uri="{FF2B5EF4-FFF2-40B4-BE49-F238E27FC236}">
                <a16:creationId xmlns:a16="http://schemas.microsoft.com/office/drawing/2014/main" id="{804EA4D9-D603-ED21-B3CF-5A49FF2EBBBA}"/>
              </a:ext>
            </a:extLst>
          </p:cNvPr>
          <p:cNvSpPr>
            <a:spLocks noGrp="1"/>
          </p:cNvSpPr>
          <p:nvPr>
            <p:ph type="body" sz="quarter" idx="3"/>
          </p:nvPr>
        </p:nvSpPr>
        <p:spPr/>
        <p:txBody>
          <a:bodyPr/>
          <a:lstStyle/>
          <a:p>
            <a:pPr algn="ctr"/>
            <a:r>
              <a:rPr lang="en-GB" dirty="0"/>
              <a:t>What Support Do We Offer? </a:t>
            </a:r>
          </a:p>
        </p:txBody>
      </p:sp>
      <p:sp>
        <p:nvSpPr>
          <p:cNvPr id="7" name="Date Placeholder 6">
            <a:extLst>
              <a:ext uri="{FF2B5EF4-FFF2-40B4-BE49-F238E27FC236}">
                <a16:creationId xmlns:a16="http://schemas.microsoft.com/office/drawing/2014/main" id="{94ED97BD-C69D-15AB-1CE4-3F5786A7EFA2}"/>
              </a:ext>
            </a:extLst>
          </p:cNvPr>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C4A323D1-40BA-8F9A-13F0-8FBBD1C49734}"/>
              </a:ext>
            </a:extLst>
          </p:cNvPr>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72CA8D26-35EF-560C-C4B5-145B15AD7E6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a:t>
            </a:fld>
            <a:endParaRPr lang="en-US" dirty="0">
              <a:solidFill>
                <a:prstClr val="black">
                  <a:tint val="75000"/>
                </a:prstClr>
              </a:solidFill>
            </a:endParaRPr>
          </a:p>
        </p:txBody>
      </p:sp>
      <p:sp>
        <p:nvSpPr>
          <p:cNvPr id="10" name="Text Placeholder 9">
            <a:extLst>
              <a:ext uri="{FF2B5EF4-FFF2-40B4-BE49-F238E27FC236}">
                <a16:creationId xmlns:a16="http://schemas.microsoft.com/office/drawing/2014/main" id="{E771A7D7-47C1-BC92-6BB9-91BE005A2137}"/>
              </a:ext>
            </a:extLst>
          </p:cNvPr>
          <p:cNvSpPr>
            <a:spLocks noGrp="1"/>
          </p:cNvSpPr>
          <p:nvPr>
            <p:ph type="body" sz="quarter" idx="13"/>
          </p:nvPr>
        </p:nvSpPr>
        <p:spPr/>
        <p:txBody>
          <a:bodyPr/>
          <a:lstStyle/>
          <a:p>
            <a:pPr algn="ctr"/>
            <a:r>
              <a:rPr lang="en-GB" dirty="0"/>
              <a:t>What new work streams are coming? </a:t>
            </a:r>
          </a:p>
        </p:txBody>
      </p:sp>
      <p:sp>
        <p:nvSpPr>
          <p:cNvPr id="11" name="Content Placeholder 10">
            <a:extLst>
              <a:ext uri="{FF2B5EF4-FFF2-40B4-BE49-F238E27FC236}">
                <a16:creationId xmlns:a16="http://schemas.microsoft.com/office/drawing/2014/main" id="{B4217F0F-CB9D-5DCE-7DEE-88CCB5E97488}"/>
              </a:ext>
            </a:extLst>
          </p:cNvPr>
          <p:cNvSpPr>
            <a:spLocks noGrp="1"/>
          </p:cNvSpPr>
          <p:nvPr>
            <p:ph sz="quarter" idx="14"/>
          </p:nvPr>
        </p:nvSpPr>
        <p:spPr/>
        <p:txBody>
          <a:bodyPr/>
          <a:lstStyle/>
          <a:p>
            <a:r>
              <a:rPr lang="en-GB" dirty="0"/>
              <a:t>New Family Outreach service. </a:t>
            </a:r>
          </a:p>
          <a:p>
            <a:r>
              <a:rPr lang="en-GB" dirty="0"/>
              <a:t>Homework Club . </a:t>
            </a:r>
          </a:p>
          <a:p>
            <a:r>
              <a:rPr lang="en-GB" dirty="0"/>
              <a:t>FREE – Family Recovery </a:t>
            </a:r>
            <a:r>
              <a:rPr lang="en-GB"/>
              <a:t>Everyone Everywhere.</a:t>
            </a:r>
            <a:endParaRPr lang="en-GB" dirty="0"/>
          </a:p>
        </p:txBody>
      </p:sp>
      <p:sp>
        <p:nvSpPr>
          <p:cNvPr id="17" name="TextBox 16">
            <a:extLst>
              <a:ext uri="{FF2B5EF4-FFF2-40B4-BE49-F238E27FC236}">
                <a16:creationId xmlns:a16="http://schemas.microsoft.com/office/drawing/2014/main" id="{F02DFEC1-DD8D-657E-E5EB-F8F03D493AEC}"/>
              </a:ext>
            </a:extLst>
          </p:cNvPr>
          <p:cNvSpPr txBox="1"/>
          <p:nvPr/>
        </p:nvSpPr>
        <p:spPr>
          <a:xfrm>
            <a:off x="4810538" y="2505075"/>
            <a:ext cx="2719347" cy="3693319"/>
          </a:xfrm>
          <a:prstGeom prst="rect">
            <a:avLst/>
          </a:prstGeom>
          <a:noFill/>
        </p:spPr>
        <p:txBody>
          <a:bodyPr wrap="square" rtlCol="0">
            <a:spAutoFit/>
          </a:bodyPr>
          <a:lstStyle/>
          <a:p>
            <a:pPr marL="285750" indent="-285750">
              <a:buFont typeface="Arial" panose="020B0604020202020204" pitchFamily="34" charset="0"/>
              <a:buChar char="•"/>
            </a:pPr>
            <a:r>
              <a:rPr lang="en-GB" dirty="0"/>
              <a:t>One to One Support</a:t>
            </a:r>
          </a:p>
          <a:p>
            <a:pPr marL="285750" indent="-285750">
              <a:buFont typeface="Arial" panose="020B0604020202020204" pitchFamily="34" charset="0"/>
              <a:buChar char="•"/>
            </a:pPr>
            <a:r>
              <a:rPr lang="en-GB" dirty="0"/>
              <a:t>Support Groups</a:t>
            </a:r>
          </a:p>
          <a:p>
            <a:pPr marL="285750" indent="-285750">
              <a:buFont typeface="Arial" panose="020B0604020202020204" pitchFamily="34" charset="0"/>
              <a:buChar char="•"/>
            </a:pPr>
            <a:r>
              <a:rPr lang="en-GB" dirty="0"/>
              <a:t>Family Saturdays </a:t>
            </a:r>
          </a:p>
          <a:p>
            <a:pPr marL="285750" indent="-285750">
              <a:buFont typeface="Arial" panose="020B0604020202020204" pitchFamily="34" charset="0"/>
              <a:buChar char="•"/>
            </a:pPr>
            <a:r>
              <a:rPr lang="en-GB" dirty="0"/>
              <a:t>Drug and Alcohols educational sessions. </a:t>
            </a:r>
          </a:p>
          <a:p>
            <a:pPr marL="285750" indent="-285750">
              <a:buFont typeface="Arial" panose="020B0604020202020204" pitchFamily="34" charset="0"/>
              <a:buChar char="•"/>
            </a:pPr>
            <a:r>
              <a:rPr lang="en-GB" dirty="0"/>
              <a:t>Naloxone Drop In sessions. </a:t>
            </a:r>
          </a:p>
          <a:p>
            <a:pPr marL="285750" indent="-285750">
              <a:buFont typeface="Arial" panose="020B0604020202020204" pitchFamily="34" charset="0"/>
              <a:buChar char="•"/>
            </a:pPr>
            <a:r>
              <a:rPr lang="en-GB" dirty="0"/>
              <a:t>C.R.A.F.T sessions.</a:t>
            </a:r>
          </a:p>
          <a:p>
            <a:pPr marL="285750" indent="-285750">
              <a:buFont typeface="Arial" panose="020B0604020202020204" pitchFamily="34" charset="0"/>
              <a:buChar char="•"/>
            </a:pPr>
            <a:r>
              <a:rPr lang="en-GB" dirty="0"/>
              <a:t>Family Inclusive events.</a:t>
            </a:r>
          </a:p>
          <a:p>
            <a:pPr marL="285750" indent="-285750">
              <a:buFont typeface="Arial" panose="020B0604020202020204" pitchFamily="34" charset="0"/>
              <a:buChar char="•"/>
            </a:pPr>
            <a:r>
              <a:rPr lang="en-GB" dirty="0"/>
              <a:t>Training on WFA and FIP.</a:t>
            </a:r>
          </a:p>
          <a:p>
            <a:pPr marL="285750" indent="-285750">
              <a:buFont typeface="Arial" panose="020B0604020202020204" pitchFamily="34" charset="0"/>
              <a:buChar char="•"/>
            </a:pPr>
            <a:endParaRPr lang="en-GB" dirty="0"/>
          </a:p>
        </p:txBody>
      </p:sp>
      <p:pic>
        <p:nvPicPr>
          <p:cNvPr id="21" name="Picture 20" descr="A picture containing diagram&#10;&#10;Description automatically generated">
            <a:extLst>
              <a:ext uri="{FF2B5EF4-FFF2-40B4-BE49-F238E27FC236}">
                <a16:creationId xmlns:a16="http://schemas.microsoft.com/office/drawing/2014/main" id="{042A4807-73F8-B4CA-FBF9-973BC7B357FE}"/>
              </a:ext>
            </a:extLst>
          </p:cNvPr>
          <p:cNvPicPr>
            <a:picLocks noChangeAspect="1"/>
          </p:cNvPicPr>
          <p:nvPr/>
        </p:nvPicPr>
        <p:blipFill>
          <a:blip r:embed="rId3"/>
          <a:stretch>
            <a:fillRect/>
          </a:stretch>
        </p:blipFill>
        <p:spPr>
          <a:xfrm>
            <a:off x="9186058" y="5244466"/>
            <a:ext cx="3005942" cy="1613534"/>
          </a:xfrm>
          <a:prstGeom prst="rect">
            <a:avLst/>
          </a:prstGeom>
        </p:spPr>
      </p:pic>
    </p:spTree>
    <p:extLst>
      <p:ext uri="{BB962C8B-B14F-4D97-AF65-F5344CB8AC3E}">
        <p14:creationId xmlns:p14="http://schemas.microsoft.com/office/powerpoint/2010/main" val="362913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8BBDC7-B590-43B7-BBD0-3A247210E1AC}"/>
              </a:ext>
            </a:extLst>
          </p:cNvPr>
          <p:cNvSpPr>
            <a:spLocks noGrp="1"/>
          </p:cNvSpPr>
          <p:nvPr>
            <p:ph type="body" sz="quarter" idx="11"/>
          </p:nvPr>
        </p:nvSpPr>
        <p:spPr>
          <a:xfrm>
            <a:off x="762000" y="1905000"/>
            <a:ext cx="5334000" cy="3276600"/>
          </a:xfrm>
        </p:spPr>
        <p:txBody>
          <a:bodyPr>
            <a:normAutofit/>
          </a:bodyPr>
          <a:lstStyle/>
          <a:p>
            <a:pPr marL="342900" indent="-342900">
              <a:buFont typeface="Wingdings" panose="05000000000000000000" pitchFamily="2" charset="2"/>
              <a:buChar char="§"/>
            </a:pPr>
            <a:r>
              <a:rPr lang="en-US" altLang="en-US" sz="1600"/>
              <a:t>In partnership with Liber8 we are the new  commission service in South Lanarkshire for the whole family approach. </a:t>
            </a:r>
          </a:p>
          <a:p>
            <a:endParaRPr lang="en-US" altLang="en-US" sz="1600"/>
          </a:p>
          <a:p>
            <a:pPr marL="342900" indent="-342900">
              <a:buFont typeface="Wingdings" panose="05000000000000000000" pitchFamily="2" charset="2"/>
              <a:buChar char="§"/>
            </a:pPr>
            <a:r>
              <a:rPr lang="en-GB" sz="1600" i="0">
                <a:effectLst/>
              </a:rPr>
              <a:t>My Support Day in partnership between Liber8 will deliver the service FREE – Family Recovery Everyone Everywhere. This service is based across South Lanarkshire to access one-to-one support, group support, learning and development and events for the whole family. This service will also offer counselling, mediation and therapeutic services to individuals using the service which can tailor their support to suit their needs.</a:t>
            </a:r>
            <a:endParaRPr lang="en-US" altLang="en-US" sz="1600"/>
          </a:p>
          <a:p>
            <a:endParaRPr lang="en-US" sz="1600"/>
          </a:p>
          <a:p>
            <a:endParaRPr lang="en-US" sz="1600"/>
          </a:p>
        </p:txBody>
      </p:sp>
      <p:pic>
        <p:nvPicPr>
          <p:cNvPr id="4" name="Picture 3">
            <a:extLst>
              <a:ext uri="{FF2B5EF4-FFF2-40B4-BE49-F238E27FC236}">
                <a16:creationId xmlns:a16="http://schemas.microsoft.com/office/drawing/2014/main" id="{A46D164D-76D2-46D2-549A-40474186F01D}"/>
              </a:ext>
            </a:extLst>
          </p:cNvPr>
          <p:cNvPicPr>
            <a:picLocks noChangeAspect="1"/>
          </p:cNvPicPr>
          <p:nvPr/>
        </p:nvPicPr>
        <p:blipFill>
          <a:blip r:embed="rId3"/>
          <a:stretch/>
        </p:blipFill>
        <p:spPr>
          <a:xfrm>
            <a:off x="6857999" y="766916"/>
            <a:ext cx="4697751" cy="4880779"/>
          </a:xfrm>
          <a:prstGeom prst="rect">
            <a:avLst/>
          </a:prstGeom>
          <a:noFill/>
          <a:ln>
            <a:noFill/>
          </a:ln>
          <a:effectLst>
            <a:softEdge rad="112500"/>
          </a:effectLst>
        </p:spPr>
      </p:pic>
      <p:sp>
        <p:nvSpPr>
          <p:cNvPr id="5" name="Title 4">
            <a:extLst>
              <a:ext uri="{FF2B5EF4-FFF2-40B4-BE49-F238E27FC236}">
                <a16:creationId xmlns:a16="http://schemas.microsoft.com/office/drawing/2014/main" id="{6DAF3745-4FDE-4B04-A987-B2BA56B0C4B5}"/>
              </a:ext>
            </a:extLst>
          </p:cNvPr>
          <p:cNvSpPr>
            <a:spLocks noGrp="1"/>
          </p:cNvSpPr>
          <p:nvPr>
            <p:ph type="title"/>
          </p:nvPr>
        </p:nvSpPr>
        <p:spPr>
          <a:xfrm>
            <a:off x="762000" y="715962"/>
            <a:ext cx="5334000" cy="1189038"/>
          </a:xfrm>
        </p:spPr>
        <p:txBody>
          <a:bodyPr anchor="t">
            <a:normAutofit/>
          </a:bodyPr>
          <a:lstStyle/>
          <a:p>
            <a:r>
              <a:rPr lang="en-US"/>
              <a:t>What now? </a:t>
            </a:r>
            <a:endParaRPr lang="en-US" dirty="0"/>
          </a:p>
        </p:txBody>
      </p:sp>
    </p:spTree>
    <p:extLst>
      <p:ext uri="{BB962C8B-B14F-4D97-AF65-F5344CB8AC3E}">
        <p14:creationId xmlns:p14="http://schemas.microsoft.com/office/powerpoint/2010/main" val="84623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94AAAE-4BE9-456A-AB68-CFB5B1C77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880" y="421640"/>
            <a:ext cx="7056120" cy="6090920"/>
          </a:xfrm>
          <a:prstGeom prst="rect">
            <a:avLst/>
          </a:prstGeom>
        </p:spPr>
      </p:pic>
    </p:spTree>
    <p:extLst>
      <p:ext uri="{BB962C8B-B14F-4D97-AF65-F5344CB8AC3E}">
        <p14:creationId xmlns:p14="http://schemas.microsoft.com/office/powerpoint/2010/main" val="258186246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D3F0-F1B9-BE79-CEB5-37E317809FEF}"/>
              </a:ext>
            </a:extLst>
          </p:cNvPr>
          <p:cNvSpPr>
            <a:spLocks noGrp="1"/>
          </p:cNvSpPr>
          <p:nvPr>
            <p:ph type="title"/>
          </p:nvPr>
        </p:nvSpPr>
        <p:spPr>
          <a:xfrm>
            <a:off x="942474" y="378995"/>
            <a:ext cx="9875520" cy="784860"/>
          </a:xfrm>
        </p:spPr>
        <p:txBody>
          <a:bodyPr/>
          <a:lstStyle/>
          <a:p>
            <a:r>
              <a:rPr lang="en-GB" b="1"/>
              <a:t>What are The Beacons?</a:t>
            </a:r>
            <a:endParaRPr lang="en-US" b="1"/>
          </a:p>
        </p:txBody>
      </p:sp>
      <p:sp>
        <p:nvSpPr>
          <p:cNvPr id="3" name="Content Placeholder 2">
            <a:extLst>
              <a:ext uri="{FF2B5EF4-FFF2-40B4-BE49-F238E27FC236}">
                <a16:creationId xmlns:a16="http://schemas.microsoft.com/office/drawing/2014/main" id="{34284D32-1927-6F8B-E3D9-16B4654FB1C3}"/>
              </a:ext>
            </a:extLst>
          </p:cNvPr>
          <p:cNvSpPr>
            <a:spLocks noGrp="1"/>
          </p:cNvSpPr>
          <p:nvPr>
            <p:ph idx="1"/>
          </p:nvPr>
        </p:nvSpPr>
        <p:spPr>
          <a:xfrm>
            <a:off x="255766" y="1084848"/>
            <a:ext cx="11770681" cy="5178950"/>
          </a:xfrm>
        </p:spPr>
        <p:txBody>
          <a:bodyPr vert="horz" lIns="91440" tIns="45720" rIns="91440" bIns="45720" rtlCol="0" anchor="t">
            <a:normAutofit lnSpcReduction="10000"/>
          </a:bodyPr>
          <a:lstStyle/>
          <a:p>
            <a:endParaRPr lang="en-GB" b="1"/>
          </a:p>
          <a:p>
            <a:r>
              <a:rPr lang="en-GB">
                <a:ea typeface="+mn-lt"/>
                <a:cs typeface="+mn-lt"/>
              </a:rPr>
              <a:t>The Beacons are a set of 4 Recovery Hubs based in each of the 4 localities of South Lanarkshire; Hamilton, Cam/Glen, Clydesdale and East Kilbride. The Beacons are hosted by Liber8, contracted by South Lanarkshire’s Alcohol &amp; Drug Partnership.</a:t>
            </a:r>
            <a:endParaRPr lang="en-GB"/>
          </a:p>
          <a:p>
            <a:endParaRPr lang="en-GB">
              <a:ea typeface="+mn-lt"/>
              <a:cs typeface="+mn-lt"/>
            </a:endParaRPr>
          </a:p>
          <a:p>
            <a:r>
              <a:rPr lang="en-GB">
                <a:ea typeface="+mn-lt"/>
                <a:cs typeface="+mn-lt"/>
              </a:rPr>
              <a:t>The purpose of The Beacons is to ensure that there is visible treatment and recovery embedded into local communities. Using assertive outreach, non-clinical settings and lived experience peers, our aim is to reach individuals who aren’t currently engaging with service provision. </a:t>
            </a:r>
          </a:p>
          <a:p>
            <a:endParaRPr lang="en-GB">
              <a:ea typeface="+mn-lt"/>
              <a:cs typeface="+mn-lt"/>
            </a:endParaRPr>
          </a:p>
          <a:p>
            <a:r>
              <a:rPr lang="en-GB">
                <a:ea typeface="+mn-lt"/>
                <a:cs typeface="+mn-lt"/>
              </a:rPr>
              <a:t>Our welcoming and trauma-informed healing environment helps re-integrate those in recovery into the local community. Each person's experience here is person-centred. This means that they decide what they want to get from their time at the Beacons - whether they’re looking to share experiences in a Recovery Group, receive family support, or meet new people at a social event, explore volunteer opportunities, build positive support networks.</a:t>
            </a:r>
            <a:endParaRPr lang="en-GB"/>
          </a:p>
          <a:p>
            <a:endParaRPr lang="en-GB"/>
          </a:p>
        </p:txBody>
      </p:sp>
    </p:spTree>
    <p:extLst>
      <p:ext uri="{BB962C8B-B14F-4D97-AF65-F5344CB8AC3E}">
        <p14:creationId xmlns:p14="http://schemas.microsoft.com/office/powerpoint/2010/main" val="3813551522"/>
      </p:ext>
    </p:extLst>
  </p:cSld>
  <p:clrMapOvr>
    <a:masterClrMapping/>
  </p:clrMapOvr>
</p:sld>
</file>

<file path=ppt/theme/theme1.xml><?xml version="1.0" encoding="utf-8"?>
<a:theme xmlns:a="http://schemas.openxmlformats.org/drawingml/2006/main" name="Office Theme">
  <a:themeElements>
    <a:clrScheme name="Custom 14">
      <a:dk1>
        <a:srgbClr val="000000"/>
      </a:dk1>
      <a:lt1>
        <a:srgbClr val="FFFFFF"/>
      </a:lt1>
      <a:dk2>
        <a:srgbClr val="000000"/>
      </a:dk2>
      <a:lt2>
        <a:srgbClr val="E6E6E6"/>
      </a:lt2>
      <a:accent1>
        <a:srgbClr val="0078D4"/>
      </a:accent1>
      <a:accent2>
        <a:srgbClr val="007788"/>
      </a:accent2>
      <a:accent3>
        <a:srgbClr val="297C2A"/>
      </a:accent3>
      <a:accent4>
        <a:srgbClr val="FF2625"/>
      </a:accent4>
      <a:accent5>
        <a:srgbClr val="FE4387"/>
      </a:accent5>
      <a:accent6>
        <a:srgbClr val="D7D7D7"/>
      </a:accent6>
      <a:hlink>
        <a:srgbClr val="51E5FF"/>
      </a:hlink>
      <a:folHlink>
        <a:srgbClr val="0078D4"/>
      </a:folHlink>
    </a:clrScheme>
    <a:fontScheme name="Custom 4">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spanic Heritage Template_LW_v2" id="{305F3CB5-DAFC-47B1-A1A2-5F7FD2458A84}" vid="{65144770-9016-4FAC-934C-5E9A9429981F}"/>
    </a:ext>
  </a:extLst>
</a:theme>
</file>

<file path=ppt/theme/theme2.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16209379740B47AD6C22351D4C8A64" ma:contentTypeVersion="16" ma:contentTypeDescription="Create a new document." ma:contentTypeScope="" ma:versionID="0cf8dde9e873470329fcef2a0295caf0">
  <xsd:schema xmlns:xsd="http://www.w3.org/2001/XMLSchema" xmlns:xs="http://www.w3.org/2001/XMLSchema" xmlns:p="http://schemas.microsoft.com/office/2006/metadata/properties" xmlns:ns2="bf41e88b-e5cd-438b-bf1f-95a342fb6453" xmlns:ns3="3443b80a-54f0-4ca5-9db8-2896f51fe2f0" targetNamespace="http://schemas.microsoft.com/office/2006/metadata/properties" ma:root="true" ma:fieldsID="d8ce33ec28f60945bc43b7b5df2529d4" ns2:_="" ns3:_="">
    <xsd:import namespace="bf41e88b-e5cd-438b-bf1f-95a342fb6453"/>
    <xsd:import namespace="3443b80a-54f0-4ca5-9db8-2896f51fe2f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41e88b-e5cd-438b-bf1f-95a342fb64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46c85f6-8fb4-4cf5-93ce-3863067841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43b80a-54f0-4ca5-9db8-2896f51fe2f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36e0227-c48f-4555-b9a2-ab1cbbc2092e}" ma:internalName="TaxCatchAll" ma:showField="CatchAllData" ma:web="3443b80a-54f0-4ca5-9db8-2896f51fe2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bf41e88b-e5cd-438b-bf1f-95a342fb6453" xsi:nil="true"/>
    <TaxCatchAll xmlns="3443b80a-54f0-4ca5-9db8-2896f51fe2f0" xsi:nil="true"/>
    <lcf76f155ced4ddcb4097134ff3c332f xmlns="bf41e88b-e5cd-438b-bf1f-95a342fb645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E559FD-2AFA-47C6-878B-953476E1F8DE}"/>
</file>

<file path=customXml/itemProps2.xml><?xml version="1.0" encoding="utf-8"?>
<ds:datastoreItem xmlns:ds="http://schemas.openxmlformats.org/officeDocument/2006/customXml" ds:itemID="{BD4119F0-3CE7-4464-96A2-DC738A807A4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D318041-50D7-4E47-9BD9-FE885E42AC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278</TotalTime>
  <Words>1864</Words>
  <Application>Microsoft Office PowerPoint</Application>
  <PresentationFormat>Widescreen</PresentationFormat>
  <Paragraphs>320</Paragraphs>
  <Slides>32</Slides>
  <Notes>30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32</vt:i4>
      </vt:variant>
    </vt:vector>
  </HeadingPairs>
  <TitlesOfParts>
    <vt:vector size="45" baseType="lpstr">
      <vt:lpstr>Arial</vt:lpstr>
      <vt:lpstr>Arial Rounded MT Bold</vt:lpstr>
      <vt:lpstr>Calibri</vt:lpstr>
      <vt:lpstr>Calibri Light</vt:lpstr>
      <vt:lpstr>Corbel</vt:lpstr>
      <vt:lpstr>Open Sans</vt:lpstr>
      <vt:lpstr>Segoe UI</vt:lpstr>
      <vt:lpstr>Segoe UI Light</vt:lpstr>
      <vt:lpstr>Wingdings</vt:lpstr>
      <vt:lpstr>Wingdings 3</vt:lpstr>
      <vt:lpstr>Office Theme</vt:lpstr>
      <vt:lpstr>Basis</vt:lpstr>
      <vt:lpstr>1_Office Theme</vt:lpstr>
      <vt:lpstr>My Support Day   Yes We Can!  Embed a Whole Family Approach. </vt:lpstr>
      <vt:lpstr>Lived experience set the foundations for change in our community.  </vt:lpstr>
      <vt:lpstr> </vt:lpstr>
      <vt:lpstr>One small pot of funding …. One large step to family recovery in South Lanarkshire. </vt:lpstr>
      <vt:lpstr>Collaborative working starts to make tracks for families. </vt:lpstr>
      <vt:lpstr>What Our Service Offers.</vt:lpstr>
      <vt:lpstr>What now? </vt:lpstr>
      <vt:lpstr>PowerPoint Presentation</vt:lpstr>
      <vt:lpstr>What are The Beacons?</vt:lpstr>
      <vt:lpstr>South Lanarkshire: Recovery</vt:lpstr>
      <vt:lpstr>Aim:   Visible Recovery in South Lanarkshire</vt:lpstr>
      <vt:lpstr>The Beacons: 4 South Lanarkshire Localities </vt:lpstr>
      <vt:lpstr>Family Beacons Model Programme of Activity </vt:lpstr>
      <vt:lpstr>PowerPoint Presentation</vt:lpstr>
      <vt:lpstr>PowerPoint Presentation</vt:lpstr>
      <vt:lpstr>ROSC/Partnerships</vt:lpstr>
      <vt:lpstr>PowerPoint Presentation</vt:lpstr>
      <vt:lpstr>PowerPoint Presentation</vt:lpstr>
      <vt:lpstr>   Yes we can!  How to build and embed a  Whole Family Approach in  practice </vt:lpstr>
      <vt:lpstr>  “No man is an island entire of itself” John Donne. 1623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First Responders</vt:lpstr>
      <vt:lpstr>Meet our Family First Responders. </vt:lpstr>
      <vt:lpstr>Questions &amp; answers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Support Day   Yes We Can!  Embed a Whole Family Approach. </dc:title>
  <dc:subject/>
  <dc:creator>Melanie McPherson</dc:creator>
  <cp:keywords/>
  <dc:description/>
  <cp:lastModifiedBy>Justina Murray</cp:lastModifiedBy>
  <cp:revision>1</cp:revision>
  <dcterms:created xsi:type="dcterms:W3CDTF">2023-03-22T11:45:47Z</dcterms:created>
  <dcterms:modified xsi:type="dcterms:W3CDTF">2023-03-26T13:47:32Z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0x0101005D16209379740B47AD6C22351D4C8A64</vt:lpwstr>
  </property>
</Properties>
</file>