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9" r:id="rId3"/>
    <p:sldId id="724" r:id="rId4"/>
    <p:sldId id="755" r:id="rId5"/>
    <p:sldId id="750" r:id="rId6"/>
    <p:sldId id="731" r:id="rId7"/>
    <p:sldId id="300" r:id="rId8"/>
    <p:sldId id="302" r:id="rId9"/>
    <p:sldId id="754" r:id="rId10"/>
    <p:sldId id="760" r:id="rId11"/>
    <p:sldId id="758" r:id="rId12"/>
    <p:sldId id="759" r:id="rId13"/>
    <p:sldId id="761" r:id="rId14"/>
    <p:sldId id="728" r:id="rId15"/>
    <p:sldId id="727" r:id="rId16"/>
    <p:sldId id="726" r:id="rId17"/>
    <p:sldId id="741" r:id="rId18"/>
    <p:sldId id="751" r:id="rId19"/>
    <p:sldId id="752" r:id="rId20"/>
    <p:sldId id="7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a:srgbClr val="73FDD6"/>
    <a:srgbClr val="EBEBEB"/>
    <a:srgbClr val="FF2F92"/>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p:restoredTop sz="66304"/>
  </p:normalViewPr>
  <p:slideViewPr>
    <p:cSldViewPr snapToGrid="0" snapToObjects="1">
      <p:cViewPr varScale="1">
        <p:scale>
          <a:sx n="76" d="100"/>
          <a:sy n="76" d="100"/>
        </p:scale>
        <p:origin x="9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548AE-DAE1-4B4F-B3DF-DB1CBB865BB6}"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6FF44-9276-BC45-B8F0-C3311A623BCA}" type="slidenum">
              <a:rPr lang="en-US" smtClean="0"/>
              <a:t>‹#›</a:t>
            </a:fld>
            <a:endParaRPr lang="en-US"/>
          </a:p>
        </p:txBody>
      </p:sp>
    </p:spTree>
    <p:extLst>
      <p:ext uri="{BB962C8B-B14F-4D97-AF65-F5344CB8AC3E}">
        <p14:creationId xmlns:p14="http://schemas.microsoft.com/office/powerpoint/2010/main" val="379476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6FF44-9276-BC45-B8F0-C3311A623BCA}" type="slidenum">
              <a:rPr lang="en-US" smtClean="0"/>
              <a:t>1</a:t>
            </a:fld>
            <a:endParaRPr lang="en-US"/>
          </a:p>
        </p:txBody>
      </p:sp>
    </p:spTree>
    <p:extLst>
      <p:ext uri="{BB962C8B-B14F-4D97-AF65-F5344CB8AC3E}">
        <p14:creationId xmlns:p14="http://schemas.microsoft.com/office/powerpoint/2010/main" val="344161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 name="Shape 2427"/>
          <p:cNvSpPr>
            <a:spLocks noGrp="1" noRot="1" noChangeAspect="1"/>
          </p:cNvSpPr>
          <p:nvPr>
            <p:ph type="sldImg"/>
          </p:nvPr>
        </p:nvSpPr>
        <p:spPr>
          <a:prstGeom prst="rect">
            <a:avLst/>
          </a:prstGeom>
        </p:spPr>
        <p:txBody>
          <a:bodyPr/>
          <a:lstStyle/>
          <a:p>
            <a:endParaRPr/>
          </a:p>
        </p:txBody>
      </p:sp>
      <p:sp>
        <p:nvSpPr>
          <p:cNvPr id="2428" name="Shape 2428"/>
          <p:cNvSpPr>
            <a:spLocks noGrp="1"/>
          </p:cNvSpPr>
          <p:nvPr>
            <p:ph type="body" sz="quarter" idx="1"/>
          </p:nvPr>
        </p:nvSpPr>
        <p:spPr>
          <a:prstGeom prst="rect">
            <a:avLst/>
          </a:prstGeom>
        </p:spPr>
        <p:txBody>
          <a:bodyPr/>
          <a:lstStyle/>
          <a:p>
            <a:pPr defTabSz="914400">
              <a:lnSpc>
                <a:spcPct val="100000"/>
              </a:lnSpc>
              <a:spcBef>
                <a:spcPts val="400"/>
              </a:spcBef>
              <a:defRPr sz="1200">
                <a:latin typeface="Book Antiqua"/>
                <a:ea typeface="Book Antiqua"/>
                <a:cs typeface="Book Antiqua"/>
                <a:sym typeface="Book Antiqua"/>
              </a:defRPr>
            </a:pPr>
            <a:endParaRPr lang="en-GB" dirty="0">
              <a:latin typeface="Calibri"/>
              <a:ea typeface="Calibri"/>
              <a:cs typeface="Calibri"/>
              <a:sym typeface="Calibri"/>
            </a:endParaRPr>
          </a:p>
          <a:p>
            <a:pPr defTabSz="914400">
              <a:lnSpc>
                <a:spcPct val="100000"/>
              </a:lnSpc>
              <a:spcBef>
                <a:spcPts val="400"/>
              </a:spcBef>
              <a:defRPr sz="1200">
                <a:latin typeface="Book Antiqua"/>
                <a:ea typeface="Book Antiqua"/>
                <a:cs typeface="Book Antiqua"/>
                <a:sym typeface="Book Antiqua"/>
              </a:defRPr>
            </a:pPr>
            <a:endParaRPr lang="en-GB" dirty="0">
              <a:latin typeface="Calibri"/>
              <a:ea typeface="Calibri"/>
              <a:cs typeface="Calibri"/>
              <a:sym typeface="Calibri"/>
            </a:endParaRPr>
          </a:p>
          <a:p>
            <a:pPr defTabSz="914400">
              <a:lnSpc>
                <a:spcPct val="100000"/>
              </a:lnSpc>
              <a:spcBef>
                <a:spcPts val="400"/>
              </a:spcBef>
              <a:defRPr sz="1200">
                <a:latin typeface="Book Antiqua"/>
                <a:ea typeface="Book Antiqua"/>
                <a:cs typeface="Book Antiqua"/>
                <a:sym typeface="Book Antiqua"/>
              </a:defRPr>
            </a:pPr>
            <a:endParaRPr dirty="0">
              <a:latin typeface="Calibri"/>
              <a:ea typeface="Calibri"/>
              <a:cs typeface="Calibri"/>
              <a:sym typeface="Calibri"/>
            </a:endParaRPr>
          </a:p>
        </p:txBody>
      </p:sp>
    </p:spTree>
    <p:extLst>
      <p:ext uri="{BB962C8B-B14F-4D97-AF65-F5344CB8AC3E}">
        <p14:creationId xmlns:p14="http://schemas.microsoft.com/office/powerpoint/2010/main" val="3562506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 name="Shape 2427"/>
          <p:cNvSpPr>
            <a:spLocks noGrp="1" noRot="1" noChangeAspect="1"/>
          </p:cNvSpPr>
          <p:nvPr>
            <p:ph type="sldImg"/>
          </p:nvPr>
        </p:nvSpPr>
        <p:spPr>
          <a:prstGeom prst="rect">
            <a:avLst/>
          </a:prstGeom>
        </p:spPr>
        <p:txBody>
          <a:bodyPr/>
          <a:lstStyle/>
          <a:p>
            <a:endParaRPr/>
          </a:p>
        </p:txBody>
      </p:sp>
      <p:sp>
        <p:nvSpPr>
          <p:cNvPr id="2428" name="Shape 2428"/>
          <p:cNvSpPr>
            <a:spLocks noGrp="1"/>
          </p:cNvSpPr>
          <p:nvPr>
            <p:ph type="body" sz="quarter" idx="1"/>
          </p:nvPr>
        </p:nvSpPr>
        <p:spPr>
          <a:prstGeom prst="rect">
            <a:avLst/>
          </a:prstGeom>
        </p:spPr>
        <p:txBody>
          <a:bodyPr/>
          <a:lstStyle/>
          <a:p>
            <a:pPr defTabSz="914400">
              <a:lnSpc>
                <a:spcPct val="100000"/>
              </a:lnSpc>
              <a:spcBef>
                <a:spcPts val="400"/>
              </a:spcBef>
              <a:defRPr sz="1200">
                <a:latin typeface="Book Antiqua"/>
                <a:ea typeface="Book Antiqua"/>
                <a:cs typeface="Book Antiqua"/>
                <a:sym typeface="Book Antiqua"/>
              </a:defRPr>
            </a:pPr>
            <a:r>
              <a:rPr lang="en-GB" dirty="0">
                <a:latin typeface="Calibri"/>
                <a:ea typeface="Calibri"/>
                <a:cs typeface="Calibri"/>
                <a:sym typeface="Calibri"/>
              </a:rPr>
              <a:t>Using an elastic band to become aware of when talking negatively, ping the elastic band and ask yourself a question about what could you do to positively influence the situation, how you feel, what next step could you take?</a:t>
            </a:r>
          </a:p>
          <a:p>
            <a:pPr defTabSz="914400">
              <a:lnSpc>
                <a:spcPct val="100000"/>
              </a:lnSpc>
              <a:spcBef>
                <a:spcPts val="400"/>
              </a:spcBef>
              <a:defRPr sz="1200">
                <a:latin typeface="Book Antiqua"/>
                <a:ea typeface="Book Antiqua"/>
                <a:cs typeface="Book Antiqua"/>
                <a:sym typeface="Book Antiqua"/>
              </a:defRPr>
            </a:pPr>
            <a:endParaRPr lang="en-GB" dirty="0">
              <a:latin typeface="Calibri"/>
              <a:ea typeface="Calibri"/>
              <a:cs typeface="Calibri"/>
              <a:sym typeface="Calibri"/>
            </a:endParaRPr>
          </a:p>
          <a:p>
            <a:pPr defTabSz="914400">
              <a:lnSpc>
                <a:spcPct val="100000"/>
              </a:lnSpc>
              <a:spcBef>
                <a:spcPts val="400"/>
              </a:spcBef>
              <a:defRPr sz="1200">
                <a:latin typeface="Book Antiqua"/>
                <a:ea typeface="Book Antiqua"/>
                <a:cs typeface="Book Antiqua"/>
                <a:sym typeface="Book Antiqua"/>
              </a:defRPr>
            </a:pPr>
            <a:endParaRPr dirty="0">
              <a:latin typeface="Calibri"/>
              <a:ea typeface="Calibri"/>
              <a:cs typeface="Calibri"/>
              <a:sym typeface="Calibri"/>
            </a:endParaRPr>
          </a:p>
        </p:txBody>
      </p:sp>
    </p:spTree>
    <p:extLst>
      <p:ext uri="{BB962C8B-B14F-4D97-AF65-F5344CB8AC3E}">
        <p14:creationId xmlns:p14="http://schemas.microsoft.com/office/powerpoint/2010/main" val="2219809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 name="Shape 2427"/>
          <p:cNvSpPr>
            <a:spLocks noGrp="1" noRot="1" noChangeAspect="1"/>
          </p:cNvSpPr>
          <p:nvPr>
            <p:ph type="sldImg"/>
          </p:nvPr>
        </p:nvSpPr>
        <p:spPr>
          <a:prstGeom prst="rect">
            <a:avLst/>
          </a:prstGeom>
        </p:spPr>
        <p:txBody>
          <a:bodyPr/>
          <a:lstStyle/>
          <a:p>
            <a:endParaRPr/>
          </a:p>
        </p:txBody>
      </p:sp>
      <p:sp>
        <p:nvSpPr>
          <p:cNvPr id="2428" name="Shape 2428"/>
          <p:cNvSpPr>
            <a:spLocks noGrp="1"/>
          </p:cNvSpPr>
          <p:nvPr>
            <p:ph type="body" sz="quarter" idx="1"/>
          </p:nvPr>
        </p:nvSpPr>
        <p:spPr>
          <a:prstGeom prst="rect">
            <a:avLst/>
          </a:prstGeom>
        </p:spPr>
        <p:txBody>
          <a:bodyPr/>
          <a:lstStyle/>
          <a:p>
            <a:pPr defTabSz="914400">
              <a:lnSpc>
                <a:spcPct val="100000"/>
              </a:lnSpc>
              <a:spcBef>
                <a:spcPts val="400"/>
              </a:spcBef>
              <a:defRPr sz="1200">
                <a:latin typeface="Book Antiqua"/>
                <a:ea typeface="Book Antiqua"/>
                <a:cs typeface="Book Antiqua"/>
                <a:sym typeface="Book Antiqua"/>
              </a:defRPr>
            </a:pPr>
            <a:endParaRPr lang="en-GB" dirty="0">
              <a:latin typeface="Calibri"/>
              <a:ea typeface="Calibri"/>
              <a:cs typeface="Calibri"/>
              <a:sym typeface="Calibri"/>
            </a:endParaRPr>
          </a:p>
          <a:p>
            <a:pPr defTabSz="914400">
              <a:lnSpc>
                <a:spcPct val="100000"/>
              </a:lnSpc>
              <a:spcBef>
                <a:spcPts val="400"/>
              </a:spcBef>
              <a:defRPr sz="1200">
                <a:latin typeface="Book Antiqua"/>
                <a:ea typeface="Book Antiqua"/>
                <a:cs typeface="Book Antiqua"/>
                <a:sym typeface="Book Antiqua"/>
              </a:defRPr>
            </a:pPr>
            <a:endParaRPr lang="en-GB" dirty="0">
              <a:latin typeface="Calibri"/>
              <a:ea typeface="Calibri"/>
              <a:cs typeface="Calibri"/>
              <a:sym typeface="Calibri"/>
            </a:endParaRPr>
          </a:p>
          <a:p>
            <a:pPr defTabSz="914400">
              <a:lnSpc>
                <a:spcPct val="100000"/>
              </a:lnSpc>
              <a:spcBef>
                <a:spcPts val="400"/>
              </a:spcBef>
              <a:defRPr sz="1200">
                <a:latin typeface="Book Antiqua"/>
                <a:ea typeface="Book Antiqua"/>
                <a:cs typeface="Book Antiqua"/>
                <a:sym typeface="Book Antiqua"/>
              </a:defRPr>
            </a:pPr>
            <a:endParaRPr dirty="0">
              <a:latin typeface="Calibri"/>
              <a:ea typeface="Calibri"/>
              <a:cs typeface="Calibri"/>
              <a:sym typeface="Calibri"/>
            </a:endParaRPr>
          </a:p>
        </p:txBody>
      </p:sp>
    </p:spTree>
    <p:extLst>
      <p:ext uri="{BB962C8B-B14F-4D97-AF65-F5344CB8AC3E}">
        <p14:creationId xmlns:p14="http://schemas.microsoft.com/office/powerpoint/2010/main" val="2113658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Organising your space – even if it’s at home in an open plan space – colourful drawers can keep it nice and tidy</a:t>
            </a:r>
          </a:p>
          <a:p>
            <a:endParaRPr lang="en-GB" dirty="0"/>
          </a:p>
          <a:p>
            <a:r>
              <a:rPr lang="en-GB" dirty="0"/>
              <a:t>Scents and smells can be relaxing</a:t>
            </a:r>
          </a:p>
          <a:p>
            <a:endParaRPr lang="en-GB" dirty="0"/>
          </a:p>
          <a:p>
            <a:r>
              <a:rPr lang="en-GB" dirty="0"/>
              <a:t>Music can energise and uplift</a:t>
            </a:r>
          </a:p>
          <a:p>
            <a:endParaRPr lang="en-GB" dirty="0"/>
          </a:p>
          <a:p>
            <a:r>
              <a:rPr lang="en-GB" dirty="0"/>
              <a:t>Keep yourself hydrated and water helps your concentration levels</a:t>
            </a:r>
          </a:p>
          <a:p>
            <a:endParaRPr lang="en-GB" dirty="0"/>
          </a:p>
          <a:p>
            <a:r>
              <a:rPr lang="en-GB" dirty="0"/>
              <a:t>Let in the fresh air and get outside</a:t>
            </a:r>
          </a:p>
          <a:p>
            <a:endParaRPr lang="en-GB" dirty="0"/>
          </a:p>
          <a:p>
            <a:r>
              <a:rPr lang="en-GB" dirty="0"/>
              <a:t>Having a positive focus and nice photos/pictures to look at can inspire</a:t>
            </a:r>
          </a:p>
        </p:txBody>
      </p:sp>
      <p:sp>
        <p:nvSpPr>
          <p:cNvPr id="4" name="Slide Number Placeholder 3"/>
          <p:cNvSpPr>
            <a:spLocks noGrp="1"/>
          </p:cNvSpPr>
          <p:nvPr>
            <p:ph type="sldNum" sz="quarter" idx="5"/>
          </p:nvPr>
        </p:nvSpPr>
        <p:spPr/>
        <p:txBody>
          <a:bodyPr/>
          <a:lstStyle/>
          <a:p>
            <a:fld id="{F6F6FF44-9276-BC45-B8F0-C3311A623BCA}" type="slidenum">
              <a:rPr lang="en-US" smtClean="0"/>
              <a:t>17</a:t>
            </a:fld>
            <a:endParaRPr lang="en-US"/>
          </a:p>
        </p:txBody>
      </p:sp>
    </p:spTree>
    <p:extLst>
      <p:ext uri="{BB962C8B-B14F-4D97-AF65-F5344CB8AC3E}">
        <p14:creationId xmlns:p14="http://schemas.microsoft.com/office/powerpoint/2010/main" val="1255508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1052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994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237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894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377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35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 name="Shape 2427"/>
          <p:cNvSpPr>
            <a:spLocks noGrp="1" noRot="1" noChangeAspect="1"/>
          </p:cNvSpPr>
          <p:nvPr>
            <p:ph type="sldImg"/>
          </p:nvPr>
        </p:nvSpPr>
        <p:spPr>
          <a:prstGeom prst="rect">
            <a:avLst/>
          </a:prstGeom>
        </p:spPr>
        <p:txBody>
          <a:bodyPr/>
          <a:lstStyle/>
          <a:p>
            <a:endParaRPr/>
          </a:p>
        </p:txBody>
      </p:sp>
      <p:sp>
        <p:nvSpPr>
          <p:cNvPr id="2428" name="Shape 2428"/>
          <p:cNvSpPr>
            <a:spLocks noGrp="1"/>
          </p:cNvSpPr>
          <p:nvPr>
            <p:ph type="body" sz="quarter" idx="1"/>
          </p:nvPr>
        </p:nvSpPr>
        <p:spPr>
          <a:prstGeom prst="rect">
            <a:avLst/>
          </a:prstGeom>
        </p:spPr>
        <p:txBody>
          <a:bodyPr/>
          <a:lstStyle/>
          <a:p>
            <a:pPr defTabSz="914400">
              <a:lnSpc>
                <a:spcPct val="100000"/>
              </a:lnSpc>
              <a:spcBef>
                <a:spcPts val="400"/>
              </a:spcBef>
              <a:defRPr sz="1200">
                <a:latin typeface="Book Antiqua"/>
                <a:ea typeface="Book Antiqua"/>
                <a:cs typeface="Book Antiqua"/>
                <a:sym typeface="Book Antiqua"/>
              </a:defRPr>
            </a:pPr>
            <a:r>
              <a:rPr lang="en-GB" dirty="0">
                <a:latin typeface="Calibri"/>
                <a:ea typeface="Calibri"/>
                <a:cs typeface="Calibri"/>
                <a:sym typeface="Calibri"/>
              </a:rPr>
              <a:t>In which of these rooms do you spend most time?</a:t>
            </a:r>
          </a:p>
          <a:p>
            <a:pPr defTabSz="914400">
              <a:lnSpc>
                <a:spcPct val="100000"/>
              </a:lnSpc>
              <a:spcBef>
                <a:spcPts val="400"/>
              </a:spcBef>
              <a:defRPr sz="1200">
                <a:latin typeface="Book Antiqua"/>
                <a:ea typeface="Book Antiqua"/>
                <a:cs typeface="Book Antiqua"/>
                <a:sym typeface="Book Antiqua"/>
              </a:defRPr>
            </a:pPr>
            <a:endParaRPr lang="en-GB" dirty="0">
              <a:latin typeface="Calibri"/>
              <a:ea typeface="Calibri"/>
              <a:cs typeface="Calibri"/>
              <a:sym typeface="Calibri"/>
            </a:endParaRPr>
          </a:p>
          <a:p>
            <a:pPr defTabSz="914400">
              <a:lnSpc>
                <a:spcPct val="100000"/>
              </a:lnSpc>
              <a:spcBef>
                <a:spcPts val="400"/>
              </a:spcBef>
              <a:defRPr sz="1200">
                <a:latin typeface="Book Antiqua"/>
                <a:ea typeface="Book Antiqua"/>
                <a:cs typeface="Book Antiqua"/>
                <a:sym typeface="Book Antiqua"/>
              </a:defRPr>
            </a:pPr>
            <a:r>
              <a:rPr lang="en-GB" dirty="0">
                <a:latin typeface="Calibri"/>
                <a:ea typeface="Calibri"/>
                <a:cs typeface="Calibri"/>
                <a:sym typeface="Calibri"/>
              </a:rPr>
              <a:t>What about least time?? </a:t>
            </a:r>
            <a:br>
              <a:rPr lang="en-GB" dirty="0">
                <a:latin typeface="Calibri"/>
                <a:ea typeface="Calibri"/>
                <a:cs typeface="Calibri"/>
                <a:sym typeface="Calibri"/>
              </a:rPr>
            </a:br>
            <a:br>
              <a:rPr lang="en-GB" dirty="0">
                <a:latin typeface="Calibri"/>
                <a:ea typeface="Calibri"/>
                <a:cs typeface="Calibri"/>
                <a:sym typeface="Calibri"/>
              </a:rPr>
            </a:br>
            <a:r>
              <a:rPr lang="en-GB" dirty="0">
                <a:latin typeface="Calibri"/>
                <a:ea typeface="Calibri"/>
                <a:cs typeface="Calibri"/>
                <a:sym typeface="Calibri"/>
              </a:rPr>
              <a:t>I am going to share some tips and ideas about how you can air each of the four rooms</a:t>
            </a:r>
          </a:p>
          <a:p>
            <a:pPr defTabSz="914400">
              <a:lnSpc>
                <a:spcPct val="100000"/>
              </a:lnSpc>
              <a:spcBef>
                <a:spcPts val="400"/>
              </a:spcBef>
              <a:defRPr sz="1200">
                <a:latin typeface="Book Antiqua"/>
                <a:ea typeface="Book Antiqua"/>
                <a:cs typeface="Book Antiqua"/>
                <a:sym typeface="Book Antiqua"/>
              </a:defRPr>
            </a:pPr>
            <a:endParaRPr lang="en-GB" dirty="0">
              <a:latin typeface="Calibri"/>
              <a:ea typeface="Calibri"/>
              <a:cs typeface="Calibri"/>
              <a:sym typeface="Calibri"/>
            </a:endParaRPr>
          </a:p>
          <a:p>
            <a:pPr defTabSz="914400">
              <a:lnSpc>
                <a:spcPct val="100000"/>
              </a:lnSpc>
              <a:spcBef>
                <a:spcPts val="400"/>
              </a:spcBef>
              <a:defRPr sz="1200">
                <a:latin typeface="Book Antiqua"/>
                <a:ea typeface="Book Antiqua"/>
                <a:cs typeface="Book Antiqua"/>
                <a:sym typeface="Book Antiqua"/>
              </a:defRPr>
            </a:pPr>
            <a:r>
              <a:rPr lang="en-GB" dirty="0">
                <a:latin typeface="Calibri"/>
                <a:ea typeface="Calibri"/>
                <a:cs typeface="Calibri"/>
                <a:sym typeface="Calibri"/>
              </a:rPr>
              <a:t>They are all interconnected</a:t>
            </a:r>
          </a:p>
          <a:p>
            <a:pPr defTabSz="914400">
              <a:lnSpc>
                <a:spcPct val="100000"/>
              </a:lnSpc>
              <a:spcBef>
                <a:spcPts val="400"/>
              </a:spcBef>
              <a:defRPr sz="1200">
                <a:latin typeface="Book Antiqua"/>
                <a:ea typeface="Book Antiqua"/>
                <a:cs typeface="Book Antiqua"/>
                <a:sym typeface="Book Antiqua"/>
              </a:defRPr>
            </a:pPr>
            <a:endParaRPr lang="en-GB" dirty="0">
              <a:latin typeface="Calibri"/>
              <a:ea typeface="Calibri"/>
              <a:cs typeface="Calibri"/>
              <a:sym typeface="Calibri"/>
            </a:endParaRPr>
          </a:p>
          <a:p>
            <a:pPr defTabSz="914400">
              <a:lnSpc>
                <a:spcPct val="100000"/>
              </a:lnSpc>
              <a:spcBef>
                <a:spcPts val="400"/>
              </a:spcBef>
              <a:defRPr sz="1200">
                <a:latin typeface="Book Antiqua"/>
                <a:ea typeface="Book Antiqua"/>
                <a:cs typeface="Book Antiqua"/>
                <a:sym typeface="Book Antiqua"/>
              </a:defRPr>
            </a:pPr>
            <a:endParaRPr lang="en-GB" dirty="0">
              <a:latin typeface="Calibri"/>
              <a:ea typeface="Calibri"/>
              <a:cs typeface="Calibri"/>
              <a:sym typeface="Calibri"/>
            </a:endParaRPr>
          </a:p>
          <a:p>
            <a:pPr defTabSz="914400">
              <a:lnSpc>
                <a:spcPct val="100000"/>
              </a:lnSpc>
              <a:spcBef>
                <a:spcPts val="400"/>
              </a:spcBef>
              <a:defRPr sz="1200">
                <a:latin typeface="Book Antiqua"/>
                <a:ea typeface="Book Antiqua"/>
                <a:cs typeface="Book Antiqua"/>
                <a:sym typeface="Book Antiqua"/>
              </a:defRPr>
            </a:pPr>
            <a:endParaRPr dirty="0">
              <a:latin typeface="Calibri"/>
              <a:ea typeface="Calibri"/>
              <a:cs typeface="Calibri"/>
              <a:sym typeface="Calibri"/>
            </a:endParaRPr>
          </a:p>
        </p:txBody>
      </p:sp>
    </p:spTree>
    <p:extLst>
      <p:ext uri="{BB962C8B-B14F-4D97-AF65-F5344CB8AC3E}">
        <p14:creationId xmlns:p14="http://schemas.microsoft.com/office/powerpoint/2010/main" val="297914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 name="Shape 2447"/>
          <p:cNvSpPr>
            <a:spLocks noGrp="1" noRot="1" noChangeAspect="1"/>
          </p:cNvSpPr>
          <p:nvPr>
            <p:ph type="sldImg"/>
          </p:nvPr>
        </p:nvSpPr>
        <p:spPr>
          <a:prstGeom prst="rect">
            <a:avLst/>
          </a:prstGeom>
        </p:spPr>
        <p:txBody>
          <a:bodyPr/>
          <a:lstStyle/>
          <a:p>
            <a:endParaRPr/>
          </a:p>
        </p:txBody>
      </p:sp>
      <p:sp>
        <p:nvSpPr>
          <p:cNvPr id="2448" name="Shape 2448"/>
          <p:cNvSpPr>
            <a:spLocks noGrp="1"/>
          </p:cNvSpPr>
          <p:nvPr>
            <p:ph type="body" sz="quarter" idx="1"/>
          </p:nvPr>
        </p:nvSpPr>
        <p:spPr>
          <a:prstGeom prst="rect">
            <a:avLst/>
          </a:prstGeom>
        </p:spPr>
        <p:txBody>
          <a:bodyPr/>
          <a:lstStyle/>
          <a:p>
            <a:pPr defTabSz="914400">
              <a:lnSpc>
                <a:spcPct val="100000"/>
              </a:lnSpc>
              <a:spcBef>
                <a:spcPts val="400"/>
              </a:spcBef>
              <a:defRPr sz="1200">
                <a:latin typeface="Book Antiqua"/>
                <a:ea typeface="Book Antiqua"/>
                <a:cs typeface="Book Antiqua"/>
                <a:sym typeface="Book Antiqua"/>
              </a:defRPr>
            </a:pPr>
            <a:r>
              <a:rPr lang="en-GB" dirty="0">
                <a:latin typeface="Calibri"/>
                <a:ea typeface="Calibri"/>
                <a:cs typeface="Calibri"/>
                <a:sym typeface="Calibri"/>
              </a:rPr>
              <a:t>What ideas do you think you will try or revisit?</a:t>
            </a:r>
          </a:p>
          <a:p>
            <a:pPr defTabSz="914400">
              <a:lnSpc>
                <a:spcPct val="100000"/>
              </a:lnSpc>
              <a:spcBef>
                <a:spcPts val="400"/>
              </a:spcBef>
              <a:defRPr sz="1200">
                <a:latin typeface="Book Antiqua"/>
                <a:ea typeface="Book Antiqua"/>
                <a:cs typeface="Book Antiqua"/>
                <a:sym typeface="Book Antiqua"/>
              </a:defRPr>
            </a:pPr>
            <a:endParaRPr lang="en-GB" dirty="0">
              <a:latin typeface="Calibri"/>
              <a:ea typeface="Calibri"/>
              <a:cs typeface="Calibri"/>
              <a:sym typeface="Calibri"/>
            </a:endParaRPr>
          </a:p>
          <a:p>
            <a:pPr defTabSz="914400">
              <a:lnSpc>
                <a:spcPct val="100000"/>
              </a:lnSpc>
              <a:spcBef>
                <a:spcPts val="400"/>
              </a:spcBef>
              <a:defRPr sz="1200">
                <a:latin typeface="Book Antiqua"/>
                <a:ea typeface="Book Antiqua"/>
                <a:cs typeface="Book Antiqua"/>
                <a:sym typeface="Book Antiqua"/>
              </a:defRPr>
            </a:pPr>
            <a:r>
              <a:rPr lang="en-GB" dirty="0">
                <a:latin typeface="Calibri"/>
                <a:ea typeface="Calibri"/>
                <a:cs typeface="Calibri"/>
                <a:sym typeface="Calibri"/>
              </a:rPr>
              <a:t>We spend so much time trying to attain the perfect balance is, the truth is we have preferences for where we feel comfortable and where we want to spend our time. However, if we can at least visit the other rooms once a day it will bring about a greater sense of wellbeing and happiness.</a:t>
            </a:r>
          </a:p>
          <a:p>
            <a:pPr defTabSz="914400">
              <a:lnSpc>
                <a:spcPct val="100000"/>
              </a:lnSpc>
              <a:spcBef>
                <a:spcPts val="400"/>
              </a:spcBef>
              <a:defRPr sz="1200">
                <a:latin typeface="Book Antiqua"/>
                <a:ea typeface="Book Antiqua"/>
                <a:cs typeface="Book Antiqua"/>
                <a:sym typeface="Book Antiqua"/>
              </a:defRPr>
            </a:pPr>
            <a:endParaRPr lang="en-GB" dirty="0">
              <a:latin typeface="Calibri"/>
              <a:ea typeface="Calibri"/>
              <a:cs typeface="Calibri"/>
              <a:sym typeface="Calibri"/>
            </a:endParaRPr>
          </a:p>
          <a:p>
            <a:pPr defTabSz="914400">
              <a:lnSpc>
                <a:spcPct val="100000"/>
              </a:lnSpc>
              <a:spcBef>
                <a:spcPts val="400"/>
              </a:spcBef>
              <a:defRPr sz="1200">
                <a:latin typeface="Book Antiqua"/>
                <a:ea typeface="Book Antiqua"/>
                <a:cs typeface="Book Antiqua"/>
                <a:sym typeface="Book Antiqua"/>
              </a:defRPr>
            </a:pPr>
            <a:r>
              <a:rPr lang="en-GB" dirty="0">
                <a:latin typeface="Calibri"/>
                <a:ea typeface="Calibri"/>
                <a:cs typeface="Calibri"/>
                <a:sym typeface="Calibri"/>
              </a:rPr>
              <a:t>For me at the moment I am drawn to getting outdoors as much as I can in nature and the fresh air. Relate to the recommendation in mental room where exercise brings about clarity of thoughts, whilst a very different way of bringing about that clarity is through meditation and mindfulness. Being more aware of breath, body and thoughts has brought a real sense of calmness. It’s free and I would encourage everyone to try it, it can bring about real clarity of thoughts and calms, proven to reduce anxiety and I think a lot of people could do with that. I have a list of great meditations and ideas re mindfulness. Would anyone like me to send these over as a follow up?</a:t>
            </a:r>
          </a:p>
          <a:p>
            <a:pPr defTabSz="914400">
              <a:lnSpc>
                <a:spcPct val="100000"/>
              </a:lnSpc>
              <a:spcBef>
                <a:spcPts val="400"/>
              </a:spcBef>
              <a:defRPr sz="1200">
                <a:latin typeface="Book Antiqua"/>
                <a:ea typeface="Book Antiqua"/>
                <a:cs typeface="Book Antiqua"/>
                <a:sym typeface="Book Antiqua"/>
              </a:defRPr>
            </a:pPr>
            <a:endParaRPr lang="en-GB" dirty="0">
              <a:latin typeface="Calibri"/>
              <a:ea typeface="Calibri"/>
              <a:cs typeface="Calibri"/>
              <a:sym typeface="Calibri"/>
            </a:endParaRPr>
          </a:p>
          <a:p>
            <a:pPr defTabSz="914400">
              <a:lnSpc>
                <a:spcPct val="100000"/>
              </a:lnSpc>
              <a:spcBef>
                <a:spcPts val="400"/>
              </a:spcBef>
              <a:defRPr sz="1200">
                <a:latin typeface="Book Antiqua"/>
                <a:ea typeface="Book Antiqua"/>
                <a:cs typeface="Book Antiqua"/>
                <a:sym typeface="Book Antiqua"/>
              </a:defRPr>
            </a:pPr>
            <a:r>
              <a:rPr lang="en-GB" dirty="0">
                <a:latin typeface="Calibri"/>
                <a:ea typeface="Calibri"/>
                <a:cs typeface="Calibri"/>
                <a:sym typeface="Calibri"/>
              </a:rPr>
              <a:t>What room are you going to air a little more often?</a:t>
            </a:r>
            <a:endParaRPr dirty="0">
              <a:latin typeface="Calibri"/>
              <a:ea typeface="Calibri"/>
              <a:cs typeface="Calibri"/>
              <a:sym typeface="Calibri"/>
            </a:endParaRPr>
          </a:p>
        </p:txBody>
      </p:sp>
    </p:spTree>
    <p:extLst>
      <p:ext uri="{BB962C8B-B14F-4D97-AF65-F5344CB8AC3E}">
        <p14:creationId xmlns:p14="http://schemas.microsoft.com/office/powerpoint/2010/main" val="2920238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212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209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A0C5-9B49-8846-A8EE-E54CB9AABE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CB9CB4-1ED0-D243-A2BE-4BE56FC2E6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D1C4CE-CB42-214A-B19A-0CFA444EBA0D}"/>
              </a:ext>
            </a:extLst>
          </p:cNvPr>
          <p:cNvSpPr>
            <a:spLocks noGrp="1"/>
          </p:cNvSpPr>
          <p:nvPr>
            <p:ph type="dt" sz="half" idx="10"/>
          </p:nvPr>
        </p:nvSpPr>
        <p:spPr/>
        <p:txBody>
          <a:bodyPr/>
          <a:lstStyle/>
          <a:p>
            <a:fld id="{E1B4097B-9B1B-054E-B791-9E4BEEAA2E98}" type="datetimeFigureOut">
              <a:rPr lang="en-US" smtClean="0"/>
              <a:t>3/27/2023</a:t>
            </a:fld>
            <a:endParaRPr lang="en-US"/>
          </a:p>
        </p:txBody>
      </p:sp>
      <p:sp>
        <p:nvSpPr>
          <p:cNvPr id="5" name="Footer Placeholder 4">
            <a:extLst>
              <a:ext uri="{FF2B5EF4-FFF2-40B4-BE49-F238E27FC236}">
                <a16:creationId xmlns:a16="http://schemas.microsoft.com/office/drawing/2014/main" id="{5A0D04CA-6DB5-2040-ACD2-39E9F8BCF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CAF29-F0F1-9049-8ABE-97E0131A2812}"/>
              </a:ext>
            </a:extLst>
          </p:cNvPr>
          <p:cNvSpPr>
            <a:spLocks noGrp="1"/>
          </p:cNvSpPr>
          <p:nvPr>
            <p:ph type="sldNum" sz="quarter" idx="12"/>
          </p:nvPr>
        </p:nvSpPr>
        <p:spPr/>
        <p:txBody>
          <a:bodyPr/>
          <a:lstStyle/>
          <a:p>
            <a:fld id="{9B06D350-2141-8747-AAB7-30774E10CB7B}" type="slidenum">
              <a:rPr lang="en-US" smtClean="0"/>
              <a:t>‹#›</a:t>
            </a:fld>
            <a:endParaRPr lang="en-US"/>
          </a:p>
        </p:txBody>
      </p:sp>
    </p:spTree>
    <p:extLst>
      <p:ext uri="{BB962C8B-B14F-4D97-AF65-F5344CB8AC3E}">
        <p14:creationId xmlns:p14="http://schemas.microsoft.com/office/powerpoint/2010/main" val="120262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7B7A-B30A-1145-AC51-70BF0F075A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067E9-1144-1440-BD00-9FA596662E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BA5A5-7D48-D84B-A62E-73B97269228A}"/>
              </a:ext>
            </a:extLst>
          </p:cNvPr>
          <p:cNvSpPr>
            <a:spLocks noGrp="1"/>
          </p:cNvSpPr>
          <p:nvPr>
            <p:ph type="dt" sz="half" idx="10"/>
          </p:nvPr>
        </p:nvSpPr>
        <p:spPr/>
        <p:txBody>
          <a:bodyPr/>
          <a:lstStyle/>
          <a:p>
            <a:fld id="{E1B4097B-9B1B-054E-B791-9E4BEEAA2E98}" type="datetimeFigureOut">
              <a:rPr lang="en-US" smtClean="0"/>
              <a:t>3/27/2023</a:t>
            </a:fld>
            <a:endParaRPr lang="en-US"/>
          </a:p>
        </p:txBody>
      </p:sp>
      <p:sp>
        <p:nvSpPr>
          <p:cNvPr id="5" name="Footer Placeholder 4">
            <a:extLst>
              <a:ext uri="{FF2B5EF4-FFF2-40B4-BE49-F238E27FC236}">
                <a16:creationId xmlns:a16="http://schemas.microsoft.com/office/drawing/2014/main" id="{BBD99647-7A73-8243-84FB-A6F66DE37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EDFC6-D363-C04C-A82A-9AC27263CA12}"/>
              </a:ext>
            </a:extLst>
          </p:cNvPr>
          <p:cNvSpPr>
            <a:spLocks noGrp="1"/>
          </p:cNvSpPr>
          <p:nvPr>
            <p:ph type="sldNum" sz="quarter" idx="12"/>
          </p:nvPr>
        </p:nvSpPr>
        <p:spPr/>
        <p:txBody>
          <a:bodyPr/>
          <a:lstStyle/>
          <a:p>
            <a:fld id="{9B06D350-2141-8747-AAB7-30774E10CB7B}" type="slidenum">
              <a:rPr lang="en-US" smtClean="0"/>
              <a:t>‹#›</a:t>
            </a:fld>
            <a:endParaRPr lang="en-US"/>
          </a:p>
        </p:txBody>
      </p:sp>
    </p:spTree>
    <p:extLst>
      <p:ext uri="{BB962C8B-B14F-4D97-AF65-F5344CB8AC3E}">
        <p14:creationId xmlns:p14="http://schemas.microsoft.com/office/powerpoint/2010/main" val="149446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442F8A-6339-184D-874C-3BFC85F7B4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12F124-53D7-5C4A-A5B6-B12AD90E03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B23DA-E1A1-CA47-89DC-F282C26D916D}"/>
              </a:ext>
            </a:extLst>
          </p:cNvPr>
          <p:cNvSpPr>
            <a:spLocks noGrp="1"/>
          </p:cNvSpPr>
          <p:nvPr>
            <p:ph type="dt" sz="half" idx="10"/>
          </p:nvPr>
        </p:nvSpPr>
        <p:spPr/>
        <p:txBody>
          <a:bodyPr/>
          <a:lstStyle/>
          <a:p>
            <a:fld id="{E1B4097B-9B1B-054E-B791-9E4BEEAA2E98}" type="datetimeFigureOut">
              <a:rPr lang="en-US" smtClean="0"/>
              <a:t>3/27/2023</a:t>
            </a:fld>
            <a:endParaRPr lang="en-US"/>
          </a:p>
        </p:txBody>
      </p:sp>
      <p:sp>
        <p:nvSpPr>
          <p:cNvPr id="5" name="Footer Placeholder 4">
            <a:extLst>
              <a:ext uri="{FF2B5EF4-FFF2-40B4-BE49-F238E27FC236}">
                <a16:creationId xmlns:a16="http://schemas.microsoft.com/office/drawing/2014/main" id="{D98AEC27-D50C-3C46-A640-AE48EC2B2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D392A-3F17-4642-92E5-1E68FDAB3A98}"/>
              </a:ext>
            </a:extLst>
          </p:cNvPr>
          <p:cNvSpPr>
            <a:spLocks noGrp="1"/>
          </p:cNvSpPr>
          <p:nvPr>
            <p:ph type="sldNum" sz="quarter" idx="12"/>
          </p:nvPr>
        </p:nvSpPr>
        <p:spPr/>
        <p:txBody>
          <a:bodyPr/>
          <a:lstStyle/>
          <a:p>
            <a:fld id="{9B06D350-2141-8747-AAB7-30774E10CB7B}" type="slidenum">
              <a:rPr lang="en-US" smtClean="0"/>
              <a:t>‹#›</a:t>
            </a:fld>
            <a:endParaRPr lang="en-US"/>
          </a:p>
        </p:txBody>
      </p:sp>
    </p:spTree>
    <p:extLst>
      <p:ext uri="{BB962C8B-B14F-4D97-AF65-F5344CB8AC3E}">
        <p14:creationId xmlns:p14="http://schemas.microsoft.com/office/powerpoint/2010/main" val="3195350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42" name="Body Level One…"/>
          <p:cNvSpPr txBox="1">
            <a:spLocks noGrp="1"/>
          </p:cNvSpPr>
          <p:nvPr>
            <p:ph type="body" idx="1"/>
          </p:nvPr>
        </p:nvSpPr>
        <p:spPr>
          <a:xfrm>
            <a:off x="609600" y="2857500"/>
            <a:ext cx="10972800" cy="4000502"/>
          </a:xfrm>
          <a:prstGeom prst="rect">
            <a:avLst/>
          </a:prstGeom>
        </p:spPr>
        <p:txBody>
          <a:bodyPr/>
          <a:lstStyle>
            <a:lvl1pPr>
              <a:spcBef>
                <a:spcPts val="700"/>
              </a:spcBef>
              <a:buSzPct val="100000"/>
              <a:buFont typeface="Arial"/>
              <a:buChar char="•"/>
              <a:defRPr sz="3200">
                <a:solidFill>
                  <a:srgbClr val="000000"/>
                </a:solidFill>
              </a:defRPr>
            </a:lvl1pPr>
            <a:lvl2pPr marL="783771" indent="-326571">
              <a:spcBef>
                <a:spcPts val="700"/>
              </a:spcBef>
              <a:buFont typeface="Arial"/>
              <a:buChar char="–"/>
              <a:defRPr sz="3200">
                <a:solidFill>
                  <a:srgbClr val="000000"/>
                </a:solidFill>
              </a:defRPr>
            </a:lvl2pPr>
            <a:lvl3pPr marL="1219200" indent="-304800">
              <a:spcBef>
                <a:spcPts val="700"/>
              </a:spcBef>
              <a:buFont typeface="Arial"/>
              <a:defRPr sz="3200">
                <a:solidFill>
                  <a:srgbClr val="000000"/>
                </a:solidFill>
              </a:defRPr>
            </a:lvl3pPr>
            <a:lvl4pPr marL="1737360" indent="-365760">
              <a:spcBef>
                <a:spcPts val="700"/>
              </a:spcBef>
              <a:buFont typeface="Arial"/>
              <a:buChar char="–"/>
              <a:defRPr sz="3200">
                <a:solidFill>
                  <a:srgbClr val="000000"/>
                </a:solidFill>
              </a:defRPr>
            </a:lvl4pPr>
            <a:lvl5pPr marL="2194560" indent="-365760">
              <a:spcBef>
                <a:spcPts val="700"/>
              </a:spcBef>
              <a:buFont typeface="Arial"/>
              <a:buChar char="»"/>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itle Text"/>
          <p:cNvSpPr txBox="1">
            <a:spLocks noGrp="1"/>
          </p:cNvSpPr>
          <p:nvPr>
            <p:ph type="title"/>
          </p:nvPr>
        </p:nvSpPr>
        <p:spPr>
          <a:xfrm>
            <a:off x="609600" y="363538"/>
            <a:ext cx="5469467" cy="2493964"/>
          </a:xfrm>
          <a:prstGeom prst="rect">
            <a:avLst/>
          </a:prstGeom>
        </p:spPr>
        <p:txBody>
          <a:bodyPr anchor="t"/>
          <a:lstStyle>
            <a:lvl1pPr>
              <a:defRPr sz="4400">
                <a:solidFill>
                  <a:srgbClr val="000000"/>
                </a:solidFill>
              </a:defRPr>
            </a:lvl1pPr>
          </a:lstStyle>
          <a:p>
            <a:r>
              <a:t>Title Text</a:t>
            </a:r>
          </a:p>
        </p:txBody>
      </p:sp>
      <p:grpSp>
        <p:nvGrpSpPr>
          <p:cNvPr id="55" name="Group"/>
          <p:cNvGrpSpPr/>
          <p:nvPr/>
        </p:nvGrpSpPr>
        <p:grpSpPr>
          <a:xfrm>
            <a:off x="1341162" y="5809397"/>
            <a:ext cx="12769957" cy="2097209"/>
            <a:chOff x="0" y="0"/>
            <a:chExt cx="9577467" cy="2097208"/>
          </a:xfrm>
        </p:grpSpPr>
        <p:sp>
          <p:nvSpPr>
            <p:cNvPr id="44" name="Line"/>
            <p:cNvSpPr/>
            <p:nvPr/>
          </p:nvSpPr>
          <p:spPr>
            <a:xfrm flipH="1">
              <a:off x="0" y="139726"/>
              <a:ext cx="9334385" cy="1893983"/>
            </a:xfrm>
            <a:custGeom>
              <a:avLst/>
              <a:gdLst/>
              <a:ahLst/>
              <a:cxnLst>
                <a:cxn ang="0">
                  <a:pos x="wd2" y="hd2"/>
                </a:cxn>
                <a:cxn ang="5400000">
                  <a:pos x="wd2" y="hd2"/>
                </a:cxn>
                <a:cxn ang="10800000">
                  <a:pos x="wd2" y="hd2"/>
                </a:cxn>
                <a:cxn ang="16200000">
                  <a:pos x="wd2" y="hd2"/>
                </a:cxn>
              </a:cxnLst>
              <a:rect l="0" t="0" r="r" b="b"/>
              <a:pathLst>
                <a:path w="21512" h="20196" extrusionOk="0">
                  <a:moveTo>
                    <a:pt x="10" y="3404"/>
                  </a:moveTo>
                  <a:cubicBezTo>
                    <a:pt x="-88" y="3370"/>
                    <a:pt x="543" y="2862"/>
                    <a:pt x="543" y="2862"/>
                  </a:cubicBezTo>
                  <a:cubicBezTo>
                    <a:pt x="1271" y="2388"/>
                    <a:pt x="2501" y="-1404"/>
                    <a:pt x="4379" y="560"/>
                  </a:cubicBezTo>
                  <a:cubicBezTo>
                    <a:pt x="6258" y="2523"/>
                    <a:pt x="9380" y="11913"/>
                    <a:pt x="11813" y="14644"/>
                  </a:cubicBezTo>
                  <a:cubicBezTo>
                    <a:pt x="14247" y="17375"/>
                    <a:pt x="17364" y="16020"/>
                    <a:pt x="18981" y="16946"/>
                  </a:cubicBezTo>
                  <a:cubicBezTo>
                    <a:pt x="20597" y="17871"/>
                    <a:pt x="21055" y="19034"/>
                    <a:pt x="21512" y="20196"/>
                  </a:cubicBezTo>
                </a:path>
              </a:pathLst>
            </a:custGeom>
            <a:noFill/>
            <a:ln w="19050" cap="flat">
              <a:solidFill>
                <a:srgbClr val="BE9E55"/>
              </a:solidFill>
              <a:prstDash val="solid"/>
              <a:bevel/>
            </a:ln>
            <a:effectLst/>
          </p:spPr>
          <p:txBody>
            <a:bodyPr wrap="square" lIns="45718" tIns="45718" rIns="45718" bIns="45718" numCol="1" anchor="ctr">
              <a:noAutofit/>
            </a:bodyPr>
            <a:lstStyle/>
            <a:p>
              <a:pPr algn="ctr">
                <a:defRPr>
                  <a:latin typeface="Calibri"/>
                  <a:ea typeface="Calibri"/>
                  <a:cs typeface="Calibri"/>
                  <a:sym typeface="Calibri"/>
                </a:defRPr>
              </a:pPr>
              <a:endParaRPr sz="1800"/>
            </a:p>
          </p:txBody>
        </p:sp>
        <p:sp>
          <p:nvSpPr>
            <p:cNvPr id="45" name="Line"/>
            <p:cNvSpPr/>
            <p:nvPr/>
          </p:nvSpPr>
          <p:spPr>
            <a:xfrm flipH="1">
              <a:off x="833789" y="203226"/>
              <a:ext cx="8743679" cy="1893983"/>
            </a:xfrm>
            <a:custGeom>
              <a:avLst/>
              <a:gdLst/>
              <a:ahLst/>
              <a:cxnLst>
                <a:cxn ang="0">
                  <a:pos x="wd2" y="hd2"/>
                </a:cxn>
                <a:cxn ang="5400000">
                  <a:pos x="wd2" y="hd2"/>
                </a:cxn>
                <a:cxn ang="10800000">
                  <a:pos x="wd2" y="hd2"/>
                </a:cxn>
                <a:cxn ang="16200000">
                  <a:pos x="wd2" y="hd2"/>
                </a:cxn>
              </a:cxnLst>
              <a:rect l="0" t="0" r="r" b="b"/>
              <a:pathLst>
                <a:path w="21512" h="20196" extrusionOk="0">
                  <a:moveTo>
                    <a:pt x="10" y="3404"/>
                  </a:moveTo>
                  <a:cubicBezTo>
                    <a:pt x="-88" y="3370"/>
                    <a:pt x="543" y="2862"/>
                    <a:pt x="543" y="2862"/>
                  </a:cubicBezTo>
                  <a:cubicBezTo>
                    <a:pt x="1271" y="2388"/>
                    <a:pt x="2501" y="-1404"/>
                    <a:pt x="4379" y="560"/>
                  </a:cubicBezTo>
                  <a:cubicBezTo>
                    <a:pt x="6258" y="2523"/>
                    <a:pt x="9380" y="11913"/>
                    <a:pt x="11813" y="14644"/>
                  </a:cubicBezTo>
                  <a:cubicBezTo>
                    <a:pt x="14247" y="17375"/>
                    <a:pt x="17364" y="16020"/>
                    <a:pt x="18981" y="16946"/>
                  </a:cubicBezTo>
                  <a:cubicBezTo>
                    <a:pt x="20597" y="17871"/>
                    <a:pt x="21055" y="19034"/>
                    <a:pt x="21512" y="20196"/>
                  </a:cubicBezTo>
                </a:path>
              </a:pathLst>
            </a:custGeom>
            <a:noFill/>
            <a:ln w="6350" cap="flat">
              <a:solidFill>
                <a:srgbClr val="BE9E55"/>
              </a:solidFill>
              <a:prstDash val="solid"/>
              <a:bevel/>
            </a:ln>
            <a:effectLst/>
          </p:spPr>
          <p:txBody>
            <a:bodyPr wrap="square" lIns="45718" tIns="45718" rIns="45718" bIns="45718" numCol="1" anchor="ctr">
              <a:noAutofit/>
            </a:bodyPr>
            <a:lstStyle/>
            <a:p>
              <a:pPr algn="ctr">
                <a:defRPr>
                  <a:latin typeface="Calibri"/>
                  <a:ea typeface="Calibri"/>
                  <a:cs typeface="Calibri"/>
                  <a:sym typeface="Calibri"/>
                </a:defRPr>
              </a:pPr>
              <a:endParaRPr sz="1800"/>
            </a:p>
          </p:txBody>
        </p:sp>
        <p:sp>
          <p:nvSpPr>
            <p:cNvPr id="46" name="Circle"/>
            <p:cNvSpPr/>
            <p:nvPr/>
          </p:nvSpPr>
          <p:spPr>
            <a:xfrm flipH="1">
              <a:off x="5394109" y="871968"/>
              <a:ext cx="263869" cy="263869"/>
            </a:xfrm>
            <a:prstGeom prst="ellipse">
              <a:avLst/>
            </a:prstGeom>
            <a:solidFill>
              <a:srgbClr val="FFFFFF"/>
            </a:solidFill>
            <a:ln w="25400" cap="flat">
              <a:solidFill>
                <a:srgbClr val="BE9E55"/>
              </a:solidFill>
              <a:prstDash val="solid"/>
              <a:bevel/>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sz="1800"/>
            </a:p>
          </p:txBody>
        </p:sp>
        <p:sp>
          <p:nvSpPr>
            <p:cNvPr id="47" name="Circle"/>
            <p:cNvSpPr/>
            <p:nvPr/>
          </p:nvSpPr>
          <p:spPr>
            <a:xfrm flipH="1">
              <a:off x="7583837" y="0"/>
              <a:ext cx="263869" cy="263866"/>
            </a:xfrm>
            <a:prstGeom prst="ellipse">
              <a:avLst/>
            </a:prstGeom>
            <a:solidFill>
              <a:schemeClr val="accent5"/>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sz="1800"/>
            </a:p>
          </p:txBody>
        </p:sp>
        <p:sp>
          <p:nvSpPr>
            <p:cNvPr id="48" name="Circle"/>
            <p:cNvSpPr/>
            <p:nvPr/>
          </p:nvSpPr>
          <p:spPr>
            <a:xfrm flipH="1">
              <a:off x="6373822" y="418139"/>
              <a:ext cx="263869" cy="263869"/>
            </a:xfrm>
            <a:prstGeom prst="ellipse">
              <a:avLst/>
            </a:prstGeom>
            <a:solidFill>
              <a:srgbClr val="913697"/>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sz="1800"/>
            </a:p>
          </p:txBody>
        </p:sp>
        <p:sp>
          <p:nvSpPr>
            <p:cNvPr id="49" name="Circle"/>
            <p:cNvSpPr/>
            <p:nvPr/>
          </p:nvSpPr>
          <p:spPr>
            <a:xfrm flipH="1">
              <a:off x="7854197" y="12946"/>
              <a:ext cx="263869" cy="263866"/>
            </a:xfrm>
            <a:prstGeom prst="ellipse">
              <a:avLst/>
            </a:prstGeom>
            <a:solidFill>
              <a:srgbClr val="FFC000"/>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sz="1800"/>
            </a:p>
          </p:txBody>
        </p:sp>
        <p:sp>
          <p:nvSpPr>
            <p:cNvPr id="50" name="Circle"/>
            <p:cNvSpPr/>
            <p:nvPr/>
          </p:nvSpPr>
          <p:spPr>
            <a:xfrm flipH="1">
              <a:off x="7046283" y="121251"/>
              <a:ext cx="263869" cy="263869"/>
            </a:xfrm>
            <a:prstGeom prst="ellipse">
              <a:avLst/>
            </a:prstGeom>
            <a:solidFill>
              <a:schemeClr val="accent2"/>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sz="1800"/>
            </a:p>
          </p:txBody>
        </p:sp>
        <p:sp>
          <p:nvSpPr>
            <p:cNvPr id="51" name="Circle"/>
            <p:cNvSpPr/>
            <p:nvPr/>
          </p:nvSpPr>
          <p:spPr>
            <a:xfrm flipH="1">
              <a:off x="7303387" y="52989"/>
              <a:ext cx="263869" cy="263867"/>
            </a:xfrm>
            <a:prstGeom prst="ellipse">
              <a:avLst/>
            </a:prstGeom>
            <a:solidFill>
              <a:srgbClr val="FF6600"/>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sz="1800"/>
            </a:p>
          </p:txBody>
        </p:sp>
        <p:sp>
          <p:nvSpPr>
            <p:cNvPr id="52" name="Circle"/>
            <p:cNvSpPr/>
            <p:nvPr/>
          </p:nvSpPr>
          <p:spPr>
            <a:xfrm flipH="1">
              <a:off x="5990552" y="586966"/>
              <a:ext cx="263869" cy="263869"/>
            </a:xfrm>
            <a:prstGeom prst="ellipse">
              <a:avLst/>
            </a:prstGeom>
            <a:solidFill>
              <a:srgbClr val="017E6F"/>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sz="1800"/>
            </a:p>
          </p:txBody>
        </p:sp>
        <p:sp>
          <p:nvSpPr>
            <p:cNvPr id="53" name="Circle"/>
            <p:cNvSpPr/>
            <p:nvPr/>
          </p:nvSpPr>
          <p:spPr>
            <a:xfrm flipH="1">
              <a:off x="5761661" y="704477"/>
              <a:ext cx="263869" cy="263869"/>
            </a:xfrm>
            <a:prstGeom prst="ellipse">
              <a:avLst/>
            </a:prstGeom>
            <a:solidFill>
              <a:srgbClr val="B0DC1F"/>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sz="1800"/>
            </a:p>
          </p:txBody>
        </p:sp>
        <p:sp>
          <p:nvSpPr>
            <p:cNvPr id="54" name="Circle"/>
            <p:cNvSpPr/>
            <p:nvPr/>
          </p:nvSpPr>
          <p:spPr>
            <a:xfrm flipH="1">
              <a:off x="6622163" y="298899"/>
              <a:ext cx="263869" cy="263869"/>
            </a:xfrm>
            <a:prstGeom prst="ellipse">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sz="1800"/>
            </a:p>
          </p:txBody>
        </p:sp>
      </p:gr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14183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229B-81EE-A54C-B402-783CF16EC2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59BA5B-F0D0-1C4D-9798-72478EDFAE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6F5E2-ADB4-694B-9FC8-31CA81FDBB39}"/>
              </a:ext>
            </a:extLst>
          </p:cNvPr>
          <p:cNvSpPr>
            <a:spLocks noGrp="1"/>
          </p:cNvSpPr>
          <p:nvPr>
            <p:ph type="dt" sz="half" idx="10"/>
          </p:nvPr>
        </p:nvSpPr>
        <p:spPr/>
        <p:txBody>
          <a:bodyPr/>
          <a:lstStyle/>
          <a:p>
            <a:fld id="{E1B4097B-9B1B-054E-B791-9E4BEEAA2E98}" type="datetimeFigureOut">
              <a:rPr lang="en-US" smtClean="0"/>
              <a:t>3/27/2023</a:t>
            </a:fld>
            <a:endParaRPr lang="en-US"/>
          </a:p>
        </p:txBody>
      </p:sp>
      <p:sp>
        <p:nvSpPr>
          <p:cNvPr id="5" name="Footer Placeholder 4">
            <a:extLst>
              <a:ext uri="{FF2B5EF4-FFF2-40B4-BE49-F238E27FC236}">
                <a16:creationId xmlns:a16="http://schemas.microsoft.com/office/drawing/2014/main" id="{D0386074-7C0B-F14D-A8E2-9BCB20DCE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73258-4E0E-AD4B-A382-9FF2E3A1A20B}"/>
              </a:ext>
            </a:extLst>
          </p:cNvPr>
          <p:cNvSpPr>
            <a:spLocks noGrp="1"/>
          </p:cNvSpPr>
          <p:nvPr>
            <p:ph type="sldNum" sz="quarter" idx="12"/>
          </p:nvPr>
        </p:nvSpPr>
        <p:spPr/>
        <p:txBody>
          <a:bodyPr/>
          <a:lstStyle/>
          <a:p>
            <a:fld id="{9B06D350-2141-8747-AAB7-30774E10CB7B}" type="slidenum">
              <a:rPr lang="en-US" smtClean="0"/>
              <a:t>‹#›</a:t>
            </a:fld>
            <a:endParaRPr lang="en-US"/>
          </a:p>
        </p:txBody>
      </p:sp>
    </p:spTree>
    <p:extLst>
      <p:ext uri="{BB962C8B-B14F-4D97-AF65-F5344CB8AC3E}">
        <p14:creationId xmlns:p14="http://schemas.microsoft.com/office/powerpoint/2010/main" val="296073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447EF-9491-F048-B8E6-E75E6E2B50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4513BC-8CCD-ED46-8624-6EC6D635B0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A0BE40-2425-4A4A-B69E-3DBF9DFD3700}"/>
              </a:ext>
            </a:extLst>
          </p:cNvPr>
          <p:cNvSpPr>
            <a:spLocks noGrp="1"/>
          </p:cNvSpPr>
          <p:nvPr>
            <p:ph type="dt" sz="half" idx="10"/>
          </p:nvPr>
        </p:nvSpPr>
        <p:spPr/>
        <p:txBody>
          <a:bodyPr/>
          <a:lstStyle/>
          <a:p>
            <a:fld id="{E1B4097B-9B1B-054E-B791-9E4BEEAA2E98}" type="datetimeFigureOut">
              <a:rPr lang="en-US" smtClean="0"/>
              <a:t>3/27/2023</a:t>
            </a:fld>
            <a:endParaRPr lang="en-US"/>
          </a:p>
        </p:txBody>
      </p:sp>
      <p:sp>
        <p:nvSpPr>
          <p:cNvPr id="5" name="Footer Placeholder 4">
            <a:extLst>
              <a:ext uri="{FF2B5EF4-FFF2-40B4-BE49-F238E27FC236}">
                <a16:creationId xmlns:a16="http://schemas.microsoft.com/office/drawing/2014/main" id="{B938AA98-F5D1-1A4D-BD3C-4A0018551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7CA7C-535F-594B-B28A-445C34E81F36}"/>
              </a:ext>
            </a:extLst>
          </p:cNvPr>
          <p:cNvSpPr>
            <a:spLocks noGrp="1"/>
          </p:cNvSpPr>
          <p:nvPr>
            <p:ph type="sldNum" sz="quarter" idx="12"/>
          </p:nvPr>
        </p:nvSpPr>
        <p:spPr/>
        <p:txBody>
          <a:bodyPr/>
          <a:lstStyle/>
          <a:p>
            <a:fld id="{9B06D350-2141-8747-AAB7-30774E10CB7B}" type="slidenum">
              <a:rPr lang="en-US" smtClean="0"/>
              <a:t>‹#›</a:t>
            </a:fld>
            <a:endParaRPr lang="en-US"/>
          </a:p>
        </p:txBody>
      </p:sp>
    </p:spTree>
    <p:extLst>
      <p:ext uri="{BB962C8B-B14F-4D97-AF65-F5344CB8AC3E}">
        <p14:creationId xmlns:p14="http://schemas.microsoft.com/office/powerpoint/2010/main" val="408202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48B4A-BC5B-AD48-9B6C-85FFF5CAE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54A044-7720-2342-BA84-51CA9BE586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77DA37-44AB-5840-8393-24FF2DDCB0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91463F-6DB7-0E47-AB75-3D1870C69B97}"/>
              </a:ext>
            </a:extLst>
          </p:cNvPr>
          <p:cNvSpPr>
            <a:spLocks noGrp="1"/>
          </p:cNvSpPr>
          <p:nvPr>
            <p:ph type="dt" sz="half" idx="10"/>
          </p:nvPr>
        </p:nvSpPr>
        <p:spPr/>
        <p:txBody>
          <a:bodyPr/>
          <a:lstStyle/>
          <a:p>
            <a:fld id="{E1B4097B-9B1B-054E-B791-9E4BEEAA2E98}" type="datetimeFigureOut">
              <a:rPr lang="en-US" smtClean="0"/>
              <a:t>3/27/2023</a:t>
            </a:fld>
            <a:endParaRPr lang="en-US"/>
          </a:p>
        </p:txBody>
      </p:sp>
      <p:sp>
        <p:nvSpPr>
          <p:cNvPr id="6" name="Footer Placeholder 5">
            <a:extLst>
              <a:ext uri="{FF2B5EF4-FFF2-40B4-BE49-F238E27FC236}">
                <a16:creationId xmlns:a16="http://schemas.microsoft.com/office/drawing/2014/main" id="{5FFC84BE-3759-144A-BC41-5A7F1303B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98C482-A15D-DE40-A8F0-4B5BD1A6835D}"/>
              </a:ext>
            </a:extLst>
          </p:cNvPr>
          <p:cNvSpPr>
            <a:spLocks noGrp="1"/>
          </p:cNvSpPr>
          <p:nvPr>
            <p:ph type="sldNum" sz="quarter" idx="12"/>
          </p:nvPr>
        </p:nvSpPr>
        <p:spPr/>
        <p:txBody>
          <a:bodyPr/>
          <a:lstStyle/>
          <a:p>
            <a:fld id="{9B06D350-2141-8747-AAB7-30774E10CB7B}" type="slidenum">
              <a:rPr lang="en-US" smtClean="0"/>
              <a:t>‹#›</a:t>
            </a:fld>
            <a:endParaRPr lang="en-US"/>
          </a:p>
        </p:txBody>
      </p:sp>
    </p:spTree>
    <p:extLst>
      <p:ext uri="{BB962C8B-B14F-4D97-AF65-F5344CB8AC3E}">
        <p14:creationId xmlns:p14="http://schemas.microsoft.com/office/powerpoint/2010/main" val="320412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3F35-1C05-D742-BD32-B1C21FF1B0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C1079E-2183-A745-8390-55B6D13B0B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CD2C19-DB15-8F44-80AB-90DF214584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870B5-EA6F-404E-B253-7455AA009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7C584B-EFFD-BD40-97F0-127A47F47E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8369FF-611A-BA41-98F9-D5EAB85B64D9}"/>
              </a:ext>
            </a:extLst>
          </p:cNvPr>
          <p:cNvSpPr>
            <a:spLocks noGrp="1"/>
          </p:cNvSpPr>
          <p:nvPr>
            <p:ph type="dt" sz="half" idx="10"/>
          </p:nvPr>
        </p:nvSpPr>
        <p:spPr/>
        <p:txBody>
          <a:bodyPr/>
          <a:lstStyle/>
          <a:p>
            <a:fld id="{E1B4097B-9B1B-054E-B791-9E4BEEAA2E98}" type="datetimeFigureOut">
              <a:rPr lang="en-US" smtClean="0"/>
              <a:t>3/27/2023</a:t>
            </a:fld>
            <a:endParaRPr lang="en-US"/>
          </a:p>
        </p:txBody>
      </p:sp>
      <p:sp>
        <p:nvSpPr>
          <p:cNvPr id="8" name="Footer Placeholder 7">
            <a:extLst>
              <a:ext uri="{FF2B5EF4-FFF2-40B4-BE49-F238E27FC236}">
                <a16:creationId xmlns:a16="http://schemas.microsoft.com/office/drawing/2014/main" id="{21D23907-83EA-CE41-A1C1-ECED041563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C01A90-6ACD-754E-994F-A388AC870A64}"/>
              </a:ext>
            </a:extLst>
          </p:cNvPr>
          <p:cNvSpPr>
            <a:spLocks noGrp="1"/>
          </p:cNvSpPr>
          <p:nvPr>
            <p:ph type="sldNum" sz="quarter" idx="12"/>
          </p:nvPr>
        </p:nvSpPr>
        <p:spPr/>
        <p:txBody>
          <a:bodyPr/>
          <a:lstStyle/>
          <a:p>
            <a:fld id="{9B06D350-2141-8747-AAB7-30774E10CB7B}" type="slidenum">
              <a:rPr lang="en-US" smtClean="0"/>
              <a:t>‹#›</a:t>
            </a:fld>
            <a:endParaRPr lang="en-US"/>
          </a:p>
        </p:txBody>
      </p:sp>
    </p:spTree>
    <p:extLst>
      <p:ext uri="{BB962C8B-B14F-4D97-AF65-F5344CB8AC3E}">
        <p14:creationId xmlns:p14="http://schemas.microsoft.com/office/powerpoint/2010/main" val="15306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15BFE-0CF7-B440-B873-AF6DFB452C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9CD148-D178-0A45-8FF5-2DC0696AF1BB}"/>
              </a:ext>
            </a:extLst>
          </p:cNvPr>
          <p:cNvSpPr>
            <a:spLocks noGrp="1"/>
          </p:cNvSpPr>
          <p:nvPr>
            <p:ph type="dt" sz="half" idx="10"/>
          </p:nvPr>
        </p:nvSpPr>
        <p:spPr/>
        <p:txBody>
          <a:bodyPr/>
          <a:lstStyle/>
          <a:p>
            <a:fld id="{E1B4097B-9B1B-054E-B791-9E4BEEAA2E98}" type="datetimeFigureOut">
              <a:rPr lang="en-US" smtClean="0"/>
              <a:t>3/27/2023</a:t>
            </a:fld>
            <a:endParaRPr lang="en-US"/>
          </a:p>
        </p:txBody>
      </p:sp>
      <p:sp>
        <p:nvSpPr>
          <p:cNvPr id="4" name="Footer Placeholder 3">
            <a:extLst>
              <a:ext uri="{FF2B5EF4-FFF2-40B4-BE49-F238E27FC236}">
                <a16:creationId xmlns:a16="http://schemas.microsoft.com/office/drawing/2014/main" id="{08437BFC-8D5A-6D48-9388-2A676A5168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370A39-1769-6B44-8493-781EE421133E}"/>
              </a:ext>
            </a:extLst>
          </p:cNvPr>
          <p:cNvSpPr>
            <a:spLocks noGrp="1"/>
          </p:cNvSpPr>
          <p:nvPr>
            <p:ph type="sldNum" sz="quarter" idx="12"/>
          </p:nvPr>
        </p:nvSpPr>
        <p:spPr/>
        <p:txBody>
          <a:bodyPr/>
          <a:lstStyle/>
          <a:p>
            <a:fld id="{9B06D350-2141-8747-AAB7-30774E10CB7B}" type="slidenum">
              <a:rPr lang="en-US" smtClean="0"/>
              <a:t>‹#›</a:t>
            </a:fld>
            <a:endParaRPr lang="en-US"/>
          </a:p>
        </p:txBody>
      </p:sp>
    </p:spTree>
    <p:extLst>
      <p:ext uri="{BB962C8B-B14F-4D97-AF65-F5344CB8AC3E}">
        <p14:creationId xmlns:p14="http://schemas.microsoft.com/office/powerpoint/2010/main" val="310406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A727E-3695-694B-97FA-E13A6FF460EB}"/>
              </a:ext>
            </a:extLst>
          </p:cNvPr>
          <p:cNvSpPr>
            <a:spLocks noGrp="1"/>
          </p:cNvSpPr>
          <p:nvPr>
            <p:ph type="dt" sz="half" idx="10"/>
          </p:nvPr>
        </p:nvSpPr>
        <p:spPr/>
        <p:txBody>
          <a:bodyPr/>
          <a:lstStyle/>
          <a:p>
            <a:fld id="{E1B4097B-9B1B-054E-B791-9E4BEEAA2E98}" type="datetimeFigureOut">
              <a:rPr lang="en-US" smtClean="0"/>
              <a:t>3/27/2023</a:t>
            </a:fld>
            <a:endParaRPr lang="en-US"/>
          </a:p>
        </p:txBody>
      </p:sp>
      <p:sp>
        <p:nvSpPr>
          <p:cNvPr id="3" name="Footer Placeholder 2">
            <a:extLst>
              <a:ext uri="{FF2B5EF4-FFF2-40B4-BE49-F238E27FC236}">
                <a16:creationId xmlns:a16="http://schemas.microsoft.com/office/drawing/2014/main" id="{E42B394E-D7AD-FB41-B090-A1F6C676DD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030384-B6C5-0540-B111-5B8647F805B3}"/>
              </a:ext>
            </a:extLst>
          </p:cNvPr>
          <p:cNvSpPr>
            <a:spLocks noGrp="1"/>
          </p:cNvSpPr>
          <p:nvPr>
            <p:ph type="sldNum" sz="quarter" idx="12"/>
          </p:nvPr>
        </p:nvSpPr>
        <p:spPr/>
        <p:txBody>
          <a:bodyPr/>
          <a:lstStyle/>
          <a:p>
            <a:fld id="{9B06D350-2141-8747-AAB7-30774E10CB7B}" type="slidenum">
              <a:rPr lang="en-US" smtClean="0"/>
              <a:t>‹#›</a:t>
            </a:fld>
            <a:endParaRPr lang="en-US"/>
          </a:p>
        </p:txBody>
      </p:sp>
    </p:spTree>
    <p:extLst>
      <p:ext uri="{BB962C8B-B14F-4D97-AF65-F5344CB8AC3E}">
        <p14:creationId xmlns:p14="http://schemas.microsoft.com/office/powerpoint/2010/main" val="193470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3DF2-0A08-3D4A-8562-6D7252FFF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DB9712-DF0F-D444-870B-007A9C51F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A659E8-D4B7-2348-8E3F-4C96B63BF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AB8266-EC26-564B-A472-C04647288BC1}"/>
              </a:ext>
            </a:extLst>
          </p:cNvPr>
          <p:cNvSpPr>
            <a:spLocks noGrp="1"/>
          </p:cNvSpPr>
          <p:nvPr>
            <p:ph type="dt" sz="half" idx="10"/>
          </p:nvPr>
        </p:nvSpPr>
        <p:spPr/>
        <p:txBody>
          <a:bodyPr/>
          <a:lstStyle/>
          <a:p>
            <a:fld id="{E1B4097B-9B1B-054E-B791-9E4BEEAA2E98}" type="datetimeFigureOut">
              <a:rPr lang="en-US" smtClean="0"/>
              <a:t>3/27/2023</a:t>
            </a:fld>
            <a:endParaRPr lang="en-US"/>
          </a:p>
        </p:txBody>
      </p:sp>
      <p:sp>
        <p:nvSpPr>
          <p:cNvPr id="6" name="Footer Placeholder 5">
            <a:extLst>
              <a:ext uri="{FF2B5EF4-FFF2-40B4-BE49-F238E27FC236}">
                <a16:creationId xmlns:a16="http://schemas.microsoft.com/office/drawing/2014/main" id="{9F0CD9CB-92CE-524E-8105-7608BD257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42A095-BA1D-0749-BE5A-CEBF160DA06C}"/>
              </a:ext>
            </a:extLst>
          </p:cNvPr>
          <p:cNvSpPr>
            <a:spLocks noGrp="1"/>
          </p:cNvSpPr>
          <p:nvPr>
            <p:ph type="sldNum" sz="quarter" idx="12"/>
          </p:nvPr>
        </p:nvSpPr>
        <p:spPr/>
        <p:txBody>
          <a:bodyPr/>
          <a:lstStyle/>
          <a:p>
            <a:fld id="{9B06D350-2141-8747-AAB7-30774E10CB7B}" type="slidenum">
              <a:rPr lang="en-US" smtClean="0"/>
              <a:t>‹#›</a:t>
            </a:fld>
            <a:endParaRPr lang="en-US"/>
          </a:p>
        </p:txBody>
      </p:sp>
    </p:spTree>
    <p:extLst>
      <p:ext uri="{BB962C8B-B14F-4D97-AF65-F5344CB8AC3E}">
        <p14:creationId xmlns:p14="http://schemas.microsoft.com/office/powerpoint/2010/main" val="1405810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D9D9-E66E-404F-94C9-1FAA5FEF4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93C35B-5B24-9040-9D71-FD544DB210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4BF956-6F8B-9A45-9384-2F1606E5C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F57C01-ADCA-9C46-A721-192A33710BEE}"/>
              </a:ext>
            </a:extLst>
          </p:cNvPr>
          <p:cNvSpPr>
            <a:spLocks noGrp="1"/>
          </p:cNvSpPr>
          <p:nvPr>
            <p:ph type="dt" sz="half" idx="10"/>
          </p:nvPr>
        </p:nvSpPr>
        <p:spPr/>
        <p:txBody>
          <a:bodyPr/>
          <a:lstStyle/>
          <a:p>
            <a:fld id="{E1B4097B-9B1B-054E-B791-9E4BEEAA2E98}" type="datetimeFigureOut">
              <a:rPr lang="en-US" smtClean="0"/>
              <a:t>3/27/2023</a:t>
            </a:fld>
            <a:endParaRPr lang="en-US"/>
          </a:p>
        </p:txBody>
      </p:sp>
      <p:sp>
        <p:nvSpPr>
          <p:cNvPr id="6" name="Footer Placeholder 5">
            <a:extLst>
              <a:ext uri="{FF2B5EF4-FFF2-40B4-BE49-F238E27FC236}">
                <a16:creationId xmlns:a16="http://schemas.microsoft.com/office/drawing/2014/main" id="{5B01F353-2B1C-1B43-B1A3-156D120CC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BF7EA-25BB-CC45-BBE1-A1970ED0C4B1}"/>
              </a:ext>
            </a:extLst>
          </p:cNvPr>
          <p:cNvSpPr>
            <a:spLocks noGrp="1"/>
          </p:cNvSpPr>
          <p:nvPr>
            <p:ph type="sldNum" sz="quarter" idx="12"/>
          </p:nvPr>
        </p:nvSpPr>
        <p:spPr/>
        <p:txBody>
          <a:bodyPr/>
          <a:lstStyle/>
          <a:p>
            <a:fld id="{9B06D350-2141-8747-AAB7-30774E10CB7B}" type="slidenum">
              <a:rPr lang="en-US" smtClean="0"/>
              <a:t>‹#›</a:t>
            </a:fld>
            <a:endParaRPr lang="en-US"/>
          </a:p>
        </p:txBody>
      </p:sp>
    </p:spTree>
    <p:extLst>
      <p:ext uri="{BB962C8B-B14F-4D97-AF65-F5344CB8AC3E}">
        <p14:creationId xmlns:p14="http://schemas.microsoft.com/office/powerpoint/2010/main" val="27321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FDA39C-5969-8146-B380-876A20BEB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2717D9-6FFF-1445-B20D-E59E61A59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6F2A0-8A08-5944-840B-0B90E44EE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4097B-9B1B-054E-B791-9E4BEEAA2E98}" type="datetimeFigureOut">
              <a:rPr lang="en-US" smtClean="0"/>
              <a:t>3/27/2023</a:t>
            </a:fld>
            <a:endParaRPr lang="en-US"/>
          </a:p>
        </p:txBody>
      </p:sp>
      <p:sp>
        <p:nvSpPr>
          <p:cNvPr id="5" name="Footer Placeholder 4">
            <a:extLst>
              <a:ext uri="{FF2B5EF4-FFF2-40B4-BE49-F238E27FC236}">
                <a16:creationId xmlns:a16="http://schemas.microsoft.com/office/drawing/2014/main" id="{EEF882B8-171C-B241-94BA-F664EB4934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ABAB70-443B-344D-883B-7323517673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6D350-2141-8747-AAB7-30774E10CB7B}" type="slidenum">
              <a:rPr lang="en-US" smtClean="0"/>
              <a:t>‹#›</a:t>
            </a:fld>
            <a:endParaRPr lang="en-US"/>
          </a:p>
        </p:txBody>
      </p:sp>
    </p:spTree>
    <p:extLst>
      <p:ext uri="{BB962C8B-B14F-4D97-AF65-F5344CB8AC3E}">
        <p14:creationId xmlns:p14="http://schemas.microsoft.com/office/powerpoint/2010/main" val="1090941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2.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476D-1DDC-7248-8C8D-30A67BE5747F}"/>
              </a:ext>
            </a:extLst>
          </p:cNvPr>
          <p:cNvSpPr>
            <a:spLocks noGrp="1"/>
          </p:cNvSpPr>
          <p:nvPr>
            <p:ph type="ctrTitle"/>
          </p:nvPr>
        </p:nvSpPr>
        <p:spPr>
          <a:xfrm>
            <a:off x="1375062" y="152400"/>
            <a:ext cx="9060873" cy="3038854"/>
          </a:xfrm>
        </p:spPr>
        <p:txBody>
          <a:bodyPr>
            <a:normAutofit/>
          </a:bodyPr>
          <a:lstStyle/>
          <a:p>
            <a:r>
              <a:rPr lang="en-US" sz="4800" dirty="0">
                <a:solidFill>
                  <a:srgbClr val="73FDD6"/>
                </a:solidFill>
                <a:latin typeface="Arial" panose="020B0604020202020204" pitchFamily="34" charset="0"/>
                <a:cs typeface="Arial" panose="020B0604020202020204" pitchFamily="34" charset="0"/>
              </a:rPr>
              <a:t>Wellbeing Treasure Chest</a:t>
            </a:r>
            <a:br>
              <a:rPr lang="en-US" sz="4800" dirty="0">
                <a:solidFill>
                  <a:srgbClr val="73FDD6"/>
                </a:solidFill>
                <a:latin typeface="Arial" panose="020B0604020202020204" pitchFamily="34" charset="0"/>
                <a:cs typeface="Arial" panose="020B0604020202020204" pitchFamily="34" charset="0"/>
              </a:rPr>
            </a:br>
            <a:br>
              <a:rPr lang="en-US" sz="4800" dirty="0">
                <a:solidFill>
                  <a:srgbClr val="73FDD6"/>
                </a:solidFill>
                <a:latin typeface="Arial" panose="020B0604020202020204" pitchFamily="34" charset="0"/>
                <a:cs typeface="Arial" panose="020B0604020202020204" pitchFamily="34" charset="0"/>
              </a:rPr>
            </a:br>
            <a:r>
              <a:rPr lang="en-US" sz="4800" i="1" dirty="0">
                <a:solidFill>
                  <a:schemeClr val="bg1">
                    <a:lumMod val="50000"/>
                  </a:schemeClr>
                </a:solidFill>
                <a:latin typeface="Arial" panose="020B0604020202020204" pitchFamily="34" charset="0"/>
                <a:cs typeface="Arial" panose="020B0604020202020204" pitchFamily="34" charset="0"/>
              </a:rPr>
              <a:t>Make some time for you…</a:t>
            </a:r>
            <a:endParaRPr lang="en-US" sz="4800" b="1" i="1" dirty="0">
              <a:solidFill>
                <a:schemeClr val="bg1">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70045C8-0652-1D4E-A003-2D4266F6B71C}"/>
              </a:ext>
            </a:extLst>
          </p:cNvPr>
          <p:cNvPicPr>
            <a:picLocks noChangeAspect="1"/>
          </p:cNvPicPr>
          <p:nvPr/>
        </p:nvPicPr>
        <p:blipFill>
          <a:blip r:embed="rId3"/>
          <a:stretch>
            <a:fillRect/>
          </a:stretch>
        </p:blipFill>
        <p:spPr>
          <a:xfrm>
            <a:off x="6600093" y="3829184"/>
            <a:ext cx="2261063" cy="2261063"/>
          </a:xfrm>
          <a:prstGeom prst="rect">
            <a:avLst/>
          </a:prstGeom>
        </p:spPr>
      </p:pic>
      <p:pic>
        <p:nvPicPr>
          <p:cNvPr id="5" name="Picture 4">
            <a:extLst>
              <a:ext uri="{FF2B5EF4-FFF2-40B4-BE49-F238E27FC236}">
                <a16:creationId xmlns:a16="http://schemas.microsoft.com/office/drawing/2014/main" id="{4B3A2347-A1EA-5573-452E-04894F1E7D51}"/>
              </a:ext>
            </a:extLst>
          </p:cNvPr>
          <p:cNvPicPr>
            <a:picLocks noChangeAspect="1"/>
          </p:cNvPicPr>
          <p:nvPr/>
        </p:nvPicPr>
        <p:blipFill>
          <a:blip r:embed="rId4"/>
          <a:stretch>
            <a:fillRect/>
          </a:stretch>
        </p:blipFill>
        <p:spPr>
          <a:xfrm>
            <a:off x="2134969" y="4204066"/>
            <a:ext cx="3456940" cy="1511300"/>
          </a:xfrm>
          <a:prstGeom prst="rect">
            <a:avLst/>
          </a:prstGeom>
        </p:spPr>
      </p:pic>
    </p:spTree>
    <p:extLst>
      <p:ext uri="{BB962C8B-B14F-4D97-AF65-F5344CB8AC3E}">
        <p14:creationId xmlns:p14="http://schemas.microsoft.com/office/powerpoint/2010/main" val="62485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8DCF62-EA6C-BC09-DF05-7AD0C78EA218}"/>
              </a:ext>
            </a:extLst>
          </p:cNvPr>
          <p:cNvPicPr>
            <a:picLocks noChangeAspect="1"/>
          </p:cNvPicPr>
          <p:nvPr/>
        </p:nvPicPr>
        <p:blipFill>
          <a:blip r:embed="rId2"/>
          <a:stretch>
            <a:fillRect/>
          </a:stretch>
        </p:blipFill>
        <p:spPr>
          <a:xfrm>
            <a:off x="3553437" y="3035323"/>
            <a:ext cx="4602524" cy="2711076"/>
          </a:xfrm>
          <a:prstGeom prst="rect">
            <a:avLst/>
          </a:prstGeom>
        </p:spPr>
      </p:pic>
      <p:sp>
        <p:nvSpPr>
          <p:cNvPr id="5" name="Rectangle 4">
            <a:extLst>
              <a:ext uri="{FF2B5EF4-FFF2-40B4-BE49-F238E27FC236}">
                <a16:creationId xmlns:a16="http://schemas.microsoft.com/office/drawing/2014/main" id="{89AB25ED-7387-2ABB-87D0-B6D1ACC05F2B}"/>
              </a:ext>
            </a:extLst>
          </p:cNvPr>
          <p:cNvSpPr/>
          <p:nvPr/>
        </p:nvSpPr>
        <p:spPr>
          <a:xfrm>
            <a:off x="756458" y="1342099"/>
            <a:ext cx="10374283" cy="769441"/>
          </a:xfrm>
          <a:prstGeom prst="rect">
            <a:avLst/>
          </a:prstGeom>
        </p:spPr>
        <p:txBody>
          <a:bodyPr wrap="square">
            <a:spAutoFit/>
          </a:bodyPr>
          <a:lstStyle/>
          <a:p>
            <a:pPr algn="ctr"/>
            <a:r>
              <a:rPr lang="en-US" sz="4400" b="1" dirty="0">
                <a:solidFill>
                  <a:srgbClr val="73FDD6"/>
                </a:solidFill>
                <a:latin typeface="Arial" panose="020B0604020202020204" pitchFamily="34" charset="0"/>
                <a:cs typeface="Arial" panose="020B0604020202020204" pitchFamily="34" charset="0"/>
              </a:rPr>
              <a:t>Who can relate?</a:t>
            </a:r>
          </a:p>
        </p:txBody>
      </p:sp>
    </p:spTree>
    <p:extLst>
      <p:ext uri="{BB962C8B-B14F-4D97-AF65-F5344CB8AC3E}">
        <p14:creationId xmlns:p14="http://schemas.microsoft.com/office/powerpoint/2010/main" val="6213317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2FF905-6104-A07D-93FD-BE97065D23A0}"/>
              </a:ext>
            </a:extLst>
          </p:cNvPr>
          <p:cNvPicPr>
            <a:picLocks noChangeAspect="1"/>
          </p:cNvPicPr>
          <p:nvPr/>
        </p:nvPicPr>
        <p:blipFill rotWithShape="1">
          <a:blip r:embed="rId3"/>
          <a:srcRect b="13751"/>
          <a:stretch/>
        </p:blipFill>
        <p:spPr>
          <a:xfrm>
            <a:off x="2991251" y="2256631"/>
            <a:ext cx="6268379" cy="3970337"/>
          </a:xfrm>
          <a:prstGeom prst="rect">
            <a:avLst/>
          </a:prstGeom>
        </p:spPr>
      </p:pic>
      <p:sp>
        <p:nvSpPr>
          <p:cNvPr id="5" name="TextBox 4">
            <a:extLst>
              <a:ext uri="{FF2B5EF4-FFF2-40B4-BE49-F238E27FC236}">
                <a16:creationId xmlns:a16="http://schemas.microsoft.com/office/drawing/2014/main" id="{FF993F36-3659-D559-BB74-CA22924AED99}"/>
              </a:ext>
            </a:extLst>
          </p:cNvPr>
          <p:cNvSpPr txBox="1"/>
          <p:nvPr/>
        </p:nvSpPr>
        <p:spPr>
          <a:xfrm>
            <a:off x="1424854" y="1212344"/>
            <a:ext cx="8343900" cy="646331"/>
          </a:xfrm>
          <a:prstGeom prst="rect">
            <a:avLst/>
          </a:prstGeom>
          <a:noFill/>
        </p:spPr>
        <p:txBody>
          <a:bodyPr wrap="square" rtlCol="0">
            <a:spAutoFit/>
          </a:bodyPr>
          <a:lstStyle/>
          <a:p>
            <a:pPr algn="ctr"/>
            <a:r>
              <a:rPr lang="en-GB" sz="3600" b="1" dirty="0">
                <a:solidFill>
                  <a:srgbClr val="73FDD6"/>
                </a:solidFill>
                <a:latin typeface="Arial" panose="020B0604020202020204" pitchFamily="34" charset="0"/>
                <a:cs typeface="Arial" panose="020B0604020202020204" pitchFamily="34" charset="0"/>
              </a:rPr>
              <a:t>Body Scan</a:t>
            </a:r>
          </a:p>
        </p:txBody>
      </p:sp>
      <p:grpSp>
        <p:nvGrpSpPr>
          <p:cNvPr id="7" name="Group">
            <a:extLst>
              <a:ext uri="{FF2B5EF4-FFF2-40B4-BE49-F238E27FC236}">
                <a16:creationId xmlns:a16="http://schemas.microsoft.com/office/drawing/2014/main" id="{35553438-7D83-06D3-27B9-B7DDC45DFF81}"/>
              </a:ext>
            </a:extLst>
          </p:cNvPr>
          <p:cNvGrpSpPr/>
          <p:nvPr/>
        </p:nvGrpSpPr>
        <p:grpSpPr>
          <a:xfrm>
            <a:off x="2164628" y="244475"/>
            <a:ext cx="7921626" cy="569914"/>
            <a:chOff x="0" y="0"/>
            <a:chExt cx="7921625" cy="569913"/>
          </a:xfrm>
          <a:solidFill>
            <a:srgbClr val="D883FF"/>
          </a:solidFill>
        </p:grpSpPr>
        <p:sp>
          <p:nvSpPr>
            <p:cNvPr id="8" name="Rounded Rectangle">
              <a:extLst>
                <a:ext uri="{FF2B5EF4-FFF2-40B4-BE49-F238E27FC236}">
                  <a16:creationId xmlns:a16="http://schemas.microsoft.com/office/drawing/2014/main" id="{785B6B15-6ED5-E893-4EAB-08EB3D1C4793}"/>
                </a:ext>
              </a:extLst>
            </p:cNvPr>
            <p:cNvSpPr/>
            <p:nvPr/>
          </p:nvSpPr>
          <p:spPr>
            <a:xfrm>
              <a:off x="0" y="0"/>
              <a:ext cx="7921625" cy="569913"/>
            </a:xfrm>
            <a:prstGeom prst="roundRect">
              <a:avLst>
                <a:gd name="adj" fmla="val 34671"/>
              </a:avLst>
            </a:prstGeom>
            <a:grpFill/>
            <a:ln w="25400" cap="flat">
              <a:solidFill>
                <a:schemeClr val="accent1"/>
              </a:solidFill>
              <a:prstDash val="solid"/>
              <a:bevel/>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9" name="SPIRITUAL">
              <a:extLst>
                <a:ext uri="{FF2B5EF4-FFF2-40B4-BE49-F238E27FC236}">
                  <a16:creationId xmlns:a16="http://schemas.microsoft.com/office/drawing/2014/main" id="{71BBD217-8587-DF60-D7E2-DA945CA15A11}"/>
                </a:ext>
              </a:extLst>
            </p:cNvPr>
            <p:cNvSpPr txBox="1"/>
            <p:nvPr/>
          </p:nvSpPr>
          <p:spPr>
            <a:xfrm>
              <a:off x="57872" y="57872"/>
              <a:ext cx="7805881" cy="369329"/>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latin typeface="Arial"/>
                  <a:ea typeface="Arial"/>
                  <a:cs typeface="Arial"/>
                  <a:sym typeface="Arial"/>
                </a:defRPr>
              </a:lvl1pPr>
            </a:lstStyle>
            <a:p>
              <a:r>
                <a:t>SPIRITUAL</a:t>
              </a:r>
            </a:p>
          </p:txBody>
        </p:sp>
      </p:grpSp>
    </p:spTree>
    <p:extLst>
      <p:ext uri="{BB962C8B-B14F-4D97-AF65-F5344CB8AC3E}">
        <p14:creationId xmlns:p14="http://schemas.microsoft.com/office/powerpoint/2010/main" val="38098260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884222-0CC6-9AFC-6B8A-BD187BE0F804}"/>
              </a:ext>
            </a:extLst>
          </p:cNvPr>
          <p:cNvPicPr>
            <a:picLocks noChangeAspect="1"/>
          </p:cNvPicPr>
          <p:nvPr/>
        </p:nvPicPr>
        <p:blipFill>
          <a:blip r:embed="rId2"/>
          <a:stretch>
            <a:fillRect/>
          </a:stretch>
        </p:blipFill>
        <p:spPr>
          <a:xfrm>
            <a:off x="3994150" y="2338387"/>
            <a:ext cx="3962400" cy="2181225"/>
          </a:xfrm>
          <a:prstGeom prst="rect">
            <a:avLst/>
          </a:prstGeom>
        </p:spPr>
      </p:pic>
      <p:sp>
        <p:nvSpPr>
          <p:cNvPr id="10" name="TextBox 9">
            <a:extLst>
              <a:ext uri="{FF2B5EF4-FFF2-40B4-BE49-F238E27FC236}">
                <a16:creationId xmlns:a16="http://schemas.microsoft.com/office/drawing/2014/main" id="{63C0AE9A-5A42-E6A9-DC55-6690C9F4DF23}"/>
              </a:ext>
            </a:extLst>
          </p:cNvPr>
          <p:cNvSpPr txBox="1"/>
          <p:nvPr/>
        </p:nvSpPr>
        <p:spPr>
          <a:xfrm>
            <a:off x="1803400" y="393700"/>
            <a:ext cx="8343900" cy="1200329"/>
          </a:xfrm>
          <a:prstGeom prst="rect">
            <a:avLst/>
          </a:prstGeom>
          <a:noFill/>
        </p:spPr>
        <p:txBody>
          <a:bodyPr wrap="square" rtlCol="0">
            <a:spAutoFit/>
          </a:bodyPr>
          <a:lstStyle/>
          <a:p>
            <a:pPr algn="ctr"/>
            <a:r>
              <a:rPr lang="en-GB" sz="3600" b="1" dirty="0">
                <a:solidFill>
                  <a:srgbClr val="73FDD6"/>
                </a:solidFill>
                <a:latin typeface="Arial" panose="020B0604020202020204" pitchFamily="34" charset="0"/>
                <a:cs typeface="Arial" panose="020B0604020202020204" pitchFamily="34" charset="0"/>
              </a:rPr>
              <a:t>Choose a card with an image you are drawn to…</a:t>
            </a:r>
          </a:p>
        </p:txBody>
      </p:sp>
      <p:sp>
        <p:nvSpPr>
          <p:cNvPr id="11" name="TextBox 10">
            <a:extLst>
              <a:ext uri="{FF2B5EF4-FFF2-40B4-BE49-F238E27FC236}">
                <a16:creationId xmlns:a16="http://schemas.microsoft.com/office/drawing/2014/main" id="{FCF6AEAA-05BF-7F61-3D1C-B0225A0B8588}"/>
              </a:ext>
            </a:extLst>
          </p:cNvPr>
          <p:cNvSpPr txBox="1"/>
          <p:nvPr/>
        </p:nvSpPr>
        <p:spPr>
          <a:xfrm>
            <a:off x="1924050" y="5313522"/>
            <a:ext cx="8343900" cy="954107"/>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Reflect on the words of the card and write down anything that is relevant for you…</a:t>
            </a:r>
          </a:p>
        </p:txBody>
      </p:sp>
    </p:spTree>
    <p:extLst>
      <p:ext uri="{BB962C8B-B14F-4D97-AF65-F5344CB8AC3E}">
        <p14:creationId xmlns:p14="http://schemas.microsoft.com/office/powerpoint/2010/main" val="2953498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art attack from en.wikipedia.org">
            <a:extLst>
              <a:ext uri="{FF2B5EF4-FFF2-40B4-BE49-F238E27FC236}">
                <a16:creationId xmlns:a16="http://schemas.microsoft.com/office/drawing/2014/main" id="{559694B2-0362-451A-2F1B-33E010E0F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2432050"/>
            <a:ext cx="1377950" cy="1377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58E667-EBF3-27ED-5697-2A7B50614816}"/>
              </a:ext>
            </a:extLst>
          </p:cNvPr>
          <p:cNvSpPr txBox="1"/>
          <p:nvPr/>
        </p:nvSpPr>
        <p:spPr>
          <a:xfrm>
            <a:off x="2508250" y="4645968"/>
            <a:ext cx="8343900" cy="954107"/>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Time to get creative…colour in one of the images at your table!</a:t>
            </a:r>
          </a:p>
        </p:txBody>
      </p:sp>
      <p:pic>
        <p:nvPicPr>
          <p:cNvPr id="4100" name="Picture 4" descr="Image result for colouring in mandala">
            <a:extLst>
              <a:ext uri="{FF2B5EF4-FFF2-40B4-BE49-F238E27FC236}">
                <a16:creationId xmlns:a16="http://schemas.microsoft.com/office/drawing/2014/main" id="{05E1C980-825B-9349-BD0E-E5EB5BA4A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50" y="2316144"/>
            <a:ext cx="1523899" cy="215743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eautiful abstract tree for design element and adult coloring book. Vector illustration">
            <a:extLst>
              <a:ext uri="{FF2B5EF4-FFF2-40B4-BE49-F238E27FC236}">
                <a16:creationId xmlns:a16="http://schemas.microsoft.com/office/drawing/2014/main" id="{E6622B19-380A-A5D4-307A-A376EC7034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071"/>
          <a:stretch/>
        </p:blipFill>
        <p:spPr bwMode="auto">
          <a:xfrm>
            <a:off x="8559799" y="1257925"/>
            <a:ext cx="2466975" cy="2425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F3500B-F08D-C8D7-C228-92D09AC78C62}"/>
              </a:ext>
            </a:extLst>
          </p:cNvPr>
          <p:cNvSpPr txBox="1"/>
          <p:nvPr/>
        </p:nvSpPr>
        <p:spPr>
          <a:xfrm>
            <a:off x="1803400" y="393700"/>
            <a:ext cx="8343900" cy="646331"/>
          </a:xfrm>
          <a:prstGeom prst="rect">
            <a:avLst/>
          </a:prstGeom>
          <a:noFill/>
        </p:spPr>
        <p:txBody>
          <a:bodyPr wrap="square" rtlCol="0">
            <a:spAutoFit/>
          </a:bodyPr>
          <a:lstStyle/>
          <a:p>
            <a:pPr algn="ctr"/>
            <a:r>
              <a:rPr lang="en-GB" sz="3600" b="1" dirty="0">
                <a:solidFill>
                  <a:srgbClr val="73FDD6"/>
                </a:solidFill>
                <a:latin typeface="Arial" panose="020B0604020202020204" pitchFamily="34" charset="0"/>
                <a:cs typeface="Arial" panose="020B0604020202020204" pitchFamily="34" charset="0"/>
              </a:rPr>
              <a:t>Art Attack Time…</a:t>
            </a:r>
          </a:p>
        </p:txBody>
      </p:sp>
    </p:spTree>
    <p:extLst>
      <p:ext uri="{BB962C8B-B14F-4D97-AF65-F5344CB8AC3E}">
        <p14:creationId xmlns:p14="http://schemas.microsoft.com/office/powerpoint/2010/main" val="28235087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17" name="Group"/>
          <p:cNvGrpSpPr/>
          <p:nvPr/>
        </p:nvGrpSpPr>
        <p:grpSpPr>
          <a:xfrm>
            <a:off x="2461231" y="559641"/>
            <a:ext cx="7986716" cy="555428"/>
            <a:chOff x="0" y="0"/>
            <a:chExt cx="7986714" cy="555427"/>
          </a:xfrm>
          <a:solidFill>
            <a:srgbClr val="73FEFF"/>
          </a:solidFill>
        </p:grpSpPr>
        <p:sp>
          <p:nvSpPr>
            <p:cNvPr id="2415" name="Rounded Rectangle"/>
            <p:cNvSpPr/>
            <p:nvPr/>
          </p:nvSpPr>
          <p:spPr>
            <a:xfrm>
              <a:off x="0" y="0"/>
              <a:ext cx="7986714" cy="555427"/>
            </a:xfrm>
            <a:prstGeom prst="roundRect">
              <a:avLst>
                <a:gd name="adj" fmla="val 29620"/>
              </a:avLst>
            </a:prstGeom>
            <a:grpFill/>
            <a:ln w="25400" cap="flat">
              <a:solidFill>
                <a:schemeClr val="accent1"/>
              </a:solidFill>
              <a:prstDash val="solid"/>
              <a:bevel/>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2416" name="PHYSICAL"/>
            <p:cNvSpPr txBox="1"/>
            <p:nvPr/>
          </p:nvSpPr>
          <p:spPr>
            <a:xfrm>
              <a:off x="48186" y="48185"/>
              <a:ext cx="7890341" cy="369329"/>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latin typeface="Arial"/>
                  <a:ea typeface="Arial"/>
                  <a:cs typeface="Arial"/>
                  <a:sym typeface="Arial"/>
                </a:defRPr>
              </a:lvl1pPr>
            </a:lstStyle>
            <a:p>
              <a:r>
                <a:t>PHYSICAL</a:t>
              </a:r>
            </a:p>
          </p:txBody>
        </p:sp>
      </p:grpSp>
      <p:pic>
        <p:nvPicPr>
          <p:cNvPr id="1026" name="Picture 2">
            <a:extLst>
              <a:ext uri="{FF2B5EF4-FFF2-40B4-BE49-F238E27FC236}">
                <a16:creationId xmlns:a16="http://schemas.microsoft.com/office/drawing/2014/main" id="{F3237651-6DBF-E949-926A-5A83F4392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488" y="2137245"/>
            <a:ext cx="2590315" cy="280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EB3707A-4E56-E14D-9DD9-318C50B30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5531" y="3651865"/>
            <a:ext cx="3347631" cy="22655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8402A70-C8D0-C44D-B622-CA08F52B5B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782" y="2973990"/>
            <a:ext cx="1649770" cy="339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2698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2417"/>
                                        </p:tgtEl>
                                        <p:attrNameLst>
                                          <p:attrName>style.visibility</p:attrName>
                                        </p:attrNameLst>
                                      </p:cBhvr>
                                      <p:to>
                                        <p:strVal val="visible"/>
                                      </p:to>
                                    </p:set>
                                    <p:anim calcmode="lin" valueType="num">
                                      <p:cBhvr>
                                        <p:cTn id="7" dur="500" fill="hold"/>
                                        <p:tgtEl>
                                          <p:spTgt spid="2417"/>
                                        </p:tgtEl>
                                        <p:attrNameLst>
                                          <p:attrName>ppt_w</p:attrName>
                                        </p:attrNameLst>
                                      </p:cBhvr>
                                      <p:tavLst>
                                        <p:tav tm="0">
                                          <p:val>
                                            <p:fltVal val="0"/>
                                          </p:val>
                                        </p:tav>
                                        <p:tav tm="100000">
                                          <p:val>
                                            <p:strVal val="#ppt_w"/>
                                          </p:val>
                                        </p:tav>
                                      </p:tavLst>
                                    </p:anim>
                                    <p:anim calcmode="lin" valueType="num">
                                      <p:cBhvr>
                                        <p:cTn id="8" dur="500" fill="hold"/>
                                        <p:tgtEl>
                                          <p:spTgt spid="24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26" name="Group"/>
          <p:cNvGrpSpPr/>
          <p:nvPr/>
        </p:nvGrpSpPr>
        <p:grpSpPr>
          <a:xfrm>
            <a:off x="2023783" y="873920"/>
            <a:ext cx="7921625" cy="573089"/>
            <a:chOff x="0" y="0"/>
            <a:chExt cx="7921625" cy="573088"/>
          </a:xfrm>
          <a:solidFill>
            <a:srgbClr val="EBEBEB"/>
          </a:solidFill>
        </p:grpSpPr>
        <p:sp>
          <p:nvSpPr>
            <p:cNvPr id="2424" name="Rounded Rectangle"/>
            <p:cNvSpPr/>
            <p:nvPr/>
          </p:nvSpPr>
          <p:spPr>
            <a:xfrm>
              <a:off x="0" y="0"/>
              <a:ext cx="7921625" cy="573088"/>
            </a:xfrm>
            <a:prstGeom prst="roundRect">
              <a:avLst>
                <a:gd name="adj" fmla="val 35606"/>
              </a:avLst>
            </a:prstGeom>
            <a:grpFill/>
            <a:ln w="25400" cap="flat">
              <a:solidFill>
                <a:schemeClr val="accent1"/>
              </a:solidFill>
              <a:prstDash val="solid"/>
              <a:bevel/>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2425" name="EMOTIONAL"/>
            <p:cNvSpPr txBox="1"/>
            <p:nvPr/>
          </p:nvSpPr>
          <p:spPr>
            <a:xfrm>
              <a:off x="59764" y="59764"/>
              <a:ext cx="7802097" cy="369329"/>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latin typeface="Arial"/>
                  <a:ea typeface="Arial"/>
                  <a:cs typeface="Arial"/>
                  <a:sym typeface="Arial"/>
                </a:defRPr>
              </a:lvl1pPr>
            </a:lstStyle>
            <a:p>
              <a:r>
                <a:t>EMOTIONAL</a:t>
              </a:r>
            </a:p>
          </p:txBody>
        </p:sp>
      </p:grpSp>
      <p:pic>
        <p:nvPicPr>
          <p:cNvPr id="2" name="Picture 1">
            <a:extLst>
              <a:ext uri="{FF2B5EF4-FFF2-40B4-BE49-F238E27FC236}">
                <a16:creationId xmlns:a16="http://schemas.microsoft.com/office/drawing/2014/main" id="{5280943A-D6B3-094A-B080-D35A7BBE5B5B}"/>
              </a:ext>
            </a:extLst>
          </p:cNvPr>
          <p:cNvPicPr>
            <a:picLocks noChangeAspect="1"/>
          </p:cNvPicPr>
          <p:nvPr/>
        </p:nvPicPr>
        <p:blipFill>
          <a:blip r:embed="rId3"/>
          <a:stretch>
            <a:fillRect/>
          </a:stretch>
        </p:blipFill>
        <p:spPr>
          <a:xfrm>
            <a:off x="2111522" y="1784631"/>
            <a:ext cx="3984478" cy="2996080"/>
          </a:xfrm>
          <a:prstGeom prst="rect">
            <a:avLst/>
          </a:prstGeom>
        </p:spPr>
      </p:pic>
      <p:pic>
        <p:nvPicPr>
          <p:cNvPr id="3" name="Picture 2">
            <a:extLst>
              <a:ext uri="{FF2B5EF4-FFF2-40B4-BE49-F238E27FC236}">
                <a16:creationId xmlns:a16="http://schemas.microsoft.com/office/drawing/2014/main" id="{3ED06A95-4F02-D24A-B6B9-1CE1907B5714}"/>
              </a:ext>
            </a:extLst>
          </p:cNvPr>
          <p:cNvPicPr>
            <a:picLocks noChangeAspect="1"/>
          </p:cNvPicPr>
          <p:nvPr/>
        </p:nvPicPr>
        <p:blipFill>
          <a:blip r:embed="rId4"/>
          <a:stretch>
            <a:fillRect/>
          </a:stretch>
        </p:blipFill>
        <p:spPr>
          <a:xfrm>
            <a:off x="6591300" y="4006011"/>
            <a:ext cx="1803400" cy="1117600"/>
          </a:xfrm>
          <a:prstGeom prst="rect">
            <a:avLst/>
          </a:prstGeom>
        </p:spPr>
      </p:pic>
    </p:spTree>
    <p:extLst>
      <p:ext uri="{BB962C8B-B14F-4D97-AF65-F5344CB8AC3E}">
        <p14:creationId xmlns:p14="http://schemas.microsoft.com/office/powerpoint/2010/main" val="181580196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2426"/>
                                        </p:tgtEl>
                                        <p:attrNameLst>
                                          <p:attrName>style.visibility</p:attrName>
                                        </p:attrNameLst>
                                      </p:cBhvr>
                                      <p:to>
                                        <p:strVal val="visible"/>
                                      </p:to>
                                    </p:set>
                                    <p:anim calcmode="lin" valueType="num">
                                      <p:cBhvr>
                                        <p:cTn id="7" dur="500" fill="hold"/>
                                        <p:tgtEl>
                                          <p:spTgt spid="2426"/>
                                        </p:tgtEl>
                                        <p:attrNameLst>
                                          <p:attrName>ppt_w</p:attrName>
                                        </p:attrNameLst>
                                      </p:cBhvr>
                                      <p:tavLst>
                                        <p:tav tm="0">
                                          <p:val>
                                            <p:fltVal val="0"/>
                                          </p:val>
                                        </p:tav>
                                        <p:tav tm="100000">
                                          <p:val>
                                            <p:strVal val="#ppt_w"/>
                                          </p:val>
                                        </p:tav>
                                      </p:tavLst>
                                    </p:anim>
                                    <p:anim calcmode="lin" valueType="num">
                                      <p:cBhvr>
                                        <p:cTn id="8" dur="500" fill="hold"/>
                                        <p:tgtEl>
                                          <p:spTgt spid="24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20" name="Group"/>
          <p:cNvGrpSpPr/>
          <p:nvPr/>
        </p:nvGrpSpPr>
        <p:grpSpPr>
          <a:xfrm>
            <a:off x="1083319" y="594520"/>
            <a:ext cx="7985126" cy="565151"/>
            <a:chOff x="0" y="0"/>
            <a:chExt cx="7985125" cy="565150"/>
          </a:xfrm>
          <a:solidFill>
            <a:srgbClr val="FF2F92"/>
          </a:solidFill>
        </p:grpSpPr>
        <p:sp>
          <p:nvSpPr>
            <p:cNvPr id="2418" name="Rounded Rectangle"/>
            <p:cNvSpPr/>
            <p:nvPr/>
          </p:nvSpPr>
          <p:spPr>
            <a:xfrm>
              <a:off x="0" y="0"/>
              <a:ext cx="7985125" cy="565150"/>
            </a:xfrm>
            <a:prstGeom prst="roundRect">
              <a:avLst>
                <a:gd name="adj" fmla="val 33505"/>
              </a:avLst>
            </a:prstGeom>
            <a:grpFill/>
            <a:ln w="25400" cap="flat">
              <a:solidFill>
                <a:schemeClr val="accent1"/>
              </a:solidFill>
              <a:prstDash val="solid"/>
              <a:bevel/>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2419" name="MENTAL"/>
            <p:cNvSpPr txBox="1"/>
            <p:nvPr/>
          </p:nvSpPr>
          <p:spPr>
            <a:xfrm>
              <a:off x="55459" y="55459"/>
              <a:ext cx="7874207" cy="369329"/>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latin typeface="Arial"/>
                  <a:ea typeface="Arial"/>
                  <a:cs typeface="Arial"/>
                  <a:sym typeface="Arial"/>
                </a:defRPr>
              </a:lvl1pPr>
            </a:lstStyle>
            <a:p>
              <a:r>
                <a:t>MENTAL</a:t>
              </a:r>
            </a:p>
          </p:txBody>
        </p:sp>
      </p:grpSp>
      <p:sp>
        <p:nvSpPr>
          <p:cNvPr id="2" name="TextBox 1">
            <a:extLst>
              <a:ext uri="{FF2B5EF4-FFF2-40B4-BE49-F238E27FC236}">
                <a16:creationId xmlns:a16="http://schemas.microsoft.com/office/drawing/2014/main" id="{C1BB2D24-FE95-AE48-860A-DC5CAA6B0278}"/>
              </a:ext>
            </a:extLst>
          </p:cNvPr>
          <p:cNvSpPr txBox="1"/>
          <p:nvPr/>
        </p:nvSpPr>
        <p:spPr>
          <a:xfrm>
            <a:off x="1138778" y="1819839"/>
            <a:ext cx="9755010" cy="4770537"/>
          </a:xfrm>
          <a:prstGeom prst="rect">
            <a:avLst/>
          </a:prstGeom>
          <a:noFill/>
        </p:spPr>
        <p:txBody>
          <a:bodyPr wrap="square" rtlCol="0">
            <a:spAutoFit/>
          </a:bodyPr>
          <a:lstStyle/>
          <a:p>
            <a:r>
              <a:rPr lang="en-US" sz="2800" b="1" dirty="0">
                <a:solidFill>
                  <a:srgbClr val="FF2F92"/>
                </a:solidFill>
                <a:latin typeface="Arial" panose="020B0604020202020204" pitchFamily="34" charset="0"/>
                <a:cs typeface="Arial" panose="020B0604020202020204" pitchFamily="34" charset="0"/>
              </a:rPr>
              <a:t>Spending 10 minutes a day learning</a:t>
            </a:r>
          </a:p>
          <a:p>
            <a:endParaRPr lang="en-US" sz="2800" b="1" dirty="0">
              <a:solidFill>
                <a:schemeClr val="bg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solidFill>
                  <a:schemeClr val="bg1">
                    <a:lumMod val="50000"/>
                  </a:schemeClr>
                </a:solidFill>
                <a:latin typeface="Arial" panose="020B0604020202020204" pitchFamily="34" charset="0"/>
                <a:cs typeface="Arial" panose="020B0604020202020204" pitchFamily="34" charset="0"/>
              </a:rPr>
              <a:t>What do you want to learn, what resources do you need?</a:t>
            </a:r>
          </a:p>
          <a:p>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solidFill>
                  <a:schemeClr val="bg1">
                    <a:lumMod val="50000"/>
                  </a:schemeClr>
                </a:solidFill>
                <a:latin typeface="Arial" panose="020B0604020202020204" pitchFamily="34" charset="0"/>
                <a:cs typeface="Arial" panose="020B0604020202020204" pitchFamily="34" charset="0"/>
              </a:rPr>
              <a:t>Why do you want to do it?</a:t>
            </a:r>
          </a:p>
          <a:p>
            <a:pPr marL="342900" indent="-342900">
              <a:buFont typeface="Arial" panose="020B0604020202020204" pitchFamily="34" charset="0"/>
              <a:buChar char="•"/>
            </a:pPr>
            <a:endParaRPr lang="en-US" sz="2400" b="1" dirty="0">
              <a:solidFill>
                <a:schemeClr val="bg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solidFill>
                  <a:schemeClr val="bg1">
                    <a:lumMod val="50000"/>
                  </a:schemeClr>
                </a:solidFill>
                <a:latin typeface="Arial" panose="020B0604020202020204" pitchFamily="34" charset="0"/>
                <a:cs typeface="Arial" panose="020B0604020202020204" pitchFamily="34" charset="0"/>
              </a:rPr>
              <a:t>When will you do it? (Day/time)</a:t>
            </a:r>
          </a:p>
          <a:p>
            <a:endParaRPr lang="en-US" sz="2400" b="1" dirty="0">
              <a:solidFill>
                <a:schemeClr val="bg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solidFill>
                  <a:schemeClr val="bg1">
                    <a:lumMod val="50000"/>
                  </a:schemeClr>
                </a:solidFill>
                <a:latin typeface="Arial" panose="020B0604020202020204" pitchFamily="34" charset="0"/>
                <a:cs typeface="Arial" panose="020B0604020202020204" pitchFamily="34" charset="0"/>
              </a:rPr>
              <a:t>Where? (What room)</a:t>
            </a:r>
          </a:p>
          <a:p>
            <a:endParaRPr lang="en-US" sz="2400" b="1" dirty="0">
              <a:solidFill>
                <a:schemeClr val="bg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solidFill>
                  <a:schemeClr val="bg1">
                    <a:lumMod val="50000"/>
                  </a:schemeClr>
                </a:solidFill>
                <a:latin typeface="Arial" panose="020B0604020202020204" pitchFamily="34" charset="0"/>
                <a:cs typeface="Arial" panose="020B0604020202020204" pitchFamily="34" charset="0"/>
              </a:rPr>
              <a:t>How will you record progress? Measure success?</a:t>
            </a:r>
          </a:p>
          <a:p>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39858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2420"/>
                                        </p:tgtEl>
                                        <p:attrNameLst>
                                          <p:attrName>style.visibility</p:attrName>
                                        </p:attrNameLst>
                                      </p:cBhvr>
                                      <p:to>
                                        <p:strVal val="visible"/>
                                      </p:to>
                                    </p:set>
                                    <p:anim calcmode="lin" valueType="num">
                                      <p:cBhvr>
                                        <p:cTn id="7" dur="500" fill="hold"/>
                                        <p:tgtEl>
                                          <p:spTgt spid="2420"/>
                                        </p:tgtEl>
                                        <p:attrNameLst>
                                          <p:attrName>ppt_w</p:attrName>
                                        </p:attrNameLst>
                                      </p:cBhvr>
                                      <p:tavLst>
                                        <p:tav tm="0">
                                          <p:val>
                                            <p:fltVal val="0"/>
                                          </p:val>
                                        </p:tav>
                                        <p:tav tm="100000">
                                          <p:val>
                                            <p:strVal val="#ppt_w"/>
                                          </p:val>
                                        </p:tav>
                                      </p:tavLst>
                                    </p:anim>
                                    <p:anim calcmode="lin" valueType="num">
                                      <p:cBhvr>
                                        <p:cTn id="8" dur="500" fill="hold"/>
                                        <p:tgtEl>
                                          <p:spTgt spid="24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0"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60A796-4895-432D-8B9D-B712B6C63796}"/>
              </a:ext>
            </a:extLst>
          </p:cNvPr>
          <p:cNvSpPr>
            <a:spLocks noGrp="1"/>
          </p:cNvSpPr>
          <p:nvPr>
            <p:ph type="title"/>
          </p:nvPr>
        </p:nvSpPr>
        <p:spPr>
          <a:xfrm>
            <a:off x="689008" y="303944"/>
            <a:ext cx="10515600" cy="1325563"/>
          </a:xfrm>
        </p:spPr>
        <p:txBody>
          <a:bodyPr/>
          <a:lstStyle/>
          <a:p>
            <a:r>
              <a:rPr lang="en-US" dirty="0">
                <a:solidFill>
                  <a:schemeClr val="bg1">
                    <a:lumMod val="50000"/>
                  </a:schemeClr>
                </a:solidFill>
                <a:latin typeface="Arial"/>
                <a:cs typeface="Calibri Light"/>
              </a:rPr>
              <a:t>Positive Environment</a:t>
            </a:r>
          </a:p>
        </p:txBody>
      </p:sp>
      <p:sp>
        <p:nvSpPr>
          <p:cNvPr id="2" name="TextBox 1">
            <a:extLst>
              <a:ext uri="{FF2B5EF4-FFF2-40B4-BE49-F238E27FC236}">
                <a16:creationId xmlns:a16="http://schemas.microsoft.com/office/drawing/2014/main" id="{C12A404E-6868-4BF1-BF9B-889509F45648}"/>
              </a:ext>
            </a:extLst>
          </p:cNvPr>
          <p:cNvSpPr txBox="1"/>
          <p:nvPr/>
        </p:nvSpPr>
        <p:spPr>
          <a:xfrm>
            <a:off x="128954" y="1799493"/>
            <a:ext cx="6494583"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endParaRPr lang="en-US" sz="2000" dirty="0">
              <a:solidFill>
                <a:srgbClr val="7030A0"/>
              </a:solidFill>
              <a:latin typeface="Arial"/>
              <a:cs typeface="Arial"/>
            </a:endParaRPr>
          </a:p>
          <a:p>
            <a:pPr>
              <a:buFont typeface="Arial"/>
              <a:buChar char="•"/>
            </a:pPr>
            <a:endParaRPr lang="en-US" sz="2000" dirty="0">
              <a:solidFill>
                <a:srgbClr val="7030A0"/>
              </a:solidFill>
              <a:latin typeface="Arial"/>
              <a:cs typeface="Arial"/>
            </a:endParaRPr>
          </a:p>
          <a:p>
            <a:pPr>
              <a:buFont typeface="Arial"/>
              <a:buChar char="•"/>
            </a:pPr>
            <a:endParaRPr lang="en-US" sz="2000" dirty="0">
              <a:solidFill>
                <a:srgbClr val="7030A0"/>
              </a:solidFill>
              <a:latin typeface="Arial"/>
              <a:cs typeface="Arial"/>
            </a:endParaRPr>
          </a:p>
          <a:p>
            <a:pPr>
              <a:buFont typeface="Arial"/>
              <a:buChar char="•"/>
            </a:pPr>
            <a:endParaRPr lang="en-US" sz="2000" dirty="0">
              <a:solidFill>
                <a:srgbClr val="7030A0"/>
              </a:solidFill>
              <a:latin typeface="Arial"/>
              <a:cs typeface="Arial"/>
            </a:endParaRPr>
          </a:p>
          <a:p>
            <a:endParaRPr lang="en-US" sz="2000" dirty="0">
              <a:solidFill>
                <a:srgbClr val="7030A0"/>
              </a:solidFill>
              <a:latin typeface="Arial"/>
              <a:cs typeface="Arial"/>
            </a:endParaRPr>
          </a:p>
          <a:p>
            <a:pPr>
              <a:buFont typeface="Arial"/>
              <a:buChar char="•"/>
            </a:pPr>
            <a:endParaRPr lang="en-US" sz="2000" dirty="0">
              <a:solidFill>
                <a:srgbClr val="7030A0"/>
              </a:solidFill>
              <a:latin typeface="Arial"/>
              <a:cs typeface="Arial"/>
            </a:endParaRPr>
          </a:p>
          <a:p>
            <a:pPr>
              <a:buFont typeface="Arial"/>
              <a:buChar char="•"/>
            </a:pPr>
            <a:endParaRPr lang="en-US" sz="2000" dirty="0">
              <a:solidFill>
                <a:srgbClr val="7030A0"/>
              </a:solidFill>
              <a:latin typeface="Arial"/>
              <a:cs typeface="Arial"/>
            </a:endParaRPr>
          </a:p>
          <a:p>
            <a:endParaRPr lang="en-US" dirty="0">
              <a:latin typeface="Arial"/>
              <a:cs typeface="Arial"/>
            </a:endParaRPr>
          </a:p>
        </p:txBody>
      </p:sp>
      <p:pic>
        <p:nvPicPr>
          <p:cNvPr id="7" name="Picture 7" descr="A picture containing indoor, shelf, sitting, microwave&#10;&#10;Description generated with very high confidence">
            <a:extLst>
              <a:ext uri="{FF2B5EF4-FFF2-40B4-BE49-F238E27FC236}">
                <a16:creationId xmlns:a16="http://schemas.microsoft.com/office/drawing/2014/main" id="{35B14C5F-3F02-416F-9857-5A53F1476EF5}"/>
              </a:ext>
            </a:extLst>
          </p:cNvPr>
          <p:cNvPicPr>
            <a:picLocks noChangeAspect="1"/>
          </p:cNvPicPr>
          <p:nvPr/>
        </p:nvPicPr>
        <p:blipFill>
          <a:blip r:embed="rId3"/>
          <a:stretch>
            <a:fillRect/>
          </a:stretch>
        </p:blipFill>
        <p:spPr>
          <a:xfrm>
            <a:off x="2133894" y="1629507"/>
            <a:ext cx="1206891" cy="2684585"/>
          </a:xfrm>
          <a:prstGeom prst="rect">
            <a:avLst/>
          </a:prstGeom>
        </p:spPr>
      </p:pic>
      <p:pic>
        <p:nvPicPr>
          <p:cNvPr id="9" name="Picture 9">
            <a:extLst>
              <a:ext uri="{FF2B5EF4-FFF2-40B4-BE49-F238E27FC236}">
                <a16:creationId xmlns:a16="http://schemas.microsoft.com/office/drawing/2014/main" id="{7BB35CF0-B17B-4D16-A152-48152110FF0D}"/>
              </a:ext>
            </a:extLst>
          </p:cNvPr>
          <p:cNvPicPr>
            <a:picLocks noChangeAspect="1"/>
          </p:cNvPicPr>
          <p:nvPr/>
        </p:nvPicPr>
        <p:blipFill>
          <a:blip r:embed="rId4"/>
          <a:stretch>
            <a:fillRect/>
          </a:stretch>
        </p:blipFill>
        <p:spPr>
          <a:xfrm>
            <a:off x="3476625" y="4636958"/>
            <a:ext cx="2619375" cy="1743075"/>
          </a:xfrm>
          <a:prstGeom prst="rect">
            <a:avLst/>
          </a:prstGeom>
        </p:spPr>
      </p:pic>
      <p:pic>
        <p:nvPicPr>
          <p:cNvPr id="11" name="Picture 11">
            <a:extLst>
              <a:ext uri="{FF2B5EF4-FFF2-40B4-BE49-F238E27FC236}">
                <a16:creationId xmlns:a16="http://schemas.microsoft.com/office/drawing/2014/main" id="{9EB995A0-5063-4BCF-AF4A-81D504EA7600}"/>
              </a:ext>
            </a:extLst>
          </p:cNvPr>
          <p:cNvPicPr>
            <a:picLocks noChangeAspect="1"/>
          </p:cNvPicPr>
          <p:nvPr/>
        </p:nvPicPr>
        <p:blipFill>
          <a:blip r:embed="rId5"/>
          <a:stretch>
            <a:fillRect/>
          </a:stretch>
        </p:blipFill>
        <p:spPr>
          <a:xfrm>
            <a:off x="7256586" y="5268986"/>
            <a:ext cx="4601307" cy="1223889"/>
          </a:xfrm>
          <a:prstGeom prst="rect">
            <a:avLst/>
          </a:prstGeom>
        </p:spPr>
      </p:pic>
      <p:pic>
        <p:nvPicPr>
          <p:cNvPr id="15" name="Picture 15">
            <a:extLst>
              <a:ext uri="{FF2B5EF4-FFF2-40B4-BE49-F238E27FC236}">
                <a16:creationId xmlns:a16="http://schemas.microsoft.com/office/drawing/2014/main" id="{DD3F8427-82ED-4530-A223-3F00C97349CA}"/>
              </a:ext>
            </a:extLst>
          </p:cNvPr>
          <p:cNvPicPr>
            <a:picLocks noChangeAspect="1"/>
          </p:cNvPicPr>
          <p:nvPr/>
        </p:nvPicPr>
        <p:blipFill>
          <a:blip r:embed="rId6"/>
          <a:stretch>
            <a:fillRect/>
          </a:stretch>
        </p:blipFill>
        <p:spPr>
          <a:xfrm>
            <a:off x="5678974" y="1799493"/>
            <a:ext cx="2143125" cy="2143125"/>
          </a:xfrm>
          <a:prstGeom prst="rect">
            <a:avLst/>
          </a:prstGeom>
        </p:spPr>
      </p:pic>
      <p:pic>
        <p:nvPicPr>
          <p:cNvPr id="4" name="Picture 4" descr="A close up of a logo&#10;&#10;Description generated with high confidence">
            <a:extLst>
              <a:ext uri="{FF2B5EF4-FFF2-40B4-BE49-F238E27FC236}">
                <a16:creationId xmlns:a16="http://schemas.microsoft.com/office/drawing/2014/main" id="{74F9B917-FBBC-4E26-9317-8403DF3BFDFF}"/>
              </a:ext>
            </a:extLst>
          </p:cNvPr>
          <p:cNvPicPr>
            <a:picLocks noChangeAspect="1"/>
          </p:cNvPicPr>
          <p:nvPr/>
        </p:nvPicPr>
        <p:blipFill>
          <a:blip r:embed="rId7"/>
          <a:stretch>
            <a:fillRect/>
          </a:stretch>
        </p:blipFill>
        <p:spPr>
          <a:xfrm>
            <a:off x="463355" y="5265078"/>
            <a:ext cx="1670539" cy="879685"/>
          </a:xfrm>
          <a:prstGeom prst="rect">
            <a:avLst/>
          </a:prstGeom>
        </p:spPr>
      </p:pic>
      <p:pic>
        <p:nvPicPr>
          <p:cNvPr id="6" name="Picture 7" descr="A picture containing green&#10;&#10;Description generated with very high confidence">
            <a:extLst>
              <a:ext uri="{FF2B5EF4-FFF2-40B4-BE49-F238E27FC236}">
                <a16:creationId xmlns:a16="http://schemas.microsoft.com/office/drawing/2014/main" id="{CE8FD661-74DE-4C8A-896F-7B8ED6294FBD}"/>
              </a:ext>
            </a:extLst>
          </p:cNvPr>
          <p:cNvPicPr>
            <a:picLocks noChangeAspect="1"/>
          </p:cNvPicPr>
          <p:nvPr/>
        </p:nvPicPr>
        <p:blipFill>
          <a:blip r:embed="rId8"/>
          <a:stretch>
            <a:fillRect/>
          </a:stretch>
        </p:blipFill>
        <p:spPr>
          <a:xfrm>
            <a:off x="8787912" y="3127706"/>
            <a:ext cx="1538654" cy="959095"/>
          </a:xfrm>
          <a:prstGeom prst="rect">
            <a:avLst/>
          </a:prstGeom>
        </p:spPr>
      </p:pic>
    </p:spTree>
    <p:extLst>
      <p:ext uri="{BB962C8B-B14F-4D97-AF65-F5344CB8AC3E}">
        <p14:creationId xmlns:p14="http://schemas.microsoft.com/office/powerpoint/2010/main" val="840406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6F5532-4E73-0B42-AFC4-7C96157C7FA9}"/>
              </a:ext>
            </a:extLst>
          </p:cNvPr>
          <p:cNvPicPr>
            <a:picLocks noChangeAspect="1"/>
          </p:cNvPicPr>
          <p:nvPr/>
        </p:nvPicPr>
        <p:blipFill rotWithShape="1">
          <a:blip r:embed="rId3"/>
          <a:srcRect t="31909"/>
          <a:stretch/>
        </p:blipFill>
        <p:spPr>
          <a:xfrm>
            <a:off x="677655" y="2909454"/>
            <a:ext cx="4375779" cy="1673500"/>
          </a:xfrm>
          <a:prstGeom prst="rect">
            <a:avLst/>
          </a:prstGeom>
        </p:spPr>
      </p:pic>
      <p:sp>
        <p:nvSpPr>
          <p:cNvPr id="3" name="TextBox 2">
            <a:extLst>
              <a:ext uri="{FF2B5EF4-FFF2-40B4-BE49-F238E27FC236}">
                <a16:creationId xmlns:a16="http://schemas.microsoft.com/office/drawing/2014/main" id="{B73E6635-ED5E-BA41-8CF9-8AEDC103A25C}"/>
              </a:ext>
            </a:extLst>
          </p:cNvPr>
          <p:cNvSpPr txBox="1"/>
          <p:nvPr/>
        </p:nvSpPr>
        <p:spPr>
          <a:xfrm>
            <a:off x="817355" y="580035"/>
            <a:ext cx="10336887" cy="1323439"/>
          </a:xfrm>
          <a:prstGeom prst="rect">
            <a:avLst/>
          </a:prstGeom>
          <a:noFill/>
        </p:spPr>
        <p:txBody>
          <a:bodyPr wrap="square" lIns="91440" tIns="45720" rIns="91440" bIns="45720" rtlCol="0" anchor="t">
            <a:spAutoFit/>
          </a:bodyPr>
          <a:lstStyle/>
          <a:p>
            <a:pPr algn="ctr"/>
            <a:r>
              <a:rPr lang="en-US" sz="4000" b="1" dirty="0">
                <a:solidFill>
                  <a:srgbClr val="73FDD6"/>
                </a:solidFill>
                <a:latin typeface="Arial"/>
                <a:cs typeface="Arial"/>
              </a:rPr>
              <a:t>Starting Your Day: Healthy Morning Routine</a:t>
            </a:r>
            <a:endParaRPr lang="en-US" sz="4000" b="1" dirty="0">
              <a:solidFill>
                <a:srgbClr val="73FDD6"/>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354816E-6453-5742-AB99-3C3EA8978842}"/>
              </a:ext>
            </a:extLst>
          </p:cNvPr>
          <p:cNvSpPr/>
          <p:nvPr/>
        </p:nvSpPr>
        <p:spPr>
          <a:xfrm>
            <a:off x="6356466" y="2766339"/>
            <a:ext cx="6096000" cy="2031325"/>
          </a:xfrm>
          <a:prstGeom prst="rect">
            <a:avLst/>
          </a:prstGeom>
        </p:spPr>
        <p:txBody>
          <a:bodyPr>
            <a:spAutoFit/>
          </a:bodyPr>
          <a:lstStyle/>
          <a:p>
            <a:r>
              <a:rPr lang="en-US" b="1" dirty="0">
                <a:solidFill>
                  <a:srgbClr val="73FDD6"/>
                </a:solidFill>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hankfulness</a:t>
            </a:r>
          </a:p>
          <a:p>
            <a:endParaRPr lang="en-US" dirty="0">
              <a:latin typeface="Arial" panose="020B0604020202020204" pitchFamily="34" charset="0"/>
              <a:cs typeface="Arial" panose="020B0604020202020204" pitchFamily="34" charset="0"/>
            </a:endParaRPr>
          </a:p>
          <a:p>
            <a:r>
              <a:rPr lang="en-US" b="1" dirty="0">
                <a:solidFill>
                  <a:srgbClr val="73FDD6"/>
                </a:solidFill>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nsight</a:t>
            </a:r>
          </a:p>
          <a:p>
            <a:endParaRPr lang="en-US" dirty="0">
              <a:latin typeface="Arial" panose="020B0604020202020204" pitchFamily="34" charset="0"/>
              <a:cs typeface="Arial" panose="020B0604020202020204" pitchFamily="34" charset="0"/>
            </a:endParaRPr>
          </a:p>
          <a:p>
            <a:r>
              <a:rPr lang="en-US" b="1" dirty="0">
                <a:solidFill>
                  <a:srgbClr val="73FDD6"/>
                </a:solidFill>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editation</a:t>
            </a:r>
          </a:p>
          <a:p>
            <a:endParaRPr lang="en-US" dirty="0">
              <a:latin typeface="Arial" panose="020B0604020202020204" pitchFamily="34" charset="0"/>
              <a:cs typeface="Arial" panose="020B0604020202020204" pitchFamily="34" charset="0"/>
            </a:endParaRPr>
          </a:p>
          <a:p>
            <a:r>
              <a:rPr lang="en-US" b="1" dirty="0">
                <a:solidFill>
                  <a:srgbClr val="73FDD6"/>
                </a:solidFill>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xercise</a:t>
            </a:r>
          </a:p>
        </p:txBody>
      </p:sp>
      <p:pic>
        <p:nvPicPr>
          <p:cNvPr id="5" name="Picture 2" descr="Think Like a Monk: Train Your Mind for Peace and Purpose Every Day: Shetty,  Jay: 9781982134488: Amazon.com: Books">
            <a:extLst>
              <a:ext uri="{FF2B5EF4-FFF2-40B4-BE49-F238E27FC236}">
                <a16:creationId xmlns:a16="http://schemas.microsoft.com/office/drawing/2014/main" id="{0CE7FF47-4873-DA4B-A475-0FA14972B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5122" y="2364047"/>
            <a:ext cx="1885948" cy="28359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Miracle Morning: The Not-So-Obvious Secret Guaranteed to Transform Your Life (Before 8AM): Hal ...">
            <a:extLst>
              <a:ext uri="{FF2B5EF4-FFF2-40B4-BE49-F238E27FC236}">
                <a16:creationId xmlns:a16="http://schemas.microsoft.com/office/drawing/2014/main" id="{8D107F71-EB5D-B048-9CE9-F1526CC513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325" y="4797664"/>
            <a:ext cx="1175270" cy="182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3072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1B825BB-BDB4-D14E-A495-90A8CEE785D0}"/>
              </a:ext>
            </a:extLst>
          </p:cNvPr>
          <p:cNvSpPr/>
          <p:nvPr/>
        </p:nvSpPr>
        <p:spPr>
          <a:xfrm>
            <a:off x="3530600" y="1436625"/>
            <a:ext cx="5080000" cy="517332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B6CC3A2-3486-EB49-ABB8-33AA9396C7CF}"/>
              </a:ext>
            </a:extLst>
          </p:cNvPr>
          <p:cNvSpPr txBox="1"/>
          <p:nvPr/>
        </p:nvSpPr>
        <p:spPr>
          <a:xfrm>
            <a:off x="4061854" y="1839416"/>
            <a:ext cx="4068291" cy="4770537"/>
          </a:xfrm>
          <a:prstGeom prst="rect">
            <a:avLst/>
          </a:prstGeom>
          <a:noFill/>
        </p:spPr>
        <p:txBody>
          <a:bodyPr wrap="square" rtlCol="0">
            <a:spAutoFit/>
          </a:bodyPr>
          <a:lstStyle/>
          <a:p>
            <a:pPr algn="ctr"/>
            <a:r>
              <a:rPr lang="en-US" sz="1600" b="1" dirty="0">
                <a:solidFill>
                  <a:srgbClr val="D883FF"/>
                </a:solidFill>
                <a:latin typeface="Arial" panose="020B0604020202020204" pitchFamily="34" charset="0"/>
                <a:cs typeface="Arial" panose="020B0604020202020204" pitchFamily="34" charset="0"/>
              </a:rPr>
              <a:t>Your morning routine</a:t>
            </a:r>
          </a:p>
          <a:p>
            <a:pPr algn="ctr"/>
            <a:endParaRPr lang="en-US" sz="1600" b="1" dirty="0">
              <a:solidFill>
                <a:srgbClr val="D883FF"/>
              </a:solidFill>
              <a:latin typeface="Arial" panose="020B0604020202020204" pitchFamily="34" charset="0"/>
              <a:cs typeface="Arial" panose="020B0604020202020204" pitchFamily="34" charset="0"/>
            </a:endParaRPr>
          </a:p>
          <a:p>
            <a:pPr algn="ctr"/>
            <a:r>
              <a:rPr lang="en-US" sz="1600" b="1" dirty="0">
                <a:solidFill>
                  <a:srgbClr val="D883FF"/>
                </a:solidFill>
                <a:latin typeface="Arial" panose="020B0604020202020204" pitchFamily="34" charset="0"/>
                <a:cs typeface="Arial" panose="020B0604020202020204" pitchFamily="34" charset="0"/>
              </a:rPr>
              <a:t>Asking for support</a:t>
            </a:r>
          </a:p>
          <a:p>
            <a:pPr algn="ctr"/>
            <a:endParaRPr lang="en-US" sz="1600" b="1" dirty="0">
              <a:solidFill>
                <a:srgbClr val="D883FF"/>
              </a:solidFill>
              <a:latin typeface="Arial" panose="020B0604020202020204" pitchFamily="34" charset="0"/>
              <a:cs typeface="Arial" panose="020B0604020202020204" pitchFamily="34" charset="0"/>
            </a:endParaRPr>
          </a:p>
          <a:p>
            <a:pPr algn="ctr"/>
            <a:r>
              <a:rPr lang="en-US" sz="1600" b="1" dirty="0">
                <a:solidFill>
                  <a:srgbClr val="D883FF"/>
                </a:solidFill>
                <a:latin typeface="Arial" panose="020B0604020202020204" pitchFamily="34" charset="0"/>
                <a:cs typeface="Arial" panose="020B0604020202020204" pitchFamily="34" charset="0"/>
              </a:rPr>
              <a:t>Inner self-talk</a:t>
            </a:r>
          </a:p>
          <a:p>
            <a:pPr algn="ctr"/>
            <a:endParaRPr lang="en-US" sz="1600" b="1" dirty="0">
              <a:solidFill>
                <a:srgbClr val="D883FF"/>
              </a:solidFill>
              <a:latin typeface="Arial" panose="020B0604020202020204" pitchFamily="34" charset="0"/>
              <a:cs typeface="Arial" panose="020B0604020202020204" pitchFamily="34" charset="0"/>
            </a:endParaRPr>
          </a:p>
          <a:p>
            <a:pPr algn="ctr"/>
            <a:r>
              <a:rPr lang="en-US" sz="1600" b="1" dirty="0">
                <a:solidFill>
                  <a:srgbClr val="D883FF"/>
                </a:solidFill>
                <a:latin typeface="Arial" panose="020B0604020202020204" pitchFamily="34" charset="0"/>
                <a:cs typeface="Arial" panose="020B0604020202020204" pitchFamily="34" charset="0"/>
              </a:rPr>
              <a:t>Reducing the negativity and mood hoover time</a:t>
            </a:r>
          </a:p>
          <a:p>
            <a:pPr algn="ctr"/>
            <a:endParaRPr lang="en-US" sz="1600" b="1" dirty="0">
              <a:solidFill>
                <a:srgbClr val="D883FF"/>
              </a:solidFill>
              <a:latin typeface="Arial" panose="020B0604020202020204" pitchFamily="34" charset="0"/>
              <a:cs typeface="Arial" panose="020B0604020202020204" pitchFamily="34" charset="0"/>
            </a:endParaRPr>
          </a:p>
          <a:p>
            <a:pPr algn="ctr"/>
            <a:r>
              <a:rPr lang="en-US" sz="1600" b="1" dirty="0">
                <a:solidFill>
                  <a:srgbClr val="D883FF"/>
                </a:solidFill>
                <a:latin typeface="Arial" panose="020B0604020202020204" pitchFamily="34" charset="0"/>
                <a:cs typeface="Arial" panose="020B0604020202020204" pitchFamily="34" charset="0"/>
              </a:rPr>
              <a:t>Bringing the banter</a:t>
            </a:r>
          </a:p>
          <a:p>
            <a:pPr algn="ctr"/>
            <a:br>
              <a:rPr lang="en-US" sz="1600" b="1" dirty="0">
                <a:solidFill>
                  <a:srgbClr val="D883FF"/>
                </a:solidFill>
                <a:latin typeface="Arial" panose="020B0604020202020204" pitchFamily="34" charset="0"/>
                <a:cs typeface="Arial" panose="020B0604020202020204" pitchFamily="34" charset="0"/>
              </a:rPr>
            </a:br>
            <a:r>
              <a:rPr lang="en-US" sz="1600" b="1" dirty="0">
                <a:solidFill>
                  <a:srgbClr val="D883FF"/>
                </a:solidFill>
                <a:latin typeface="Arial" panose="020B0604020202020204" pitchFamily="34" charset="0"/>
                <a:cs typeface="Arial" panose="020B0604020202020204" pitchFamily="34" charset="0"/>
              </a:rPr>
              <a:t>Exercise</a:t>
            </a:r>
          </a:p>
          <a:p>
            <a:pPr algn="ctr"/>
            <a:endParaRPr lang="en-US" sz="1600" b="1" dirty="0">
              <a:solidFill>
                <a:srgbClr val="D883FF"/>
              </a:solidFill>
              <a:latin typeface="Arial" panose="020B0604020202020204" pitchFamily="34" charset="0"/>
              <a:cs typeface="Arial" panose="020B0604020202020204" pitchFamily="34" charset="0"/>
            </a:endParaRPr>
          </a:p>
          <a:p>
            <a:pPr algn="ctr"/>
            <a:r>
              <a:rPr lang="en-US" sz="1600" b="1" dirty="0">
                <a:solidFill>
                  <a:srgbClr val="D883FF"/>
                </a:solidFill>
                <a:latin typeface="Arial" panose="020B0604020202020204" pitchFamily="34" charset="0"/>
                <a:cs typeface="Arial" panose="020B0604020202020204" pitchFamily="34" charset="0"/>
              </a:rPr>
              <a:t>Getting fresh air</a:t>
            </a:r>
          </a:p>
          <a:p>
            <a:pPr algn="ctr"/>
            <a:endParaRPr lang="en-US" sz="1600" b="1" dirty="0">
              <a:solidFill>
                <a:srgbClr val="D883FF"/>
              </a:solidFill>
              <a:latin typeface="Arial" panose="020B0604020202020204" pitchFamily="34" charset="0"/>
              <a:cs typeface="Arial" panose="020B0604020202020204" pitchFamily="34" charset="0"/>
            </a:endParaRPr>
          </a:p>
          <a:p>
            <a:pPr algn="ctr"/>
            <a:r>
              <a:rPr lang="en-US" sz="1600" b="1" dirty="0">
                <a:solidFill>
                  <a:srgbClr val="D883FF"/>
                </a:solidFill>
                <a:latin typeface="Arial" panose="020B0604020202020204" pitchFamily="34" charset="0"/>
                <a:cs typeface="Arial" panose="020B0604020202020204" pitchFamily="34" charset="0"/>
              </a:rPr>
              <a:t>Taking time to relax</a:t>
            </a:r>
          </a:p>
          <a:p>
            <a:pPr algn="ctr"/>
            <a:endParaRPr lang="en-US" sz="1600" b="1" dirty="0">
              <a:solidFill>
                <a:srgbClr val="D883FF"/>
              </a:solidFill>
              <a:latin typeface="Arial" panose="020B0604020202020204" pitchFamily="34" charset="0"/>
              <a:cs typeface="Arial" panose="020B0604020202020204" pitchFamily="34" charset="0"/>
            </a:endParaRPr>
          </a:p>
          <a:p>
            <a:pPr algn="ctr"/>
            <a:r>
              <a:rPr lang="en-US" sz="1600" b="1" dirty="0">
                <a:solidFill>
                  <a:srgbClr val="D883FF"/>
                </a:solidFill>
                <a:latin typeface="Arial" panose="020B0604020202020204" pitchFamily="34" charset="0"/>
                <a:cs typeface="Arial" panose="020B0604020202020204" pitchFamily="34" charset="0"/>
              </a:rPr>
              <a:t>BREATHE!</a:t>
            </a:r>
          </a:p>
          <a:p>
            <a:endParaRPr lang="en-US" sz="1600" b="1" dirty="0">
              <a:solidFill>
                <a:srgbClr val="73FDD6"/>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612B20-03E3-3B4B-B5AB-D294CFBF28DD}"/>
              </a:ext>
            </a:extLst>
          </p:cNvPr>
          <p:cNvSpPr txBox="1"/>
          <p:nvPr/>
        </p:nvSpPr>
        <p:spPr>
          <a:xfrm>
            <a:off x="453577" y="440758"/>
            <a:ext cx="11028829" cy="707886"/>
          </a:xfrm>
          <a:prstGeom prst="rect">
            <a:avLst/>
          </a:prstGeom>
          <a:noFill/>
        </p:spPr>
        <p:txBody>
          <a:bodyPr wrap="square" lIns="91440" tIns="45720" rIns="91440" bIns="45720" rtlCol="0" anchor="t">
            <a:spAutoFit/>
          </a:bodyPr>
          <a:lstStyle/>
          <a:p>
            <a:r>
              <a:rPr lang="en-US" sz="4000" b="1" dirty="0">
                <a:solidFill>
                  <a:srgbClr val="73FDD6"/>
                </a:solidFill>
                <a:latin typeface="Arial"/>
                <a:cs typeface="Arial"/>
              </a:rPr>
              <a:t>Creating your Wellbeing Treasure Chest…</a:t>
            </a:r>
            <a:endParaRPr lang="en-US" sz="4000" b="1" dirty="0">
              <a:solidFill>
                <a:srgbClr val="73FDD6"/>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1B52EDB-A7E9-AF5C-0791-CCA198835716}"/>
              </a:ext>
            </a:extLst>
          </p:cNvPr>
          <p:cNvSpPr txBox="1"/>
          <p:nvPr/>
        </p:nvSpPr>
        <p:spPr>
          <a:xfrm>
            <a:off x="493892" y="2005597"/>
            <a:ext cx="2800547" cy="3046988"/>
          </a:xfrm>
          <a:prstGeom prst="rect">
            <a:avLst/>
          </a:prstGeom>
          <a:noFill/>
        </p:spPr>
        <p:txBody>
          <a:bodyPr wrap="square" rtlCol="0">
            <a:spAutoFit/>
          </a:bodyPr>
          <a:lstStyle/>
          <a:p>
            <a:endParaRPr lang="en-GB" sz="2400" b="1" dirty="0">
              <a:latin typeface="Arial" panose="020B0604020202020204" pitchFamily="34" charset="0"/>
              <a:cs typeface="Arial" panose="020B0604020202020204" pitchFamily="34" charset="0"/>
            </a:endParaRPr>
          </a:p>
          <a:p>
            <a:r>
              <a:rPr lang="en-GB" sz="2400" b="1" dirty="0">
                <a:solidFill>
                  <a:schemeClr val="bg1">
                    <a:lumMod val="50000"/>
                  </a:schemeClr>
                </a:solidFill>
                <a:latin typeface="Arial" panose="020B0604020202020204" pitchFamily="34" charset="0"/>
                <a:cs typeface="Arial" panose="020B0604020202020204" pitchFamily="34" charset="0"/>
              </a:rPr>
              <a:t>Draw a treasure chest  and note what things you want to incorporate into your wellbeing treasure chest…</a:t>
            </a:r>
          </a:p>
        </p:txBody>
      </p:sp>
      <p:pic>
        <p:nvPicPr>
          <p:cNvPr id="9" name="Picture 2" descr="Pirate Treasure Chest Wall Sticker WS-41045 - Picture 5 of 12">
            <a:extLst>
              <a:ext uri="{FF2B5EF4-FFF2-40B4-BE49-F238E27FC236}">
                <a16:creationId xmlns:a16="http://schemas.microsoft.com/office/drawing/2014/main" id="{C3293207-AD90-812C-DD80-68EF281DD9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67" t="8333" r="4258" b="14445"/>
          <a:stretch/>
        </p:blipFill>
        <p:spPr bwMode="auto">
          <a:xfrm>
            <a:off x="9321800" y="2842785"/>
            <a:ext cx="2405873" cy="2209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CD6B5E-F128-3414-96CA-62A351419A74}"/>
              </a:ext>
            </a:extLst>
          </p:cNvPr>
          <p:cNvSpPr txBox="1"/>
          <p:nvPr/>
        </p:nvSpPr>
        <p:spPr>
          <a:xfrm>
            <a:off x="8509000" y="5676900"/>
            <a:ext cx="3390900" cy="1015663"/>
          </a:xfrm>
          <a:prstGeom prst="rect">
            <a:avLst/>
          </a:prstGeom>
          <a:noFill/>
          <a:ln>
            <a:solidFill>
              <a:schemeClr val="bg1">
                <a:lumMod val="50000"/>
              </a:schemeClr>
            </a:solidFill>
          </a:ln>
        </p:spPr>
        <p:txBody>
          <a:bodyPr wrap="square" rtlCol="0">
            <a:spAutoFit/>
          </a:bodyPr>
          <a:lstStyle/>
          <a:p>
            <a:pPr algn="ctr"/>
            <a:r>
              <a:rPr lang="en-GB" sz="2000" b="1" dirty="0">
                <a:solidFill>
                  <a:schemeClr val="bg1">
                    <a:lumMod val="50000"/>
                  </a:schemeClr>
                </a:solidFill>
                <a:latin typeface="Arial" panose="020B0604020202020204" pitchFamily="34" charset="0"/>
                <a:cs typeface="Arial" panose="020B0604020202020204" pitchFamily="34" charset="0"/>
              </a:rPr>
              <a:t>The self care tracker might help you with some ideas</a:t>
            </a:r>
          </a:p>
        </p:txBody>
      </p:sp>
    </p:spTree>
    <p:extLst>
      <p:ext uri="{BB962C8B-B14F-4D97-AF65-F5344CB8AC3E}">
        <p14:creationId xmlns:p14="http://schemas.microsoft.com/office/powerpoint/2010/main" val="18570638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3" name="Rectangle 3"/>
          <p:cNvSpPr txBox="1"/>
          <p:nvPr/>
        </p:nvSpPr>
        <p:spPr>
          <a:xfrm>
            <a:off x="356936" y="3013364"/>
            <a:ext cx="11478127" cy="464742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buSzPct val="100000"/>
              <a:defRPr sz="3200" b="1">
                <a:latin typeface="Arial"/>
                <a:ea typeface="Arial"/>
                <a:cs typeface="Arial"/>
                <a:sym typeface="Arial"/>
              </a:defRPr>
            </a:pPr>
            <a:endParaRPr lang="en-GB" sz="2600" dirty="0">
              <a:solidFill>
                <a:srgbClr val="FF2F92"/>
              </a:solidFill>
            </a:endParaRPr>
          </a:p>
          <a:p>
            <a:pPr>
              <a:buSzPct val="100000"/>
              <a:defRPr sz="3200" b="1">
                <a:latin typeface="Arial"/>
                <a:ea typeface="Arial"/>
                <a:cs typeface="Arial"/>
                <a:sym typeface="Arial"/>
              </a:defRPr>
            </a:pPr>
            <a:r>
              <a:rPr lang="en-GB" sz="3200" dirty="0">
                <a:solidFill>
                  <a:schemeClr val="bg1">
                    <a:lumMod val="50000"/>
                  </a:schemeClr>
                </a:solidFill>
              </a:rPr>
              <a:t>Create space for you to reflect and focus on what you can control for your overall wellbeing</a:t>
            </a:r>
          </a:p>
          <a:p>
            <a:pPr>
              <a:buSzPct val="100000"/>
              <a:defRPr sz="3200" b="1">
                <a:latin typeface="Arial"/>
                <a:ea typeface="Arial"/>
                <a:cs typeface="Arial"/>
                <a:sym typeface="Arial"/>
              </a:defRPr>
            </a:pPr>
            <a:endParaRPr lang="en-GB" sz="3200" dirty="0">
              <a:solidFill>
                <a:schemeClr val="bg1">
                  <a:lumMod val="50000"/>
                </a:schemeClr>
              </a:solidFill>
            </a:endParaRPr>
          </a:p>
          <a:p>
            <a:pPr>
              <a:buSzPct val="100000"/>
              <a:defRPr sz="3200" b="1">
                <a:latin typeface="Arial"/>
                <a:ea typeface="Arial"/>
                <a:cs typeface="Arial"/>
                <a:sym typeface="Arial"/>
              </a:defRPr>
            </a:pPr>
            <a:r>
              <a:rPr lang="en-GB" sz="3200" dirty="0">
                <a:solidFill>
                  <a:srgbClr val="73FDD6"/>
                </a:solidFill>
              </a:rPr>
              <a:t>Provide practical ideas that are easy to implement</a:t>
            </a:r>
          </a:p>
          <a:p>
            <a:pPr>
              <a:buSzPct val="100000"/>
              <a:defRPr sz="3200" b="1">
                <a:latin typeface="Arial"/>
                <a:ea typeface="Arial"/>
                <a:cs typeface="Arial"/>
                <a:sym typeface="Arial"/>
              </a:defRPr>
            </a:pPr>
            <a:endParaRPr lang="en-GB" sz="3200" dirty="0">
              <a:solidFill>
                <a:srgbClr val="73FDD6"/>
              </a:solidFill>
            </a:endParaRPr>
          </a:p>
          <a:p>
            <a:pPr>
              <a:buSzPct val="100000"/>
              <a:defRPr sz="3200" b="1">
                <a:latin typeface="Arial"/>
                <a:ea typeface="Arial"/>
                <a:cs typeface="Arial"/>
                <a:sym typeface="Arial"/>
              </a:defRPr>
            </a:pPr>
            <a:r>
              <a:rPr lang="en-GB" sz="3200" dirty="0">
                <a:solidFill>
                  <a:schemeClr val="bg1">
                    <a:lumMod val="50000"/>
                  </a:schemeClr>
                </a:solidFill>
              </a:rPr>
              <a:t>Inspire you to do ONE thing differently – a little and often!</a:t>
            </a:r>
          </a:p>
          <a:p>
            <a:pPr>
              <a:defRPr sz="2600" b="1">
                <a:latin typeface="Arial"/>
                <a:ea typeface="Arial"/>
                <a:cs typeface="Arial"/>
                <a:sym typeface="Arial"/>
              </a:defRPr>
            </a:pPr>
            <a:endParaRPr sz="2600" dirty="0"/>
          </a:p>
          <a:p>
            <a:pPr>
              <a:defRPr sz="2600" b="1">
                <a:latin typeface="Arial"/>
                <a:ea typeface="Arial"/>
                <a:cs typeface="Arial"/>
                <a:sym typeface="Arial"/>
              </a:defRPr>
            </a:pPr>
            <a:endParaRPr sz="2600" dirty="0"/>
          </a:p>
          <a:p>
            <a:pPr>
              <a:defRPr sz="2600" b="1">
                <a:latin typeface="Arial"/>
                <a:ea typeface="Arial"/>
                <a:cs typeface="Arial"/>
                <a:sym typeface="Arial"/>
              </a:defRPr>
            </a:pPr>
            <a:endParaRPr sz="2600" dirty="0"/>
          </a:p>
        </p:txBody>
      </p:sp>
      <p:pic>
        <p:nvPicPr>
          <p:cNvPr id="3" name="Picture 2">
            <a:extLst>
              <a:ext uri="{FF2B5EF4-FFF2-40B4-BE49-F238E27FC236}">
                <a16:creationId xmlns:a16="http://schemas.microsoft.com/office/drawing/2014/main" id="{A5CC303D-05F0-D44F-856D-1CDFD2068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326" y="450476"/>
            <a:ext cx="3226748" cy="2089261"/>
          </a:xfrm>
          <a:prstGeom prst="rect">
            <a:avLst/>
          </a:prstGeom>
        </p:spPr>
      </p:pic>
    </p:spTree>
    <p:extLst>
      <p:ext uri="{BB962C8B-B14F-4D97-AF65-F5344CB8AC3E}">
        <p14:creationId xmlns:p14="http://schemas.microsoft.com/office/powerpoint/2010/main" val="16624059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95B8E0-4DC4-824F-8BB2-819C89325EDA}"/>
              </a:ext>
            </a:extLst>
          </p:cNvPr>
          <p:cNvSpPr/>
          <p:nvPr/>
        </p:nvSpPr>
        <p:spPr>
          <a:xfrm>
            <a:off x="908858" y="2208060"/>
            <a:ext cx="10374283" cy="2123658"/>
          </a:xfrm>
          <a:prstGeom prst="rect">
            <a:avLst/>
          </a:prstGeom>
        </p:spPr>
        <p:txBody>
          <a:bodyPr wrap="square">
            <a:spAutoFit/>
          </a:bodyPr>
          <a:lstStyle/>
          <a:p>
            <a:pPr algn="ctr"/>
            <a:r>
              <a:rPr lang="en-US" sz="4400" b="1" dirty="0">
                <a:solidFill>
                  <a:srgbClr val="73FDD6"/>
                </a:solidFill>
                <a:latin typeface="Arial" panose="020B0604020202020204" pitchFamily="34" charset="0"/>
                <a:cs typeface="Arial" panose="020B0604020202020204" pitchFamily="34" charset="0"/>
              </a:rPr>
              <a:t>On a scale of 1-10 (1 being least 10 being best) how are your energy levels right now?</a:t>
            </a:r>
          </a:p>
        </p:txBody>
      </p:sp>
    </p:spTree>
    <p:extLst>
      <p:ext uri="{BB962C8B-B14F-4D97-AF65-F5344CB8AC3E}">
        <p14:creationId xmlns:p14="http://schemas.microsoft.com/office/powerpoint/2010/main" val="10050702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95B8E0-4DC4-824F-8BB2-819C89325EDA}"/>
              </a:ext>
            </a:extLst>
          </p:cNvPr>
          <p:cNvSpPr/>
          <p:nvPr/>
        </p:nvSpPr>
        <p:spPr>
          <a:xfrm>
            <a:off x="908858" y="2208060"/>
            <a:ext cx="10374283" cy="2123658"/>
          </a:xfrm>
          <a:prstGeom prst="rect">
            <a:avLst/>
          </a:prstGeom>
        </p:spPr>
        <p:txBody>
          <a:bodyPr wrap="square">
            <a:spAutoFit/>
          </a:bodyPr>
          <a:lstStyle/>
          <a:p>
            <a:pPr algn="ctr"/>
            <a:r>
              <a:rPr lang="en-US" sz="4400" b="1" dirty="0">
                <a:solidFill>
                  <a:srgbClr val="73FDD6"/>
                </a:solidFill>
                <a:latin typeface="Arial" panose="020B0604020202020204" pitchFamily="34" charset="0"/>
                <a:cs typeface="Arial" panose="020B0604020202020204" pitchFamily="34" charset="0"/>
              </a:rPr>
              <a:t>On a scale of 1-10 (1 being least 10 being best) how are your energy levels right now?</a:t>
            </a:r>
          </a:p>
        </p:txBody>
      </p:sp>
    </p:spTree>
    <p:extLst>
      <p:ext uri="{BB962C8B-B14F-4D97-AF65-F5344CB8AC3E}">
        <p14:creationId xmlns:p14="http://schemas.microsoft.com/office/powerpoint/2010/main" val="20617394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3" name="Rectangle 3"/>
          <p:cNvSpPr txBox="1"/>
          <p:nvPr/>
        </p:nvSpPr>
        <p:spPr>
          <a:xfrm>
            <a:off x="356936" y="581863"/>
            <a:ext cx="11478127" cy="541686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buSzPct val="100000"/>
              <a:defRPr sz="3200" b="1">
                <a:latin typeface="Arial"/>
                <a:ea typeface="Arial"/>
                <a:cs typeface="Arial"/>
                <a:sym typeface="Arial"/>
              </a:defRPr>
            </a:pPr>
            <a:endParaRPr lang="en-GB" sz="3600" dirty="0">
              <a:solidFill>
                <a:srgbClr val="73FDD6"/>
              </a:solidFill>
            </a:endParaRPr>
          </a:p>
          <a:p>
            <a:pPr>
              <a:buSzPct val="100000"/>
              <a:defRPr sz="3200" b="1">
                <a:latin typeface="Arial"/>
                <a:ea typeface="Arial"/>
                <a:cs typeface="Arial"/>
                <a:sym typeface="Arial"/>
              </a:defRPr>
            </a:pPr>
            <a:endParaRPr lang="en-GB" sz="2600" dirty="0">
              <a:solidFill>
                <a:srgbClr val="FF2F92"/>
              </a:solidFill>
            </a:endParaRPr>
          </a:p>
          <a:p>
            <a:pPr algn="ctr">
              <a:buSzPct val="100000"/>
              <a:defRPr sz="3200" b="1">
                <a:latin typeface="Arial"/>
                <a:ea typeface="Arial"/>
                <a:cs typeface="Arial"/>
                <a:sym typeface="Arial"/>
              </a:defRPr>
            </a:pPr>
            <a:endParaRPr lang="en-GB" sz="2600" dirty="0">
              <a:solidFill>
                <a:srgbClr val="FF2F92"/>
              </a:solidFill>
            </a:endParaRPr>
          </a:p>
          <a:p>
            <a:pPr>
              <a:buSzPct val="100000"/>
              <a:defRPr sz="3200" b="1">
                <a:latin typeface="Arial"/>
                <a:ea typeface="Arial"/>
                <a:cs typeface="Arial"/>
                <a:sym typeface="Arial"/>
              </a:defRPr>
            </a:pPr>
            <a:endParaRPr lang="en-GB" sz="2600" dirty="0">
              <a:solidFill>
                <a:srgbClr val="FF2F92"/>
              </a:solidFill>
            </a:endParaRPr>
          </a:p>
          <a:p>
            <a:pPr>
              <a:buSzPct val="100000"/>
              <a:defRPr sz="3200" b="1">
                <a:latin typeface="Arial"/>
                <a:ea typeface="Arial"/>
                <a:cs typeface="Arial"/>
                <a:sym typeface="Arial"/>
              </a:defRPr>
            </a:pPr>
            <a:endParaRPr lang="en-GB" sz="2600" dirty="0">
              <a:solidFill>
                <a:srgbClr val="FF2F92"/>
              </a:solidFill>
            </a:endParaRPr>
          </a:p>
          <a:p>
            <a:pPr>
              <a:buSzPct val="100000"/>
              <a:defRPr sz="3200" b="1">
                <a:latin typeface="Arial"/>
                <a:ea typeface="Arial"/>
                <a:cs typeface="Arial"/>
                <a:sym typeface="Arial"/>
              </a:defRPr>
            </a:pPr>
            <a:endParaRPr lang="en-GB" sz="2600" dirty="0">
              <a:solidFill>
                <a:srgbClr val="FF2F92"/>
              </a:solidFill>
            </a:endParaRPr>
          </a:p>
          <a:p>
            <a:pPr marL="457200" indent="-457200">
              <a:buSzPct val="100000"/>
              <a:buFont typeface="Arial" panose="020B0604020202020204" pitchFamily="34" charset="0"/>
              <a:buChar char="•"/>
              <a:defRPr sz="3200" b="1">
                <a:latin typeface="Arial"/>
                <a:ea typeface="Arial"/>
                <a:cs typeface="Arial"/>
                <a:sym typeface="Arial"/>
              </a:defRPr>
            </a:pPr>
            <a:r>
              <a:rPr lang="en-GB" sz="3200" dirty="0">
                <a:solidFill>
                  <a:schemeClr val="bg1">
                    <a:lumMod val="50000"/>
                  </a:schemeClr>
                </a:solidFill>
              </a:rPr>
              <a:t>My Story</a:t>
            </a:r>
          </a:p>
          <a:p>
            <a:pPr marL="457200" indent="-457200">
              <a:buSzPct val="100000"/>
              <a:buFont typeface="Arial" panose="020B0604020202020204" pitchFamily="34" charset="0"/>
              <a:buChar char="•"/>
              <a:defRPr sz="3200" b="1">
                <a:latin typeface="Arial"/>
                <a:ea typeface="Arial"/>
                <a:cs typeface="Arial"/>
                <a:sym typeface="Arial"/>
              </a:defRPr>
            </a:pPr>
            <a:r>
              <a:rPr lang="en-GB" sz="3200" dirty="0">
                <a:solidFill>
                  <a:srgbClr val="73FDD6"/>
                </a:solidFill>
              </a:rPr>
              <a:t>House of Four Rooms </a:t>
            </a:r>
          </a:p>
          <a:p>
            <a:pPr marL="457200" indent="-457200">
              <a:buSzPct val="100000"/>
              <a:buFont typeface="Arial" panose="020B0604020202020204" pitchFamily="34" charset="0"/>
              <a:buChar char="•"/>
              <a:defRPr sz="3200" b="1">
                <a:latin typeface="Arial"/>
                <a:ea typeface="Arial"/>
                <a:cs typeface="Arial"/>
                <a:sym typeface="Arial"/>
              </a:defRPr>
            </a:pPr>
            <a:r>
              <a:rPr lang="en-GB" sz="3200" b="1" dirty="0">
                <a:solidFill>
                  <a:schemeClr val="bg1">
                    <a:lumMod val="50000"/>
                  </a:schemeClr>
                </a:solidFill>
                <a:latin typeface="Arial"/>
                <a:cs typeface="Arial"/>
              </a:rPr>
              <a:t>Positive Environment &amp; Morning Routine</a:t>
            </a:r>
          </a:p>
          <a:p>
            <a:pPr marL="457200" indent="-457200">
              <a:buSzPct val="100000"/>
              <a:buFont typeface="Arial" panose="020B0604020202020204" pitchFamily="34" charset="0"/>
              <a:buChar char="•"/>
              <a:defRPr sz="3200" b="1">
                <a:latin typeface="Arial"/>
                <a:ea typeface="Arial"/>
                <a:cs typeface="Arial"/>
                <a:sym typeface="Arial"/>
              </a:defRPr>
            </a:pPr>
            <a:r>
              <a:rPr lang="en-GB" sz="3200" b="1" dirty="0">
                <a:solidFill>
                  <a:srgbClr val="73FDD6"/>
                </a:solidFill>
                <a:latin typeface="Arial"/>
                <a:cs typeface="Arial"/>
              </a:rPr>
              <a:t>Creating Your Wellbeing Treasure Chest</a:t>
            </a:r>
            <a:endParaRPr sz="3200" b="1" dirty="0">
              <a:solidFill>
                <a:srgbClr val="73FDD6"/>
              </a:solidFill>
              <a:latin typeface="Arial"/>
              <a:cs typeface="Arial"/>
            </a:endParaRPr>
          </a:p>
          <a:p>
            <a:pPr>
              <a:defRPr sz="2600" b="1">
                <a:latin typeface="Arial"/>
                <a:ea typeface="Arial"/>
                <a:cs typeface="Arial"/>
                <a:sym typeface="Arial"/>
              </a:defRPr>
            </a:pPr>
            <a:endParaRPr sz="2600" dirty="0"/>
          </a:p>
          <a:p>
            <a:pPr>
              <a:defRPr sz="2600" b="1">
                <a:latin typeface="Arial"/>
                <a:ea typeface="Arial"/>
                <a:cs typeface="Arial"/>
                <a:sym typeface="Arial"/>
              </a:defRPr>
            </a:pPr>
            <a:endParaRPr sz="2600" dirty="0"/>
          </a:p>
        </p:txBody>
      </p:sp>
      <p:pic>
        <p:nvPicPr>
          <p:cNvPr id="1026" name="Picture 2" descr="Parish Council Agenda Feb 2020 - Chawton Parish Council">
            <a:extLst>
              <a:ext uri="{FF2B5EF4-FFF2-40B4-BE49-F238E27FC236}">
                <a16:creationId xmlns:a16="http://schemas.microsoft.com/office/drawing/2014/main" id="{A89D4075-1B48-6B4F-BFBF-A0DA8E10E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382" y="890649"/>
            <a:ext cx="2366454" cy="157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813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When you focus on problems, you;ll have more problems. When you focus on  possibilities, you;ll have more opportunit… | Life quotes, Relationship  quotes, True quotes">
            <a:extLst>
              <a:ext uri="{FF2B5EF4-FFF2-40B4-BE49-F238E27FC236}">
                <a16:creationId xmlns:a16="http://schemas.microsoft.com/office/drawing/2014/main" id="{F992F8EF-02CF-644E-9F1C-2A646D3AB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9934" y="464511"/>
            <a:ext cx="2499634" cy="28875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3F4DC92-0871-7946-9D73-F9BB64F4CB4E}"/>
              </a:ext>
            </a:extLst>
          </p:cNvPr>
          <p:cNvSpPr/>
          <p:nvPr/>
        </p:nvSpPr>
        <p:spPr>
          <a:xfrm>
            <a:off x="4462944" y="586860"/>
            <a:ext cx="2786340" cy="830997"/>
          </a:xfrm>
          <a:prstGeom prst="rect">
            <a:avLst/>
          </a:prstGeom>
        </p:spPr>
        <p:txBody>
          <a:bodyPr wrap="none">
            <a:spAutoFit/>
          </a:bodyPr>
          <a:lstStyle/>
          <a:p>
            <a:r>
              <a:rPr lang="en-US" sz="4800" b="1" dirty="0">
                <a:solidFill>
                  <a:srgbClr val="73FDD6"/>
                </a:solidFill>
                <a:latin typeface="Arial" panose="020B0604020202020204" pitchFamily="34" charset="0"/>
                <a:cs typeface="Arial" panose="020B0604020202020204" pitchFamily="34" charset="0"/>
              </a:rPr>
              <a:t>My Story</a:t>
            </a:r>
            <a:endParaRPr lang="en-US" sz="4800" dirty="0"/>
          </a:p>
        </p:txBody>
      </p:sp>
      <p:pic>
        <p:nvPicPr>
          <p:cNvPr id="6" name="How full is your bucket.png" descr="How full is your bucket.png">
            <a:extLst>
              <a:ext uri="{FF2B5EF4-FFF2-40B4-BE49-F238E27FC236}">
                <a16:creationId xmlns:a16="http://schemas.microsoft.com/office/drawing/2014/main" id="{AEB147F2-B0D5-104F-BBF9-BE5548EBD65C}"/>
              </a:ext>
            </a:extLst>
          </p:cNvPr>
          <p:cNvPicPr>
            <a:picLocks noChangeAspect="1"/>
          </p:cNvPicPr>
          <p:nvPr/>
        </p:nvPicPr>
        <p:blipFill>
          <a:blip r:embed="rId3"/>
          <a:stretch>
            <a:fillRect/>
          </a:stretch>
        </p:blipFill>
        <p:spPr>
          <a:xfrm>
            <a:off x="367121" y="4368800"/>
            <a:ext cx="2445682" cy="1906152"/>
          </a:xfrm>
          <a:prstGeom prst="rect">
            <a:avLst/>
          </a:prstGeom>
          <a:ln w="12700">
            <a:miter lim="400000"/>
          </a:ln>
        </p:spPr>
      </p:pic>
      <p:pic>
        <p:nvPicPr>
          <p:cNvPr id="1026" name="Picture 2" descr="Unsplash | Beautiful Free Photo Community">
            <a:extLst>
              <a:ext uri="{FF2B5EF4-FFF2-40B4-BE49-F238E27FC236}">
                <a16:creationId xmlns:a16="http://schemas.microsoft.com/office/drawing/2014/main" id="{15E7C146-D7C6-8072-13FA-9DEDE47A9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126" y="1848542"/>
            <a:ext cx="2327144" cy="17453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8ABB797-FAF0-2511-EE46-C70B33DF59B6}"/>
              </a:ext>
            </a:extLst>
          </p:cNvPr>
          <p:cNvPicPr>
            <a:picLocks noChangeAspect="1"/>
          </p:cNvPicPr>
          <p:nvPr/>
        </p:nvPicPr>
        <p:blipFill>
          <a:blip r:embed="rId5"/>
          <a:stretch>
            <a:fillRect/>
          </a:stretch>
        </p:blipFill>
        <p:spPr>
          <a:xfrm>
            <a:off x="3612041" y="4024586"/>
            <a:ext cx="3388714" cy="1906152"/>
          </a:xfrm>
          <a:prstGeom prst="rect">
            <a:avLst/>
          </a:prstGeom>
        </p:spPr>
      </p:pic>
      <p:pic>
        <p:nvPicPr>
          <p:cNvPr id="1028" name="Picture 4" descr="No photo description available.">
            <a:extLst>
              <a:ext uri="{FF2B5EF4-FFF2-40B4-BE49-F238E27FC236}">
                <a16:creationId xmlns:a16="http://schemas.microsoft.com/office/drawing/2014/main" id="{38268989-3805-B847-56B2-E74A5032F6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617" y="1002358"/>
            <a:ext cx="2312677" cy="23496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be an image of 2 people and people standing">
            <a:extLst>
              <a:ext uri="{FF2B5EF4-FFF2-40B4-BE49-F238E27FC236}">
                <a16:creationId xmlns:a16="http://schemas.microsoft.com/office/drawing/2014/main" id="{603E3D69-3057-30B6-B972-6E255B548D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5693" y="3732376"/>
            <a:ext cx="2887662" cy="288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0393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2121F7-29E9-E148-80D6-87B45BFCEE8E}"/>
              </a:ext>
            </a:extLst>
          </p:cNvPr>
          <p:cNvSpPr/>
          <p:nvPr/>
        </p:nvSpPr>
        <p:spPr>
          <a:xfrm>
            <a:off x="775451" y="2310885"/>
            <a:ext cx="5911490" cy="2677656"/>
          </a:xfrm>
          <a:prstGeom prst="rect">
            <a:avLst/>
          </a:prstGeom>
        </p:spPr>
        <p:txBody>
          <a:bodyPr wrap="square">
            <a:spAutoFit/>
          </a:bodyPr>
          <a:lstStyle/>
          <a:p>
            <a:r>
              <a:rPr lang="en-GB" sz="2400" dirty="0">
                <a:solidFill>
                  <a:srgbClr val="4F4F4F"/>
                </a:solidFill>
                <a:latin typeface="Arial" panose="020B0604020202020204" pitchFamily="34" charset="0"/>
                <a:cs typeface="Arial" panose="020B0604020202020204" pitchFamily="34" charset="0"/>
              </a:rPr>
              <a:t>Indian proverb that says that “everyone is a house with four rooms, a physical, a mental, an emotional and a spiritual. Most of us tend to live in one room most of the time but, unless we go into every room every day, even if only to keep it aired, we are not a complete person.”</a:t>
            </a:r>
            <a:endParaRPr 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CF3FF7D-3617-FA4E-BB66-C141D28A812E}"/>
              </a:ext>
            </a:extLst>
          </p:cNvPr>
          <p:cNvSpPr/>
          <p:nvPr/>
        </p:nvSpPr>
        <p:spPr>
          <a:xfrm>
            <a:off x="555812" y="1027471"/>
            <a:ext cx="5203669" cy="707886"/>
          </a:xfrm>
          <a:prstGeom prst="rect">
            <a:avLst/>
          </a:prstGeom>
        </p:spPr>
        <p:txBody>
          <a:bodyPr wrap="none">
            <a:spAutoFit/>
          </a:bodyPr>
          <a:lstStyle/>
          <a:p>
            <a:r>
              <a:rPr lang="en-GB" sz="4000" dirty="0">
                <a:solidFill>
                  <a:srgbClr val="73FDD6"/>
                </a:solidFill>
                <a:latin typeface="Arial" panose="020B0604020202020204" pitchFamily="34" charset="0"/>
                <a:cs typeface="Arial" panose="020B0604020202020204" pitchFamily="34" charset="0"/>
              </a:rPr>
              <a:t>House of Four Rooms</a:t>
            </a:r>
            <a:endParaRPr lang="en-US" sz="4000" dirty="0">
              <a:solidFill>
                <a:srgbClr val="73FDD6"/>
              </a:solidFill>
            </a:endParaRPr>
          </a:p>
        </p:txBody>
      </p:sp>
      <p:pic>
        <p:nvPicPr>
          <p:cNvPr id="2050" name="Picture 2" descr="A House with Four Rooms: Amazon.co.uk: Godden, Rumer: 9780552994255: Books">
            <a:extLst>
              <a:ext uri="{FF2B5EF4-FFF2-40B4-BE49-F238E27FC236}">
                <a16:creationId xmlns:a16="http://schemas.microsoft.com/office/drawing/2014/main" id="{BBFF22D1-0F1E-5B46-8136-093D2E68C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4401" y="513735"/>
            <a:ext cx="3665675" cy="583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0028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4" name="House of Four Rooms"/>
          <p:cNvSpPr txBox="1">
            <a:spLocks noGrp="1"/>
          </p:cNvSpPr>
          <p:nvPr>
            <p:ph type="title"/>
          </p:nvPr>
        </p:nvSpPr>
        <p:spPr>
          <a:xfrm>
            <a:off x="501445" y="363539"/>
            <a:ext cx="6935497" cy="2493963"/>
          </a:xfrm>
          <a:prstGeom prst="rect">
            <a:avLst/>
          </a:prstGeom>
        </p:spPr>
        <p:txBody>
          <a:bodyPr/>
          <a:lstStyle/>
          <a:p>
            <a:r>
              <a:rPr dirty="0">
                <a:solidFill>
                  <a:srgbClr val="73FDD6"/>
                </a:solidFill>
                <a:latin typeface="Arial" panose="020B0604020202020204" pitchFamily="34" charset="0"/>
                <a:cs typeface="Arial" panose="020B0604020202020204" pitchFamily="34" charset="0"/>
              </a:rPr>
              <a:t>House of Four Rooms</a:t>
            </a:r>
          </a:p>
        </p:txBody>
      </p:sp>
      <p:grpSp>
        <p:nvGrpSpPr>
          <p:cNvPr id="2417" name="Group"/>
          <p:cNvGrpSpPr/>
          <p:nvPr/>
        </p:nvGrpSpPr>
        <p:grpSpPr>
          <a:xfrm>
            <a:off x="2178843" y="3832225"/>
            <a:ext cx="7986716" cy="555428"/>
            <a:chOff x="0" y="0"/>
            <a:chExt cx="7986714" cy="555427"/>
          </a:xfrm>
          <a:solidFill>
            <a:srgbClr val="73FEFF"/>
          </a:solidFill>
        </p:grpSpPr>
        <p:sp>
          <p:nvSpPr>
            <p:cNvPr id="2415" name="Rounded Rectangle"/>
            <p:cNvSpPr/>
            <p:nvPr/>
          </p:nvSpPr>
          <p:spPr>
            <a:xfrm>
              <a:off x="0" y="0"/>
              <a:ext cx="7986714" cy="555427"/>
            </a:xfrm>
            <a:prstGeom prst="roundRect">
              <a:avLst>
                <a:gd name="adj" fmla="val 29620"/>
              </a:avLst>
            </a:prstGeom>
            <a:grpFill/>
            <a:ln w="25400" cap="flat">
              <a:solidFill>
                <a:schemeClr val="accent1"/>
              </a:solidFill>
              <a:prstDash val="solid"/>
              <a:bevel/>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2416" name="PHYSICAL"/>
            <p:cNvSpPr txBox="1"/>
            <p:nvPr/>
          </p:nvSpPr>
          <p:spPr>
            <a:xfrm>
              <a:off x="48186" y="48185"/>
              <a:ext cx="7890341" cy="369329"/>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latin typeface="Arial"/>
                  <a:ea typeface="Arial"/>
                  <a:cs typeface="Arial"/>
                  <a:sym typeface="Arial"/>
                </a:defRPr>
              </a:lvl1pPr>
            </a:lstStyle>
            <a:p>
              <a:r>
                <a:t>PHYSICAL</a:t>
              </a:r>
            </a:p>
          </p:txBody>
        </p:sp>
      </p:grpSp>
      <p:grpSp>
        <p:nvGrpSpPr>
          <p:cNvPr id="2420" name="Group"/>
          <p:cNvGrpSpPr/>
          <p:nvPr/>
        </p:nvGrpSpPr>
        <p:grpSpPr>
          <a:xfrm>
            <a:off x="2157412" y="1573213"/>
            <a:ext cx="7985126" cy="565151"/>
            <a:chOff x="0" y="0"/>
            <a:chExt cx="7985125" cy="565150"/>
          </a:xfrm>
          <a:solidFill>
            <a:srgbClr val="FF2F92"/>
          </a:solidFill>
        </p:grpSpPr>
        <p:sp>
          <p:nvSpPr>
            <p:cNvPr id="2418" name="Rounded Rectangle"/>
            <p:cNvSpPr/>
            <p:nvPr/>
          </p:nvSpPr>
          <p:spPr>
            <a:xfrm>
              <a:off x="0" y="0"/>
              <a:ext cx="7985125" cy="565150"/>
            </a:xfrm>
            <a:prstGeom prst="roundRect">
              <a:avLst>
                <a:gd name="adj" fmla="val 33505"/>
              </a:avLst>
            </a:prstGeom>
            <a:grpFill/>
            <a:ln w="25400" cap="flat">
              <a:solidFill>
                <a:schemeClr val="accent1"/>
              </a:solidFill>
              <a:prstDash val="solid"/>
              <a:bevel/>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2419" name="MENTAL"/>
            <p:cNvSpPr txBox="1"/>
            <p:nvPr/>
          </p:nvSpPr>
          <p:spPr>
            <a:xfrm>
              <a:off x="55459" y="55459"/>
              <a:ext cx="7874207" cy="369329"/>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latin typeface="Arial"/>
                  <a:ea typeface="Arial"/>
                  <a:cs typeface="Arial"/>
                  <a:sym typeface="Arial"/>
                </a:defRPr>
              </a:lvl1pPr>
            </a:lstStyle>
            <a:p>
              <a:r>
                <a:t>MENTAL</a:t>
              </a:r>
            </a:p>
          </p:txBody>
        </p:sp>
      </p:grpSp>
      <p:grpSp>
        <p:nvGrpSpPr>
          <p:cNvPr id="2423" name="Group"/>
          <p:cNvGrpSpPr/>
          <p:nvPr/>
        </p:nvGrpSpPr>
        <p:grpSpPr>
          <a:xfrm>
            <a:off x="2211387" y="4948039"/>
            <a:ext cx="7921626" cy="569914"/>
            <a:chOff x="0" y="0"/>
            <a:chExt cx="7921625" cy="569913"/>
          </a:xfrm>
          <a:solidFill>
            <a:srgbClr val="D883FF"/>
          </a:solidFill>
        </p:grpSpPr>
        <p:sp>
          <p:nvSpPr>
            <p:cNvPr id="2421" name="Rounded Rectangle"/>
            <p:cNvSpPr/>
            <p:nvPr/>
          </p:nvSpPr>
          <p:spPr>
            <a:xfrm>
              <a:off x="0" y="0"/>
              <a:ext cx="7921625" cy="569913"/>
            </a:xfrm>
            <a:prstGeom prst="roundRect">
              <a:avLst>
                <a:gd name="adj" fmla="val 34671"/>
              </a:avLst>
            </a:prstGeom>
            <a:grpFill/>
            <a:ln w="25400" cap="flat">
              <a:solidFill>
                <a:schemeClr val="accent1"/>
              </a:solidFill>
              <a:prstDash val="solid"/>
              <a:bevel/>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2422" name="SPIRITUAL"/>
            <p:cNvSpPr txBox="1"/>
            <p:nvPr/>
          </p:nvSpPr>
          <p:spPr>
            <a:xfrm>
              <a:off x="57872" y="57872"/>
              <a:ext cx="7805881" cy="369329"/>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latin typeface="Arial"/>
                  <a:ea typeface="Arial"/>
                  <a:cs typeface="Arial"/>
                  <a:sym typeface="Arial"/>
                </a:defRPr>
              </a:lvl1pPr>
            </a:lstStyle>
            <a:p>
              <a:r>
                <a:t>SPIRITUAL</a:t>
              </a:r>
            </a:p>
          </p:txBody>
        </p:sp>
      </p:grpSp>
      <p:grpSp>
        <p:nvGrpSpPr>
          <p:cNvPr id="2426" name="Group"/>
          <p:cNvGrpSpPr/>
          <p:nvPr/>
        </p:nvGrpSpPr>
        <p:grpSpPr>
          <a:xfrm>
            <a:off x="2171701" y="2698751"/>
            <a:ext cx="7921625" cy="573089"/>
            <a:chOff x="0" y="0"/>
            <a:chExt cx="7921625" cy="573088"/>
          </a:xfrm>
          <a:solidFill>
            <a:srgbClr val="EBEBEB"/>
          </a:solidFill>
        </p:grpSpPr>
        <p:sp>
          <p:nvSpPr>
            <p:cNvPr id="2424" name="Rounded Rectangle"/>
            <p:cNvSpPr/>
            <p:nvPr/>
          </p:nvSpPr>
          <p:spPr>
            <a:xfrm>
              <a:off x="0" y="0"/>
              <a:ext cx="7921625" cy="573088"/>
            </a:xfrm>
            <a:prstGeom prst="roundRect">
              <a:avLst>
                <a:gd name="adj" fmla="val 35606"/>
              </a:avLst>
            </a:prstGeom>
            <a:grpFill/>
            <a:ln w="25400" cap="flat">
              <a:solidFill>
                <a:schemeClr val="accent1"/>
              </a:solidFill>
              <a:prstDash val="solid"/>
              <a:bevel/>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2425" name="EMOTIONAL"/>
            <p:cNvSpPr txBox="1"/>
            <p:nvPr/>
          </p:nvSpPr>
          <p:spPr>
            <a:xfrm>
              <a:off x="59764" y="59764"/>
              <a:ext cx="7802097" cy="369329"/>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latin typeface="Arial"/>
                  <a:ea typeface="Arial"/>
                  <a:cs typeface="Arial"/>
                  <a:sym typeface="Arial"/>
                </a:defRPr>
              </a:lvl1pPr>
            </a:lstStyle>
            <a:p>
              <a:r>
                <a:t>EMOTIONAL</a:t>
              </a:r>
            </a:p>
          </p:txBody>
        </p:sp>
      </p:grpSp>
    </p:spTree>
    <p:extLst>
      <p:ext uri="{BB962C8B-B14F-4D97-AF65-F5344CB8AC3E}">
        <p14:creationId xmlns:p14="http://schemas.microsoft.com/office/powerpoint/2010/main" val="98976915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2420"/>
                                        </p:tgtEl>
                                        <p:attrNameLst>
                                          <p:attrName>style.visibility</p:attrName>
                                        </p:attrNameLst>
                                      </p:cBhvr>
                                      <p:to>
                                        <p:strVal val="visible"/>
                                      </p:to>
                                    </p:set>
                                    <p:anim calcmode="lin" valueType="num">
                                      <p:cBhvr>
                                        <p:cTn id="7" dur="500" fill="hold"/>
                                        <p:tgtEl>
                                          <p:spTgt spid="2420"/>
                                        </p:tgtEl>
                                        <p:attrNameLst>
                                          <p:attrName>ppt_w</p:attrName>
                                        </p:attrNameLst>
                                      </p:cBhvr>
                                      <p:tavLst>
                                        <p:tav tm="0">
                                          <p:val>
                                            <p:fltVal val="0"/>
                                          </p:val>
                                        </p:tav>
                                        <p:tav tm="100000">
                                          <p:val>
                                            <p:strVal val="#ppt_w"/>
                                          </p:val>
                                        </p:tav>
                                      </p:tavLst>
                                    </p:anim>
                                    <p:anim calcmode="lin" valueType="num">
                                      <p:cBhvr>
                                        <p:cTn id="8" dur="500" fill="hold"/>
                                        <p:tgtEl>
                                          <p:spTgt spid="24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2426"/>
                                        </p:tgtEl>
                                        <p:attrNameLst>
                                          <p:attrName>style.visibility</p:attrName>
                                        </p:attrNameLst>
                                      </p:cBhvr>
                                      <p:to>
                                        <p:strVal val="visible"/>
                                      </p:to>
                                    </p:set>
                                    <p:anim calcmode="lin" valueType="num">
                                      <p:cBhvr>
                                        <p:cTn id="13" dur="500" fill="hold"/>
                                        <p:tgtEl>
                                          <p:spTgt spid="2426"/>
                                        </p:tgtEl>
                                        <p:attrNameLst>
                                          <p:attrName>ppt_w</p:attrName>
                                        </p:attrNameLst>
                                      </p:cBhvr>
                                      <p:tavLst>
                                        <p:tav tm="0">
                                          <p:val>
                                            <p:fltVal val="0"/>
                                          </p:val>
                                        </p:tav>
                                        <p:tav tm="100000">
                                          <p:val>
                                            <p:strVal val="#ppt_w"/>
                                          </p:val>
                                        </p:tav>
                                      </p:tavLst>
                                    </p:anim>
                                    <p:anim calcmode="lin" valueType="num">
                                      <p:cBhvr>
                                        <p:cTn id="14" dur="500" fill="hold"/>
                                        <p:tgtEl>
                                          <p:spTgt spid="242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p:tmAbs val="0"/>
                                  </p:iterate>
                                  <p:childTnLst>
                                    <p:set>
                                      <p:cBhvr>
                                        <p:cTn id="18" fill="hold"/>
                                        <p:tgtEl>
                                          <p:spTgt spid="2417"/>
                                        </p:tgtEl>
                                        <p:attrNameLst>
                                          <p:attrName>style.visibility</p:attrName>
                                        </p:attrNameLst>
                                      </p:cBhvr>
                                      <p:to>
                                        <p:strVal val="visible"/>
                                      </p:to>
                                    </p:set>
                                    <p:anim calcmode="lin" valueType="num">
                                      <p:cBhvr>
                                        <p:cTn id="19" dur="500" fill="hold"/>
                                        <p:tgtEl>
                                          <p:spTgt spid="2417"/>
                                        </p:tgtEl>
                                        <p:attrNameLst>
                                          <p:attrName>ppt_w</p:attrName>
                                        </p:attrNameLst>
                                      </p:cBhvr>
                                      <p:tavLst>
                                        <p:tav tm="0">
                                          <p:val>
                                            <p:fltVal val="0"/>
                                          </p:val>
                                        </p:tav>
                                        <p:tav tm="100000">
                                          <p:val>
                                            <p:strVal val="#ppt_w"/>
                                          </p:val>
                                        </p:tav>
                                      </p:tavLst>
                                    </p:anim>
                                    <p:anim calcmode="lin" valueType="num">
                                      <p:cBhvr>
                                        <p:cTn id="20" dur="500" fill="hold"/>
                                        <p:tgtEl>
                                          <p:spTgt spid="241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iterate>
                                    <p:tmAbs val="0"/>
                                  </p:iterate>
                                  <p:childTnLst>
                                    <p:set>
                                      <p:cBhvr>
                                        <p:cTn id="24" fill="hold"/>
                                        <p:tgtEl>
                                          <p:spTgt spid="2423"/>
                                        </p:tgtEl>
                                        <p:attrNameLst>
                                          <p:attrName>style.visibility</p:attrName>
                                        </p:attrNameLst>
                                      </p:cBhvr>
                                      <p:to>
                                        <p:strVal val="visible"/>
                                      </p:to>
                                    </p:set>
                                    <p:anim calcmode="lin" valueType="num">
                                      <p:cBhvr>
                                        <p:cTn id="25" dur="500" fill="hold"/>
                                        <p:tgtEl>
                                          <p:spTgt spid="2423"/>
                                        </p:tgtEl>
                                        <p:attrNameLst>
                                          <p:attrName>ppt_w</p:attrName>
                                        </p:attrNameLst>
                                      </p:cBhvr>
                                      <p:tavLst>
                                        <p:tav tm="0">
                                          <p:val>
                                            <p:fltVal val="0"/>
                                          </p:val>
                                        </p:tav>
                                        <p:tav tm="100000">
                                          <p:val>
                                            <p:strVal val="#ppt_w"/>
                                          </p:val>
                                        </p:tav>
                                      </p:tavLst>
                                    </p:anim>
                                    <p:anim calcmode="lin" valueType="num">
                                      <p:cBhvr>
                                        <p:cTn id="26" dur="500" fill="hold"/>
                                        <p:tgtEl>
                                          <p:spTgt spid="24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 grpId="0" animBg="1" advAuto="0"/>
      <p:bldP spid="2420" grpId="0" animBg="1" advAuto="0"/>
      <p:bldP spid="2423" grpId="0" animBg="1" advAuto="0"/>
      <p:bldP spid="2426"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0" name="House Of Four Rooms"/>
          <p:cNvSpPr txBox="1">
            <a:spLocks noGrp="1"/>
          </p:cNvSpPr>
          <p:nvPr>
            <p:ph type="title"/>
          </p:nvPr>
        </p:nvSpPr>
        <p:spPr>
          <a:xfrm>
            <a:off x="553342" y="347962"/>
            <a:ext cx="11127381" cy="2493963"/>
          </a:xfrm>
          <a:prstGeom prst="rect">
            <a:avLst/>
          </a:prstGeom>
        </p:spPr>
        <p:txBody>
          <a:bodyPr/>
          <a:lstStyle/>
          <a:p>
            <a:r>
              <a:rPr lang="en-GB" b="1" dirty="0">
                <a:solidFill>
                  <a:srgbClr val="FF2F92"/>
                </a:solidFill>
                <a:latin typeface="Arial" panose="020B0604020202020204" pitchFamily="34" charset="0"/>
                <a:cs typeface="Arial" panose="020B0604020202020204" pitchFamily="34" charset="0"/>
              </a:rPr>
              <a:t>              </a:t>
            </a:r>
            <a:r>
              <a:rPr b="1" dirty="0">
                <a:solidFill>
                  <a:srgbClr val="73FDD6"/>
                </a:solidFill>
                <a:latin typeface="Arial" panose="020B0604020202020204" pitchFamily="34" charset="0"/>
                <a:cs typeface="Arial" panose="020B0604020202020204" pitchFamily="34" charset="0"/>
              </a:rPr>
              <a:t>House Of Four Rooms</a:t>
            </a:r>
          </a:p>
        </p:txBody>
      </p:sp>
      <p:sp>
        <p:nvSpPr>
          <p:cNvPr id="2441" name="Line"/>
          <p:cNvSpPr/>
          <p:nvPr/>
        </p:nvSpPr>
        <p:spPr>
          <a:xfrm>
            <a:off x="1785938" y="3767138"/>
            <a:ext cx="8639176" cy="1"/>
          </a:xfrm>
          <a:prstGeom prst="line">
            <a:avLst/>
          </a:prstGeom>
          <a:ln w="25400">
            <a:solidFill>
              <a:schemeClr val="accent1"/>
            </a:solidFill>
            <a:bevel/>
          </a:ln>
          <a:effectLst>
            <a:outerShdw blurRad="38100" dist="20000" dir="5400000" rotWithShape="0">
              <a:srgbClr val="000000">
                <a:alpha val="38000"/>
              </a:srgbClr>
            </a:outerShdw>
          </a:effectLst>
        </p:spPr>
        <p:txBody>
          <a:bodyPr lIns="45719" rIns="45719"/>
          <a:lstStyle/>
          <a:p>
            <a:pPr defTabSz="457200">
              <a:defRPr sz="1200">
                <a:latin typeface="+mj-lt"/>
                <a:ea typeface="+mj-ea"/>
                <a:cs typeface="+mj-cs"/>
                <a:sym typeface="Helvetica"/>
              </a:defRPr>
            </a:pPr>
            <a:endParaRPr sz="1200"/>
          </a:p>
        </p:txBody>
      </p:sp>
      <p:sp>
        <p:nvSpPr>
          <p:cNvPr id="2442" name="Line"/>
          <p:cNvSpPr/>
          <p:nvPr/>
        </p:nvSpPr>
        <p:spPr>
          <a:xfrm flipH="1">
            <a:off x="6083300" y="1460500"/>
            <a:ext cx="25400" cy="4699000"/>
          </a:xfrm>
          <a:prstGeom prst="line">
            <a:avLst/>
          </a:prstGeom>
          <a:ln w="25400">
            <a:solidFill>
              <a:schemeClr val="accent1"/>
            </a:solidFill>
            <a:bevel/>
          </a:ln>
          <a:effectLst>
            <a:outerShdw blurRad="38100" dist="20000" dir="5400000" rotWithShape="0">
              <a:srgbClr val="000000">
                <a:alpha val="38000"/>
              </a:srgbClr>
            </a:outerShdw>
          </a:effectLst>
        </p:spPr>
        <p:txBody>
          <a:bodyPr lIns="45719" rIns="45719"/>
          <a:lstStyle/>
          <a:p>
            <a:pPr defTabSz="457200">
              <a:defRPr sz="1200">
                <a:latin typeface="+mj-lt"/>
                <a:ea typeface="+mj-ea"/>
                <a:cs typeface="+mj-cs"/>
                <a:sym typeface="Helvetica"/>
              </a:defRPr>
            </a:pPr>
            <a:endParaRPr sz="1200"/>
          </a:p>
        </p:txBody>
      </p:sp>
      <p:sp>
        <p:nvSpPr>
          <p:cNvPr id="2443" name="IQ (Mental)…"/>
          <p:cNvSpPr txBox="1"/>
          <p:nvPr/>
        </p:nvSpPr>
        <p:spPr>
          <a:xfrm>
            <a:off x="1841500" y="1346201"/>
            <a:ext cx="4102100" cy="238526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500" b="1">
                <a:latin typeface="Arial"/>
                <a:ea typeface="Arial"/>
                <a:cs typeface="Arial"/>
                <a:sym typeface="Arial"/>
              </a:defRPr>
            </a:pPr>
            <a:r>
              <a:rPr sz="1600" dirty="0">
                <a:solidFill>
                  <a:srgbClr val="FF2F92"/>
                </a:solidFill>
              </a:rPr>
              <a:t>IQ (Mental)</a:t>
            </a:r>
          </a:p>
          <a:p>
            <a:pPr>
              <a:defRPr sz="1500">
                <a:latin typeface="Arial"/>
                <a:ea typeface="Arial"/>
                <a:cs typeface="Arial"/>
                <a:sym typeface="Arial"/>
              </a:defRPr>
            </a:pPr>
            <a:endParaRPr sz="1500" dirty="0"/>
          </a:p>
          <a:p>
            <a:pPr>
              <a:defRPr sz="1500">
                <a:latin typeface="Arial"/>
                <a:ea typeface="Arial"/>
                <a:cs typeface="Arial"/>
                <a:sym typeface="Arial"/>
              </a:defRPr>
            </a:pPr>
            <a:r>
              <a:rPr lang="en-GB" sz="1500" dirty="0"/>
              <a:t>Learning new things</a:t>
            </a:r>
            <a:endParaRPr sz="1500" dirty="0"/>
          </a:p>
          <a:p>
            <a:pPr>
              <a:defRPr sz="1500">
                <a:latin typeface="Arial"/>
                <a:ea typeface="Arial"/>
                <a:cs typeface="Arial"/>
                <a:sym typeface="Arial"/>
              </a:defRPr>
            </a:pPr>
            <a:r>
              <a:rPr lang="en-GB" sz="1500" dirty="0"/>
              <a:t>Reading</a:t>
            </a:r>
            <a:endParaRPr sz="1500" dirty="0"/>
          </a:p>
          <a:p>
            <a:pPr>
              <a:defRPr sz="1500">
                <a:latin typeface="Arial"/>
                <a:ea typeface="Arial"/>
                <a:cs typeface="Arial"/>
                <a:sym typeface="Arial"/>
              </a:defRPr>
            </a:pPr>
            <a:r>
              <a:rPr lang="en-GB" sz="1500" dirty="0"/>
              <a:t>Exercise and breathing to oxygenate the brain</a:t>
            </a:r>
            <a:endParaRPr sz="1500" dirty="0"/>
          </a:p>
          <a:p>
            <a:pPr>
              <a:defRPr sz="1500">
                <a:latin typeface="Arial"/>
                <a:ea typeface="Arial"/>
                <a:cs typeface="Arial"/>
                <a:sym typeface="Arial"/>
              </a:defRPr>
            </a:pPr>
            <a:r>
              <a:rPr lang="en-GB" sz="1500" dirty="0"/>
              <a:t>Develop k</a:t>
            </a:r>
            <a:r>
              <a:rPr sz="1500" dirty="0"/>
              <a:t>nowledge &amp; expertise</a:t>
            </a:r>
            <a:endParaRPr lang="en-GB" sz="1500" dirty="0"/>
          </a:p>
          <a:p>
            <a:pPr>
              <a:defRPr sz="1500">
                <a:latin typeface="Arial"/>
                <a:ea typeface="Arial"/>
                <a:cs typeface="Arial"/>
                <a:sym typeface="Arial"/>
              </a:defRPr>
            </a:pPr>
            <a:r>
              <a:rPr lang="en-GB" sz="1500" dirty="0"/>
              <a:t>Setting yourself a stretch goal</a:t>
            </a:r>
            <a:endParaRPr sz="1500" dirty="0"/>
          </a:p>
          <a:p>
            <a:pPr>
              <a:defRPr sz="1500">
                <a:latin typeface="Arial"/>
                <a:ea typeface="Arial"/>
                <a:cs typeface="Arial"/>
                <a:sym typeface="Arial"/>
              </a:defRPr>
            </a:pPr>
            <a:endParaRPr sz="1500" dirty="0"/>
          </a:p>
          <a:p>
            <a:pPr>
              <a:defRPr sz="1500">
                <a:latin typeface="Arial"/>
                <a:ea typeface="Arial"/>
                <a:cs typeface="Arial"/>
                <a:sym typeface="Arial"/>
              </a:defRPr>
            </a:pPr>
            <a:r>
              <a:rPr sz="1400" b="1" dirty="0">
                <a:solidFill>
                  <a:srgbClr val="FF2F92"/>
                </a:solidFill>
              </a:rPr>
              <a:t>Top tip: Try </a:t>
            </a:r>
            <a:r>
              <a:rPr lang="en-GB" sz="1400" b="1" dirty="0">
                <a:solidFill>
                  <a:srgbClr val="FF2F92"/>
                </a:solidFill>
              </a:rPr>
              <a:t>l</a:t>
            </a:r>
            <a:r>
              <a:rPr sz="1400" b="1" dirty="0">
                <a:solidFill>
                  <a:srgbClr val="FF2F92"/>
                </a:solidFill>
              </a:rPr>
              <a:t>earning </a:t>
            </a:r>
            <a:r>
              <a:rPr lang="en-GB" sz="1400" b="1" dirty="0">
                <a:solidFill>
                  <a:srgbClr val="FF2F92"/>
                </a:solidFill>
              </a:rPr>
              <a:t>something new or doing that thing you have always wanted to do</a:t>
            </a:r>
            <a:endParaRPr sz="1400" b="1" dirty="0">
              <a:solidFill>
                <a:srgbClr val="FF2F92"/>
              </a:solidFill>
            </a:endParaRPr>
          </a:p>
        </p:txBody>
      </p:sp>
      <p:sp>
        <p:nvSpPr>
          <p:cNvPr id="2444" name="PQ (Physical)…"/>
          <p:cNvSpPr txBox="1"/>
          <p:nvPr/>
        </p:nvSpPr>
        <p:spPr>
          <a:xfrm>
            <a:off x="1816100" y="3860800"/>
            <a:ext cx="4305300" cy="28623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500" b="1">
                <a:latin typeface="Arial"/>
                <a:ea typeface="Arial"/>
                <a:cs typeface="Arial"/>
                <a:sym typeface="Arial"/>
              </a:defRPr>
            </a:pPr>
            <a:r>
              <a:rPr sz="1500" dirty="0">
                <a:solidFill>
                  <a:srgbClr val="73FEFF"/>
                </a:solidFill>
              </a:rPr>
              <a:t>PQ (Physical)</a:t>
            </a:r>
          </a:p>
          <a:p>
            <a:pPr>
              <a:defRPr sz="1500">
                <a:latin typeface="Arial"/>
                <a:ea typeface="Arial"/>
                <a:cs typeface="Arial"/>
                <a:sym typeface="Arial"/>
              </a:defRPr>
            </a:pPr>
            <a:endParaRPr lang="en-GB" sz="1500" dirty="0"/>
          </a:p>
          <a:p>
            <a:pPr>
              <a:defRPr sz="1500">
                <a:latin typeface="Arial"/>
                <a:ea typeface="Arial"/>
                <a:cs typeface="Arial"/>
                <a:sym typeface="Arial"/>
              </a:defRPr>
            </a:pPr>
            <a:r>
              <a:rPr lang="en-GB" sz="1500" dirty="0"/>
              <a:t>Rest and sleep</a:t>
            </a:r>
          </a:p>
          <a:p>
            <a:pPr>
              <a:defRPr sz="1500">
                <a:latin typeface="Arial"/>
                <a:ea typeface="Arial"/>
                <a:cs typeface="Arial"/>
                <a:sym typeface="Arial"/>
              </a:defRPr>
            </a:pPr>
            <a:r>
              <a:rPr lang="en-GB" sz="1500" dirty="0"/>
              <a:t>Moderation v Indulgence – Mindful eating</a:t>
            </a:r>
            <a:endParaRPr sz="1500" dirty="0"/>
          </a:p>
          <a:p>
            <a:pPr>
              <a:defRPr sz="1500">
                <a:latin typeface="Arial"/>
                <a:ea typeface="Arial"/>
                <a:cs typeface="Arial"/>
                <a:sym typeface="Arial"/>
              </a:defRPr>
            </a:pPr>
            <a:r>
              <a:rPr sz="1500" dirty="0"/>
              <a:t>What exercise </a:t>
            </a:r>
            <a:r>
              <a:rPr lang="en-GB" sz="1500" dirty="0"/>
              <a:t>do you enjoy</a:t>
            </a:r>
            <a:r>
              <a:rPr sz="1500" dirty="0"/>
              <a:t>?</a:t>
            </a:r>
          </a:p>
          <a:p>
            <a:pPr>
              <a:defRPr sz="1500">
                <a:latin typeface="Arial"/>
                <a:ea typeface="Arial"/>
                <a:cs typeface="Arial"/>
                <a:sym typeface="Arial"/>
              </a:defRPr>
            </a:pPr>
            <a:r>
              <a:rPr lang="en-GB" sz="1500" dirty="0"/>
              <a:t>Yoga</a:t>
            </a:r>
          </a:p>
          <a:p>
            <a:pPr>
              <a:defRPr sz="1500">
                <a:latin typeface="Arial"/>
                <a:ea typeface="Arial"/>
                <a:cs typeface="Arial"/>
                <a:sym typeface="Arial"/>
              </a:defRPr>
            </a:pPr>
            <a:r>
              <a:rPr lang="en-GB" sz="1500" dirty="0"/>
              <a:t>Tai Chi</a:t>
            </a:r>
          </a:p>
          <a:p>
            <a:pPr>
              <a:defRPr sz="1500">
                <a:latin typeface="Arial"/>
                <a:ea typeface="Arial"/>
                <a:cs typeface="Arial"/>
                <a:sym typeface="Arial"/>
              </a:defRPr>
            </a:pPr>
            <a:r>
              <a:rPr lang="en-GB" sz="1500" dirty="0"/>
              <a:t>Dancing/Zumba</a:t>
            </a:r>
          </a:p>
          <a:p>
            <a:pPr>
              <a:defRPr sz="1500">
                <a:latin typeface="Arial"/>
                <a:ea typeface="Arial"/>
                <a:cs typeface="Arial"/>
                <a:sym typeface="Arial"/>
              </a:defRPr>
            </a:pPr>
            <a:r>
              <a:rPr lang="en-GB" sz="1500" dirty="0"/>
              <a:t>Walking outside in nature</a:t>
            </a:r>
            <a:endParaRPr sz="1500" dirty="0"/>
          </a:p>
          <a:p>
            <a:pPr>
              <a:defRPr sz="1500">
                <a:latin typeface="Arial"/>
                <a:ea typeface="Arial"/>
                <a:cs typeface="Arial"/>
                <a:sym typeface="Arial"/>
              </a:defRPr>
            </a:pPr>
            <a:endParaRPr sz="1500" b="1" dirty="0">
              <a:solidFill>
                <a:srgbClr val="FF2F92"/>
              </a:solidFill>
            </a:endParaRPr>
          </a:p>
          <a:p>
            <a:pPr>
              <a:defRPr sz="1500">
                <a:latin typeface="Arial"/>
                <a:ea typeface="Arial"/>
                <a:cs typeface="Arial"/>
                <a:sym typeface="Arial"/>
              </a:defRPr>
            </a:pPr>
            <a:r>
              <a:rPr sz="1500" b="1" dirty="0">
                <a:solidFill>
                  <a:srgbClr val="FF2F92"/>
                </a:solidFill>
              </a:rPr>
              <a:t>Top tip: </a:t>
            </a:r>
            <a:r>
              <a:rPr lang="en-GB" sz="1500" b="1" dirty="0">
                <a:solidFill>
                  <a:srgbClr val="FF2F92"/>
                </a:solidFill>
              </a:rPr>
              <a:t>Change your state by moving your body</a:t>
            </a:r>
            <a:endParaRPr sz="1500" b="1" dirty="0">
              <a:solidFill>
                <a:srgbClr val="FF2F92"/>
              </a:solidFill>
            </a:endParaRPr>
          </a:p>
        </p:txBody>
      </p:sp>
      <p:sp>
        <p:nvSpPr>
          <p:cNvPr id="2445" name="EQ (Emotional)…"/>
          <p:cNvSpPr txBox="1"/>
          <p:nvPr/>
        </p:nvSpPr>
        <p:spPr>
          <a:xfrm>
            <a:off x="6350000" y="1412817"/>
            <a:ext cx="4394200" cy="240065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500" b="1">
                <a:latin typeface="Arial"/>
                <a:ea typeface="Arial"/>
                <a:cs typeface="Arial"/>
                <a:sym typeface="Arial"/>
              </a:defRPr>
            </a:pPr>
            <a:r>
              <a:rPr sz="1500" dirty="0">
                <a:solidFill>
                  <a:schemeClr val="bg1">
                    <a:lumMod val="50000"/>
                  </a:schemeClr>
                </a:solidFill>
              </a:rPr>
              <a:t>EQ (Emotional)</a:t>
            </a:r>
          </a:p>
          <a:p>
            <a:pPr>
              <a:defRPr sz="1500">
                <a:latin typeface="Arial"/>
                <a:ea typeface="Arial"/>
                <a:cs typeface="Arial"/>
                <a:sym typeface="Arial"/>
              </a:defRPr>
            </a:pPr>
            <a:endParaRPr sz="1500" dirty="0"/>
          </a:p>
          <a:p>
            <a:pPr>
              <a:defRPr sz="1500">
                <a:latin typeface="Arial"/>
                <a:ea typeface="Arial"/>
                <a:cs typeface="Arial"/>
                <a:sym typeface="Arial"/>
              </a:defRPr>
            </a:pPr>
            <a:r>
              <a:rPr lang="en-GB" sz="1500" dirty="0"/>
              <a:t>Showing compassion and kindness</a:t>
            </a:r>
            <a:endParaRPr sz="1500" dirty="0"/>
          </a:p>
          <a:p>
            <a:pPr>
              <a:defRPr sz="1500">
                <a:latin typeface="Arial"/>
                <a:ea typeface="Arial"/>
                <a:cs typeface="Arial"/>
                <a:sym typeface="Arial"/>
              </a:defRPr>
            </a:pPr>
            <a:r>
              <a:rPr lang="en-GB" sz="1500" dirty="0"/>
              <a:t>Actively listening to others</a:t>
            </a:r>
            <a:endParaRPr sz="1500" dirty="0"/>
          </a:p>
          <a:p>
            <a:pPr>
              <a:defRPr sz="1500">
                <a:latin typeface="Arial"/>
                <a:ea typeface="Arial"/>
                <a:cs typeface="Arial"/>
                <a:sym typeface="Arial"/>
              </a:defRPr>
            </a:pPr>
            <a:r>
              <a:rPr sz="1500" dirty="0"/>
              <a:t>Becoming aware of inner self talk</a:t>
            </a:r>
            <a:endParaRPr lang="en-GB" sz="1500" dirty="0"/>
          </a:p>
          <a:p>
            <a:pPr>
              <a:defRPr sz="1500">
                <a:latin typeface="Arial"/>
                <a:ea typeface="Arial"/>
                <a:cs typeface="Arial"/>
                <a:sym typeface="Arial"/>
              </a:defRPr>
            </a:pPr>
            <a:r>
              <a:rPr lang="en-GB" sz="1500" dirty="0"/>
              <a:t>Connecting with family</a:t>
            </a:r>
            <a:endParaRPr sz="1500" dirty="0"/>
          </a:p>
          <a:p>
            <a:pPr>
              <a:defRPr sz="1500">
                <a:latin typeface="Arial"/>
                <a:ea typeface="Arial"/>
                <a:cs typeface="Arial"/>
                <a:sym typeface="Arial"/>
              </a:defRPr>
            </a:pPr>
            <a:endParaRPr sz="1500" dirty="0"/>
          </a:p>
          <a:p>
            <a:pPr>
              <a:defRPr sz="1500">
                <a:latin typeface="Arial"/>
                <a:ea typeface="Arial"/>
                <a:cs typeface="Arial"/>
                <a:sym typeface="Arial"/>
              </a:defRPr>
            </a:pPr>
            <a:endParaRPr sz="1500" dirty="0"/>
          </a:p>
          <a:p>
            <a:pPr>
              <a:defRPr sz="1500">
                <a:latin typeface="Arial"/>
                <a:ea typeface="Arial"/>
                <a:cs typeface="Arial"/>
                <a:sym typeface="Arial"/>
              </a:defRPr>
            </a:pPr>
            <a:r>
              <a:rPr sz="1500" b="1" dirty="0">
                <a:solidFill>
                  <a:srgbClr val="FF2F92"/>
                </a:solidFill>
              </a:rPr>
              <a:t>Top tip: Develop positive self talk</a:t>
            </a:r>
            <a:r>
              <a:rPr lang="en-GB" sz="1500" b="1" dirty="0">
                <a:solidFill>
                  <a:srgbClr val="FF2F92"/>
                </a:solidFill>
              </a:rPr>
              <a:t> through questions</a:t>
            </a:r>
            <a:endParaRPr sz="1500" b="1" dirty="0">
              <a:solidFill>
                <a:srgbClr val="FF2F92"/>
              </a:solidFill>
            </a:endParaRPr>
          </a:p>
        </p:txBody>
      </p:sp>
      <p:sp>
        <p:nvSpPr>
          <p:cNvPr id="2446" name="SQ (Spiritual)…"/>
          <p:cNvSpPr txBox="1"/>
          <p:nvPr/>
        </p:nvSpPr>
        <p:spPr>
          <a:xfrm>
            <a:off x="6261100" y="3860800"/>
            <a:ext cx="4089400" cy="28623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500" b="1">
                <a:latin typeface="Arial"/>
                <a:ea typeface="Arial"/>
                <a:cs typeface="Arial"/>
                <a:sym typeface="Arial"/>
              </a:defRPr>
            </a:pPr>
            <a:r>
              <a:rPr sz="1500" dirty="0">
                <a:solidFill>
                  <a:srgbClr val="D883FF"/>
                </a:solidFill>
              </a:rPr>
              <a:t>SQ (Spiritual)</a:t>
            </a:r>
          </a:p>
          <a:p>
            <a:pPr>
              <a:defRPr sz="1500">
                <a:latin typeface="Arial"/>
                <a:ea typeface="Arial"/>
                <a:cs typeface="Arial"/>
                <a:sym typeface="Arial"/>
              </a:defRPr>
            </a:pPr>
            <a:endParaRPr sz="1500" dirty="0"/>
          </a:p>
          <a:p>
            <a:pPr>
              <a:defRPr sz="1500">
                <a:latin typeface="Arial"/>
                <a:ea typeface="Arial"/>
                <a:cs typeface="Arial"/>
                <a:sym typeface="Arial"/>
              </a:defRPr>
            </a:pPr>
            <a:r>
              <a:rPr sz="1500" dirty="0"/>
              <a:t>Explore mindfulness</a:t>
            </a:r>
          </a:p>
          <a:p>
            <a:pPr>
              <a:defRPr sz="1500">
                <a:latin typeface="Arial"/>
                <a:ea typeface="Arial"/>
                <a:cs typeface="Arial"/>
                <a:sym typeface="Arial"/>
              </a:defRPr>
            </a:pPr>
            <a:r>
              <a:rPr lang="en-GB" sz="1500" dirty="0"/>
              <a:t>M</a:t>
            </a:r>
            <a:r>
              <a:rPr sz="1500" dirty="0"/>
              <a:t>editate/quieten your mind</a:t>
            </a:r>
          </a:p>
          <a:p>
            <a:pPr>
              <a:defRPr sz="1500">
                <a:latin typeface="Arial"/>
                <a:ea typeface="Arial"/>
                <a:cs typeface="Arial"/>
                <a:sym typeface="Arial"/>
              </a:defRPr>
            </a:pPr>
            <a:r>
              <a:rPr lang="en-GB" sz="1500" dirty="0"/>
              <a:t>Reading personal development books</a:t>
            </a:r>
            <a:endParaRPr sz="1500" dirty="0"/>
          </a:p>
          <a:p>
            <a:pPr>
              <a:defRPr sz="1500">
                <a:latin typeface="Arial"/>
                <a:ea typeface="Arial"/>
                <a:cs typeface="Arial"/>
                <a:sym typeface="Arial"/>
              </a:defRPr>
            </a:pPr>
            <a:r>
              <a:rPr lang="en-GB" sz="1500" dirty="0"/>
              <a:t>Practicing Gratitude</a:t>
            </a:r>
            <a:endParaRPr sz="1500" dirty="0"/>
          </a:p>
          <a:p>
            <a:pPr>
              <a:defRPr sz="1500">
                <a:latin typeface="Arial"/>
                <a:ea typeface="Arial"/>
                <a:cs typeface="Arial"/>
                <a:sym typeface="Arial"/>
              </a:defRPr>
            </a:pPr>
            <a:r>
              <a:rPr lang="en-GB" sz="1500" dirty="0"/>
              <a:t>Journal</a:t>
            </a:r>
          </a:p>
          <a:p>
            <a:pPr>
              <a:defRPr sz="1500">
                <a:latin typeface="Arial"/>
                <a:ea typeface="Arial"/>
                <a:cs typeface="Arial"/>
                <a:sym typeface="Arial"/>
              </a:defRPr>
            </a:pPr>
            <a:r>
              <a:rPr lang="en-GB" sz="1500" dirty="0"/>
              <a:t>Giving to others</a:t>
            </a:r>
            <a:endParaRPr sz="1500" dirty="0"/>
          </a:p>
          <a:p>
            <a:pPr>
              <a:defRPr sz="1500">
                <a:latin typeface="Arial"/>
                <a:ea typeface="Arial"/>
                <a:cs typeface="Arial"/>
                <a:sym typeface="Arial"/>
              </a:defRPr>
            </a:pPr>
            <a:endParaRPr lang="en-GB" sz="1500" b="1" dirty="0">
              <a:solidFill>
                <a:srgbClr val="FF2F92"/>
              </a:solidFill>
            </a:endParaRPr>
          </a:p>
          <a:p>
            <a:pPr>
              <a:defRPr sz="1500">
                <a:latin typeface="Arial"/>
                <a:ea typeface="Arial"/>
                <a:cs typeface="Arial"/>
                <a:sym typeface="Arial"/>
              </a:defRPr>
            </a:pPr>
            <a:endParaRPr lang="en-GB" sz="1500" b="1" dirty="0">
              <a:solidFill>
                <a:srgbClr val="FF2F92"/>
              </a:solidFill>
            </a:endParaRPr>
          </a:p>
          <a:p>
            <a:pPr>
              <a:defRPr sz="1500">
                <a:latin typeface="Arial"/>
                <a:ea typeface="Arial"/>
                <a:cs typeface="Arial"/>
                <a:sym typeface="Arial"/>
              </a:defRPr>
            </a:pPr>
            <a:r>
              <a:rPr sz="1500" b="1" dirty="0">
                <a:solidFill>
                  <a:srgbClr val="FF2F92"/>
                </a:solidFill>
              </a:rPr>
              <a:t>Top t</a:t>
            </a:r>
            <a:r>
              <a:rPr lang="en-GB" sz="1500" b="1" dirty="0" err="1">
                <a:solidFill>
                  <a:srgbClr val="FF2F92"/>
                </a:solidFill>
              </a:rPr>
              <a:t>i</a:t>
            </a:r>
            <a:r>
              <a:rPr sz="1500" b="1" dirty="0">
                <a:solidFill>
                  <a:srgbClr val="FF2F92"/>
                </a:solidFill>
              </a:rPr>
              <a:t>p: Become more mindful in your day to day tasks</a:t>
            </a:r>
          </a:p>
        </p:txBody>
      </p:sp>
    </p:spTree>
    <p:extLst>
      <p:ext uri="{BB962C8B-B14F-4D97-AF65-F5344CB8AC3E}">
        <p14:creationId xmlns:p14="http://schemas.microsoft.com/office/powerpoint/2010/main" val="8851686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95B8E0-4DC4-824F-8BB2-819C89325EDA}"/>
              </a:ext>
            </a:extLst>
          </p:cNvPr>
          <p:cNvSpPr/>
          <p:nvPr/>
        </p:nvSpPr>
        <p:spPr>
          <a:xfrm>
            <a:off x="908858" y="2739099"/>
            <a:ext cx="10374283" cy="769441"/>
          </a:xfrm>
          <a:prstGeom prst="rect">
            <a:avLst/>
          </a:prstGeom>
        </p:spPr>
        <p:txBody>
          <a:bodyPr wrap="square">
            <a:spAutoFit/>
          </a:bodyPr>
          <a:lstStyle/>
          <a:p>
            <a:pPr algn="ctr"/>
            <a:r>
              <a:rPr lang="en-US" sz="4400" b="1" dirty="0">
                <a:solidFill>
                  <a:srgbClr val="73FDD6"/>
                </a:solidFill>
                <a:latin typeface="Arial" panose="020B0604020202020204" pitchFamily="34" charset="0"/>
                <a:cs typeface="Arial" panose="020B0604020202020204" pitchFamily="34" charset="0"/>
              </a:rPr>
              <a:t>Let’s step into each room…</a:t>
            </a:r>
          </a:p>
        </p:txBody>
      </p:sp>
    </p:spTree>
    <p:extLst>
      <p:ext uri="{BB962C8B-B14F-4D97-AF65-F5344CB8AC3E}">
        <p14:creationId xmlns:p14="http://schemas.microsoft.com/office/powerpoint/2010/main" val="2672053684"/>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11729</TotalTime>
  <Words>898</Words>
  <Application>Microsoft Office PowerPoint</Application>
  <PresentationFormat>Widescreen</PresentationFormat>
  <Paragraphs>155</Paragraphs>
  <Slides>20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Wellbeing Treasure Chest  Make some time for you…</vt:lpstr>
      <vt:lpstr>PowerPoint Presentation</vt:lpstr>
      <vt:lpstr>PowerPoint Presentation</vt:lpstr>
      <vt:lpstr>PowerPoint Presentation</vt:lpstr>
      <vt:lpstr>PowerPoint Presentation</vt:lpstr>
      <vt:lpstr>PowerPoint Presentation</vt:lpstr>
      <vt:lpstr>House of Four Rooms</vt:lpstr>
      <vt:lpstr>              House Of Four Rooms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Positive Environment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from Home Webinar</dc:title>
  <dc:creator>Microsoft Office User</dc:creator>
  <cp:lastModifiedBy>Karran Bonner</cp:lastModifiedBy>
  <cp:revision>97</cp:revision>
  <dcterms:created xsi:type="dcterms:W3CDTF">2020-03-18T12:32:10Z</dcterms:created>
  <dcterms:modified xsi:type="dcterms:W3CDTF">2023-03-27T15:13:26Z</dcterms:modified>
</cp:coreProperties>
</file>